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82" r:id="rId19"/>
    <p:sldId id="291" r:id="rId20"/>
    <p:sldId id="274" r:id="rId21"/>
    <p:sldId id="275" r:id="rId22"/>
    <p:sldId id="276" r:id="rId23"/>
    <p:sldId id="277" r:id="rId24"/>
    <p:sldId id="278" r:id="rId25"/>
    <p:sldId id="280" r:id="rId26"/>
    <p:sldId id="279" r:id="rId27"/>
    <p:sldId id="293" r:id="rId28"/>
    <p:sldId id="281" r:id="rId29"/>
    <p:sldId id="292" r:id="rId30"/>
    <p:sldId id="284" r:id="rId31"/>
    <p:sldId id="283" r:id="rId32"/>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5265"/>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199" autoAdjust="0"/>
    <p:restoredTop sz="96405"/>
  </p:normalViewPr>
  <p:slideViewPr>
    <p:cSldViewPr snapToGrid="0" snapToObjects="1">
      <p:cViewPr varScale="1">
        <p:scale>
          <a:sx n="118" d="100"/>
          <a:sy n="118" d="100"/>
        </p:scale>
        <p:origin x="1040" y="72"/>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3175445-84C7-9640-A029-FAB8CFF323F0}"/>
              </a:ext>
            </a:extLst>
          </p:cNvPr>
          <p:cNvSpPr>
            <a:spLocks noGrp="1"/>
          </p:cNvSpPr>
          <p:nvPr>
            <p:ph type="title"/>
          </p:nvPr>
        </p:nvSpPr>
        <p:spPr>
          <a:xfrm>
            <a:off x="457200" y="1045602"/>
            <a:ext cx="8229600" cy="1143000"/>
          </a:xfrm>
          <a:prstGeom prst="rect">
            <a:avLst/>
          </a:prstGeom>
        </p:spPr>
        <p:txBody>
          <a:bodyPr vert="horz" lIns="91440" tIns="45720" rIns="91440" bIns="45720" rtlCol="0" anchor="ctr">
            <a:normAutofit/>
          </a:body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2B3B56AF-F80A-C34B-A87E-2C4106D501B2}"/>
              </a:ext>
            </a:extLst>
          </p:cNvPr>
          <p:cNvSpPr>
            <a:spLocks noGrp="1"/>
          </p:cNvSpPr>
          <p:nvPr>
            <p:ph idx="1"/>
          </p:nvPr>
        </p:nvSpPr>
        <p:spPr>
          <a:xfrm>
            <a:off x="457200" y="2371164"/>
            <a:ext cx="8229600" cy="407311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660761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re 1"/>
          <p:cNvSpPr>
            <a:spLocks noGrp="1"/>
          </p:cNvSpPr>
          <p:nvPr>
            <p:ph type="ctrTitle"/>
          </p:nvPr>
        </p:nvSpPr>
        <p:spPr>
          <a:xfrm>
            <a:off x="869330" y="977128"/>
            <a:ext cx="6400800" cy="1470025"/>
          </a:xfrm>
          <a:prstGeom prst="rect">
            <a:avLst/>
          </a:prstGeom>
        </p:spPr>
        <p:txBody>
          <a:bodyPr>
            <a:normAutofit/>
          </a:bodyPr>
          <a:lstStyle/>
          <a:p>
            <a:pPr algn="l"/>
            <a:r>
              <a:rPr lang="fr-FR" sz="4000">
                <a:solidFill>
                  <a:srgbClr val="E55265"/>
                </a:solidFill>
                <a:latin typeface="Arial"/>
                <a:cs typeface="Arial"/>
              </a:rPr>
              <a:t>Modifiez le style du titre</a:t>
            </a:r>
            <a:endParaRPr lang="fr-FR" sz="4000" dirty="0">
              <a:solidFill>
                <a:srgbClr val="E55265"/>
              </a:solidFill>
              <a:latin typeface="Arial"/>
              <a:cs typeface="Arial"/>
            </a:endParaRPr>
          </a:p>
        </p:txBody>
      </p:sp>
      <p:sp>
        <p:nvSpPr>
          <p:cNvPr id="8" name="Sous-titre 2"/>
          <p:cNvSpPr>
            <a:spLocks noGrp="1"/>
          </p:cNvSpPr>
          <p:nvPr>
            <p:ph type="subTitle" idx="1"/>
          </p:nvPr>
        </p:nvSpPr>
        <p:spPr>
          <a:xfrm>
            <a:off x="869330" y="2396026"/>
            <a:ext cx="6290724" cy="2491758"/>
          </a:xfrm>
          <a:prstGeom prst="rect">
            <a:avLst/>
          </a:prstGeom>
        </p:spPr>
        <p:txBody>
          <a:bodyPr>
            <a:noAutofit/>
          </a:bodyPr>
          <a:lstStyle>
            <a:lvl1pPr marL="0" indent="0">
              <a:buNone/>
              <a:defRPr>
                <a:latin typeface="Arial"/>
              </a:defRPr>
            </a:lvl1pPr>
          </a:lstStyle>
          <a:p>
            <a:pPr algn="l"/>
            <a:r>
              <a:rPr lang="fr-FR" sz="2200" baseline="30000">
                <a:solidFill>
                  <a:srgbClr val="652F79"/>
                </a:solidFill>
              </a:rPr>
              <a:t>Modifiez le style des sous-titres du masque</a:t>
            </a:r>
            <a:endParaRPr lang="fr-FR" sz="2200" baseline="30000" dirty="0">
              <a:solidFill>
                <a:srgbClr val="652F79"/>
              </a:solidFill>
            </a:endParaRPr>
          </a:p>
        </p:txBody>
      </p:sp>
    </p:spTree>
    <p:extLst>
      <p:ext uri="{BB962C8B-B14F-4D97-AF65-F5344CB8AC3E}">
        <p14:creationId xmlns:p14="http://schemas.microsoft.com/office/powerpoint/2010/main" val="171271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457200" y="1600200"/>
            <a:ext cx="8229600" cy="407311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893310249"/>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dt="0"/>
  <p:txStyles>
    <p:titleStyle>
      <a:lvl1pPr algn="l" defTabSz="457200" rtl="0" eaLnBrk="1" latinLnBrk="0" hangingPunct="1">
        <a:spcBef>
          <a:spcPct val="0"/>
        </a:spcBef>
        <a:buNone/>
        <a:defRPr sz="4000" kern="1200">
          <a:solidFill>
            <a:srgbClr val="E55265"/>
          </a:solidFill>
          <a:latin typeface=""/>
          <a:ea typeface="+mj-ea"/>
          <a:cs typeface="+mj-cs"/>
        </a:defRPr>
      </a:lvl1pPr>
    </p:titleStyle>
    <p:bodyStyle>
      <a:lvl1pPr marL="342900" indent="-342900" algn="l" defTabSz="457200" rtl="0" eaLnBrk="1" latinLnBrk="0" hangingPunct="1">
        <a:spcBef>
          <a:spcPct val="20000"/>
        </a:spcBef>
        <a:buFont typeface="Arial"/>
        <a:buChar char="•"/>
        <a:defRPr sz="2200" kern="1200">
          <a:solidFill>
            <a:srgbClr val="593276"/>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rgbClr val="593276"/>
          </a:solidFill>
          <a:latin typeface="+mn-lt"/>
          <a:ea typeface="+mn-ea"/>
          <a:cs typeface="+mn-cs"/>
        </a:defRPr>
      </a:lvl2pPr>
      <a:lvl3pPr marL="1143000" indent="-228600" algn="l" defTabSz="457200" rtl="0" eaLnBrk="1" latinLnBrk="0" hangingPunct="1">
        <a:spcBef>
          <a:spcPct val="20000"/>
        </a:spcBef>
        <a:buFont typeface="Arial"/>
        <a:buChar char="•"/>
        <a:defRPr sz="2200" kern="1200">
          <a:solidFill>
            <a:srgbClr val="593276"/>
          </a:solidFill>
          <a:latin typeface="+mn-lt"/>
          <a:ea typeface="+mn-ea"/>
          <a:cs typeface="+mn-cs"/>
        </a:defRPr>
      </a:lvl3pPr>
      <a:lvl4pPr marL="1600200" indent="-228600" algn="l" defTabSz="457200" rtl="0" eaLnBrk="1" latinLnBrk="0" hangingPunct="1">
        <a:spcBef>
          <a:spcPct val="20000"/>
        </a:spcBef>
        <a:buFont typeface="Arial"/>
        <a:buChar char="–"/>
        <a:defRPr sz="2200" kern="1200">
          <a:solidFill>
            <a:srgbClr val="593276"/>
          </a:solidFill>
          <a:latin typeface="+mn-lt"/>
          <a:ea typeface="+mn-ea"/>
          <a:cs typeface="+mn-cs"/>
        </a:defRPr>
      </a:lvl4pPr>
      <a:lvl5pPr marL="2057400" indent="-228600" algn="l" defTabSz="457200" rtl="0" eaLnBrk="1" latinLnBrk="0" hangingPunct="1">
        <a:spcBef>
          <a:spcPct val="20000"/>
        </a:spcBef>
        <a:buFont typeface="Arial"/>
        <a:buChar char="»"/>
        <a:defRPr sz="2200" kern="1200">
          <a:solidFill>
            <a:srgbClr val="59327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jerome-segal.eu/" TargetMode="Externa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mailto:jerome.segal@inspe-paris.fr"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ibliodroitsanimaux.free.fr/voltairebetes2.html"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iodroitsanimaux.free.fr/rousseaudiscourssurlinegalite.html" TargetMode="External"/><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fondationbrigittebardot.fr/la-fondation-2019/" TargetMode="External"/><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jpe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jpe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www.instagram.com/ourplanettheirstoo/reel/DJwbJABy3C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26BE88-B350-4E4F-8F08-B3B52A306386}"/>
              </a:ext>
            </a:extLst>
          </p:cNvPr>
          <p:cNvSpPr>
            <a:spLocks noGrp="1"/>
          </p:cNvSpPr>
          <p:nvPr>
            <p:ph type="title"/>
          </p:nvPr>
        </p:nvSpPr>
        <p:spPr>
          <a:xfrm>
            <a:off x="73891" y="940823"/>
            <a:ext cx="8931564" cy="1143000"/>
          </a:xfrm>
        </p:spPr>
        <p:txBody>
          <a:bodyPr>
            <a:noAutofit/>
          </a:bodyPr>
          <a:lstStyle/>
          <a:p>
            <a:pPr algn="ctr"/>
            <a:r>
              <a:rPr lang="de-DE" sz="3000" dirty="0"/>
              <a:t>Radikales Tierrecht - Der Antispeziesismus in</a:t>
            </a:r>
            <a:br>
              <a:rPr lang="de-DE" sz="3000" dirty="0"/>
            </a:br>
            <a:r>
              <a:rPr lang="de-DE" sz="3000" dirty="0"/>
              <a:t>der Entwicklung vom Tierschutz </a:t>
            </a:r>
            <a:r>
              <a:rPr lang="de-DE" sz="3000" dirty="0" smtClean="0"/>
              <a:t>zum Tierrecht</a:t>
            </a:r>
            <a:endParaRPr lang="fr-FR" sz="3000" dirty="0"/>
          </a:p>
        </p:txBody>
      </p:sp>
      <p:sp>
        <p:nvSpPr>
          <p:cNvPr id="7" name="TextBox 6"/>
          <p:cNvSpPr txBox="1"/>
          <p:nvPr/>
        </p:nvSpPr>
        <p:spPr>
          <a:xfrm>
            <a:off x="461821" y="5354342"/>
            <a:ext cx="7730836" cy="954107"/>
          </a:xfrm>
          <a:prstGeom prst="rect">
            <a:avLst/>
          </a:prstGeom>
          <a:noFill/>
        </p:spPr>
        <p:txBody>
          <a:bodyPr wrap="square" rtlCol="0">
            <a:spAutoFit/>
          </a:bodyPr>
          <a:lstStyle/>
          <a:p>
            <a:pPr algn="ctr"/>
            <a:r>
              <a:rPr lang="fr-FR" sz="2000" b="1" dirty="0" err="1"/>
              <a:t>Tierethik</a:t>
            </a:r>
            <a:r>
              <a:rPr lang="fr-FR" sz="2000" b="1" dirty="0"/>
              <a:t> </a:t>
            </a:r>
            <a:r>
              <a:rPr lang="fr-FR" sz="2000" b="1" dirty="0" err="1"/>
              <a:t>und</a:t>
            </a:r>
            <a:r>
              <a:rPr lang="fr-FR" sz="2000" b="1" dirty="0"/>
              <a:t> </a:t>
            </a:r>
            <a:r>
              <a:rPr lang="fr-FR" sz="2000" b="1" dirty="0" err="1" smtClean="0"/>
              <a:t>Religionen</a:t>
            </a:r>
            <a:r>
              <a:rPr lang="fr-FR" sz="2000" b="1" dirty="0" smtClean="0"/>
              <a:t> – 5. Juni 2025</a:t>
            </a:r>
          </a:p>
          <a:p>
            <a:pPr algn="ctr"/>
            <a:r>
              <a:rPr lang="de-DE" dirty="0" smtClean="0"/>
              <a:t>Tagung </a:t>
            </a:r>
            <a:r>
              <a:rPr lang="de-DE" dirty="0"/>
              <a:t>der Österreichischen Gesellschaft </a:t>
            </a:r>
            <a:r>
              <a:rPr lang="de-DE" dirty="0" smtClean="0"/>
              <a:t>für Religionswissenschaft </a:t>
            </a:r>
            <a:r>
              <a:rPr lang="de-DE" dirty="0"/>
              <a:t>(ÖGRW)</a:t>
            </a:r>
            <a:r>
              <a:rPr lang="fr-FR" dirty="0" smtClean="0"/>
              <a:t/>
            </a:r>
            <a:br>
              <a:rPr lang="fr-FR" dirty="0" smtClean="0"/>
            </a:br>
            <a:r>
              <a:rPr lang="fr-FR" dirty="0" smtClean="0"/>
              <a:t>Jérôme Segal - </a:t>
            </a:r>
            <a:r>
              <a:rPr lang="fr-FR" dirty="0" smtClean="0">
                <a:hlinkClick r:id="rId3"/>
              </a:rPr>
              <a:t>jerome-segal.eu</a:t>
            </a:r>
            <a:r>
              <a:rPr lang="fr-FR" dirty="0" smtClean="0"/>
              <a:t>  - </a:t>
            </a:r>
            <a:r>
              <a:rPr lang="fr-FR" dirty="0" smtClean="0">
                <a:hlinkClick r:id="rId4"/>
              </a:rPr>
              <a:t>jerome.segal@sorbonne-universite.fr</a:t>
            </a:r>
            <a:r>
              <a:rPr lang="fr-FR" dirty="0" smtClean="0"/>
              <a:t>  </a:t>
            </a:r>
            <a:endParaRPr lang="fr-FR" dirty="0"/>
          </a:p>
        </p:txBody>
      </p:sp>
      <p:pic>
        <p:nvPicPr>
          <p:cNvPr id="1026" name="Picture 2" descr="Cov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8155" y="2083823"/>
            <a:ext cx="2100984" cy="3151477"/>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p:cNvPicPr>
            <a:picLocks noChangeAspect="1"/>
          </p:cNvPicPr>
          <p:nvPr/>
        </p:nvPicPr>
        <p:blipFill>
          <a:blip r:embed="rId6"/>
          <a:stretch>
            <a:fillRect/>
          </a:stretch>
        </p:blipFill>
        <p:spPr>
          <a:xfrm>
            <a:off x="5320722" y="2359746"/>
            <a:ext cx="2400300" cy="2600325"/>
          </a:xfrm>
          <a:prstGeom prst="rect">
            <a:avLst/>
          </a:prstGeom>
        </p:spPr>
      </p:pic>
    </p:spTree>
    <p:extLst>
      <p:ext uri="{BB962C8B-B14F-4D97-AF65-F5344CB8AC3E}">
        <p14:creationId xmlns:p14="http://schemas.microsoft.com/office/powerpoint/2010/main" val="21982640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52279" y="791157"/>
            <a:ext cx="8561671" cy="369332"/>
          </a:xfrm>
          <a:prstGeom prst="rect">
            <a:avLst/>
          </a:prstGeom>
          <a:noFill/>
        </p:spPr>
        <p:txBody>
          <a:bodyPr wrap="square" rtlCol="0">
            <a:spAutoFit/>
          </a:bodyPr>
          <a:lstStyle/>
          <a:p>
            <a:r>
              <a:rPr lang="de-AT" dirty="0" smtClean="0"/>
              <a:t>Was bedeutet „</a:t>
            </a:r>
            <a:r>
              <a:rPr lang="de-AT" i="1" dirty="0" smtClean="0"/>
              <a:t>radikal“</a:t>
            </a:r>
            <a:r>
              <a:rPr lang="de-AT" dirty="0" smtClean="0"/>
              <a:t>? </a:t>
            </a:r>
          </a:p>
        </p:txBody>
      </p:sp>
      <p:sp>
        <p:nvSpPr>
          <p:cNvPr id="3" name="Rectangle 2"/>
          <p:cNvSpPr/>
          <p:nvPr/>
        </p:nvSpPr>
        <p:spPr>
          <a:xfrm>
            <a:off x="1009085" y="1233438"/>
            <a:ext cx="7961774" cy="923330"/>
          </a:xfrm>
          <a:prstGeom prst="rect">
            <a:avLst/>
          </a:prstGeom>
        </p:spPr>
        <p:txBody>
          <a:bodyPr wrap="square">
            <a:spAutoFit/>
          </a:bodyPr>
          <a:lstStyle/>
          <a:p>
            <a:pPr marL="285750" indent="-285750">
              <a:buFont typeface="Wingdings" panose="05000000000000000000" pitchFamily="2" charset="2"/>
              <a:buChar char="F"/>
            </a:pPr>
            <a:r>
              <a:rPr lang="fr-FR" dirty="0" smtClean="0"/>
              <a:t>Etymologie</a:t>
            </a:r>
            <a:r>
              <a:rPr lang="fr-FR" dirty="0"/>
              <a:t>: </a:t>
            </a:r>
            <a:r>
              <a:rPr lang="de-DE" dirty="0"/>
              <a:t>französisch </a:t>
            </a:r>
            <a:r>
              <a:rPr lang="de-DE" i="1" dirty="0" err="1"/>
              <a:t>radical</a:t>
            </a:r>
            <a:r>
              <a:rPr lang="de-DE" dirty="0"/>
              <a:t> &lt; spätlateinisch </a:t>
            </a:r>
            <a:r>
              <a:rPr lang="de-DE" dirty="0" err="1"/>
              <a:t>radicalis</a:t>
            </a:r>
            <a:r>
              <a:rPr lang="de-DE" dirty="0"/>
              <a:t> = mit Wurzeln </a:t>
            </a:r>
            <a:r>
              <a:rPr lang="de-DE" dirty="0" smtClean="0"/>
              <a:t>versehen.</a:t>
            </a:r>
          </a:p>
          <a:p>
            <a:pPr marL="285750" indent="-285750">
              <a:buFont typeface="Wingdings" panose="05000000000000000000" pitchFamily="2" charset="2"/>
              <a:buChar char="F"/>
            </a:pPr>
            <a:r>
              <a:rPr lang="de-DE" dirty="0" smtClean="0"/>
              <a:t>Trump ist mit seinem Liberalismus „radikal“.</a:t>
            </a:r>
          </a:p>
          <a:p>
            <a:pPr marL="285750" indent="-285750">
              <a:buFont typeface="Wingdings" panose="05000000000000000000" pitchFamily="2" charset="2"/>
              <a:buChar char="F"/>
            </a:pPr>
            <a:r>
              <a:rPr lang="de-DE" dirty="0" smtClean="0"/>
              <a:t>Radikal ist nicht unbedingt schlecht.</a:t>
            </a:r>
            <a:endParaRPr lang="fr-FR" dirty="0"/>
          </a:p>
        </p:txBody>
      </p:sp>
      <p:sp>
        <p:nvSpPr>
          <p:cNvPr id="4" name="TextBox 4"/>
          <p:cNvSpPr txBox="1"/>
          <p:nvPr/>
        </p:nvSpPr>
        <p:spPr>
          <a:xfrm>
            <a:off x="1009085" y="2612553"/>
            <a:ext cx="5462008" cy="553998"/>
          </a:xfrm>
          <a:prstGeom prst="rect">
            <a:avLst/>
          </a:prstGeom>
          <a:noFill/>
        </p:spPr>
        <p:txBody>
          <a:bodyPr wrap="none" rtlCol="0">
            <a:spAutoFit/>
          </a:bodyPr>
          <a:lstStyle/>
          <a:p>
            <a:r>
              <a:rPr lang="en-US" sz="3000" dirty="0" smtClean="0">
                <a:sym typeface="Wingdings"/>
              </a:rPr>
              <a:t>1. </a:t>
            </a:r>
            <a:r>
              <a:rPr lang="en-US" sz="3000" dirty="0" err="1" smtClean="0">
                <a:sym typeface="Wingdings"/>
              </a:rPr>
              <a:t>Streifzüge</a:t>
            </a:r>
            <a:r>
              <a:rPr lang="en-US" sz="3000" dirty="0" smtClean="0">
                <a:sym typeface="Wingdings"/>
              </a:rPr>
              <a:t> </a:t>
            </a:r>
            <a:r>
              <a:rPr lang="en-US" sz="3000" dirty="0" err="1" smtClean="0">
                <a:sym typeface="Wingdings"/>
              </a:rPr>
              <a:t>durch</a:t>
            </a:r>
            <a:r>
              <a:rPr lang="en-US" sz="3000" dirty="0" smtClean="0">
                <a:sym typeface="Wingdings"/>
              </a:rPr>
              <a:t> die Geschichte</a:t>
            </a:r>
            <a:endParaRPr lang="en-US" sz="3000" dirty="0"/>
          </a:p>
        </p:txBody>
      </p:sp>
      <p:sp>
        <p:nvSpPr>
          <p:cNvPr id="5" name="TextBox 5"/>
          <p:cNvSpPr txBox="1"/>
          <p:nvPr/>
        </p:nvSpPr>
        <p:spPr>
          <a:xfrm>
            <a:off x="1009085" y="3628480"/>
            <a:ext cx="4647747" cy="553998"/>
          </a:xfrm>
          <a:prstGeom prst="rect">
            <a:avLst/>
          </a:prstGeom>
          <a:noFill/>
        </p:spPr>
        <p:txBody>
          <a:bodyPr wrap="none" rtlCol="0">
            <a:spAutoFit/>
          </a:bodyPr>
          <a:lstStyle/>
          <a:p>
            <a:r>
              <a:rPr lang="de-DE" sz="3000" dirty="0" smtClean="0">
                <a:sym typeface="Wingdings"/>
              </a:rPr>
              <a:t>2. Nationale Besonderheiten</a:t>
            </a:r>
            <a:endParaRPr lang="de-DE" sz="3000" dirty="0"/>
          </a:p>
        </p:txBody>
      </p:sp>
      <p:sp>
        <p:nvSpPr>
          <p:cNvPr id="6" name="Rectangle 5"/>
          <p:cNvSpPr/>
          <p:nvPr/>
        </p:nvSpPr>
        <p:spPr>
          <a:xfrm>
            <a:off x="1009085" y="4551883"/>
            <a:ext cx="8064896" cy="1015663"/>
          </a:xfrm>
          <a:prstGeom prst="rect">
            <a:avLst/>
          </a:prstGeom>
        </p:spPr>
        <p:txBody>
          <a:bodyPr wrap="square">
            <a:spAutoFit/>
          </a:bodyPr>
          <a:lstStyle/>
          <a:p>
            <a:r>
              <a:rPr lang="de-DE" sz="3000" dirty="0" smtClean="0"/>
              <a:t>3. Der Antispeziesismus im Kampf um die kulturelle Hegemonie</a:t>
            </a:r>
            <a:endParaRPr lang="fr-FR" sz="3000" dirty="0"/>
          </a:p>
        </p:txBody>
      </p:sp>
    </p:spTree>
    <p:extLst>
      <p:ext uri="{BB962C8B-B14F-4D97-AF65-F5344CB8AC3E}">
        <p14:creationId xmlns:p14="http://schemas.microsoft.com/office/powerpoint/2010/main" val="60974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69121"/>
            <a:ext cx="8064896" cy="553998"/>
          </a:xfrm>
          <a:prstGeom prst="rect">
            <a:avLst/>
          </a:prstGeom>
          <a:noFill/>
        </p:spPr>
        <p:txBody>
          <a:bodyPr wrap="square" rtlCol="0">
            <a:spAutoFit/>
          </a:bodyPr>
          <a:lstStyle/>
          <a:p>
            <a:r>
              <a:rPr lang="de-DE" sz="3000" dirty="0" smtClean="0"/>
              <a:t>1/ </a:t>
            </a:r>
            <a:r>
              <a:rPr lang="de-DE" sz="3000" b="1" u="sng" dirty="0" smtClean="0"/>
              <a:t>Streifzüge durch die Geschichte</a:t>
            </a:r>
          </a:p>
        </p:txBody>
      </p:sp>
      <p:sp>
        <p:nvSpPr>
          <p:cNvPr id="3" name="Rectangle 2"/>
          <p:cNvSpPr/>
          <p:nvPr/>
        </p:nvSpPr>
        <p:spPr>
          <a:xfrm>
            <a:off x="2785558" y="1234186"/>
            <a:ext cx="2111988" cy="369332"/>
          </a:xfrm>
          <a:prstGeom prst="rect">
            <a:avLst/>
          </a:prstGeom>
        </p:spPr>
        <p:txBody>
          <a:bodyPr wrap="none">
            <a:spAutoFit/>
          </a:bodyPr>
          <a:lstStyle/>
          <a:p>
            <a:r>
              <a:rPr lang="fr-FR" dirty="0" smtClean="0"/>
              <a:t>Voltaire (1694-1778)</a:t>
            </a:r>
            <a:endParaRPr lang="fr-FR" dirty="0"/>
          </a:p>
        </p:txBody>
      </p:sp>
      <p:pic>
        <p:nvPicPr>
          <p:cNvPr id="4" name="Picture 3"/>
          <p:cNvPicPr>
            <a:picLocks noChangeAspect="1" noChangeArrowheads="1"/>
          </p:cNvPicPr>
          <p:nvPr/>
        </p:nvPicPr>
        <p:blipFill>
          <a:blip r:embed="rId2" cstate="print"/>
          <a:srcRect/>
          <a:stretch>
            <a:fillRect/>
          </a:stretch>
        </p:blipFill>
        <p:spPr bwMode="auto">
          <a:xfrm>
            <a:off x="395536" y="1396699"/>
            <a:ext cx="2081537" cy="2466777"/>
          </a:xfrm>
          <a:prstGeom prst="rect">
            <a:avLst/>
          </a:prstGeom>
          <a:noFill/>
          <a:ln w="9525">
            <a:noFill/>
            <a:miter lim="800000"/>
            <a:headEnd/>
            <a:tailEnd/>
          </a:ln>
        </p:spPr>
      </p:pic>
      <p:sp>
        <p:nvSpPr>
          <p:cNvPr id="5" name="Rectangle 4"/>
          <p:cNvSpPr/>
          <p:nvPr/>
        </p:nvSpPr>
        <p:spPr>
          <a:xfrm>
            <a:off x="2785558" y="1766949"/>
            <a:ext cx="5688632" cy="2308324"/>
          </a:xfrm>
          <a:prstGeom prst="rect">
            <a:avLst/>
          </a:prstGeom>
        </p:spPr>
        <p:txBody>
          <a:bodyPr wrap="square">
            <a:spAutoFit/>
          </a:bodyPr>
          <a:lstStyle/>
          <a:p>
            <a:r>
              <a:rPr lang="de-DE" dirty="0" smtClean="0"/>
              <a:t>„Es ist gewiss, dass dieses </a:t>
            </a:r>
            <a:r>
              <a:rPr lang="de-DE" b="1" dirty="0" smtClean="0"/>
              <a:t>scheußliche Blutbad</a:t>
            </a:r>
            <a:r>
              <a:rPr lang="de-DE" dirty="0" smtClean="0"/>
              <a:t>, welches unaufhörlich in unseren Schlachthäusern und Küchen stattfindet, uns nicht mehr als Übel erscheint. Im Gegenteil betrachten wir diese </a:t>
            </a:r>
            <a:r>
              <a:rPr lang="de-DE" b="1" dirty="0" smtClean="0"/>
              <a:t>Scheußlichkeit</a:t>
            </a:r>
            <a:r>
              <a:rPr lang="de-DE" dirty="0" smtClean="0"/>
              <a:t>, welche oft pestilenzialisch wirkt, als einen Segen des Herrn und danken ihm in unseren Gebeten für diese </a:t>
            </a:r>
            <a:r>
              <a:rPr lang="de-DE" dirty="0" err="1" smtClean="0"/>
              <a:t>Mördereien</a:t>
            </a:r>
            <a:r>
              <a:rPr lang="de-DE" dirty="0" smtClean="0"/>
              <a:t>. Kann es denn aber etwas </a:t>
            </a:r>
            <a:r>
              <a:rPr lang="de-DE" b="1" dirty="0" smtClean="0"/>
              <a:t>Abscheulicheres</a:t>
            </a:r>
            <a:r>
              <a:rPr lang="de-DE" dirty="0" smtClean="0"/>
              <a:t> geben, als sich beständig von </a:t>
            </a:r>
            <a:r>
              <a:rPr lang="de-DE" b="1" dirty="0" smtClean="0"/>
              <a:t>Leichenfleisch</a:t>
            </a:r>
            <a:r>
              <a:rPr lang="de-DE" dirty="0" smtClean="0"/>
              <a:t> zu ernähren?“</a:t>
            </a:r>
            <a:endParaRPr lang="fr-FR" dirty="0"/>
          </a:p>
        </p:txBody>
      </p:sp>
      <p:sp>
        <p:nvSpPr>
          <p:cNvPr id="6" name="Rectangle 5"/>
          <p:cNvSpPr/>
          <p:nvPr/>
        </p:nvSpPr>
        <p:spPr>
          <a:xfrm>
            <a:off x="395536" y="4251764"/>
            <a:ext cx="8604448" cy="2031325"/>
          </a:xfrm>
          <a:prstGeom prst="rect">
            <a:avLst/>
          </a:prstGeom>
        </p:spPr>
        <p:txBody>
          <a:bodyPr wrap="square">
            <a:spAutoFit/>
          </a:bodyPr>
          <a:lstStyle/>
          <a:p>
            <a:r>
              <a:rPr lang="de-DE" dirty="0" smtClean="0"/>
              <a:t>„Und dennoch finde ich unter uns keinen Sittenlehrer, keinen unter unseren geschwätzigen Predigern, selbst keinen unter unseren scheinheiligen Muckern, der den geringsten Einwand erhäbe gegen diese </a:t>
            </a:r>
            <a:r>
              <a:rPr lang="de-DE" b="1" dirty="0" smtClean="0"/>
              <a:t>schändliche</a:t>
            </a:r>
            <a:r>
              <a:rPr lang="de-DE" dirty="0" smtClean="0"/>
              <a:t>, uns zur Natur gewordene Gewohnheit. Man muss bis auf den frommen Porphyrius und auf die mitfühlenden Pythagoräer zurückgehen, um jemanden zu finden, der uns wegen unserer </a:t>
            </a:r>
            <a:r>
              <a:rPr lang="de-DE" b="1" dirty="0" smtClean="0"/>
              <a:t>blutigen Gefräßigkeit </a:t>
            </a:r>
            <a:r>
              <a:rPr lang="de-DE" dirty="0" smtClean="0"/>
              <a:t>beschämt; oder wir müssen zu den Indern reisen.“ („</a:t>
            </a:r>
            <a:r>
              <a:rPr lang="de-DE" dirty="0" smtClean="0">
                <a:hlinkClick r:id="rId3"/>
              </a:rPr>
              <a:t>Du mal, et, en premier lieu, de la destruction des bêtes</a:t>
            </a:r>
            <a:r>
              <a:rPr lang="de-DE" dirty="0" smtClean="0"/>
              <a:t>“ – </a:t>
            </a:r>
            <a:r>
              <a:rPr lang="fr-FR" i="1" dirty="0" smtClean="0"/>
              <a:t>Il faut prendre parti</a:t>
            </a:r>
            <a:r>
              <a:rPr lang="fr-FR" dirty="0" smtClean="0"/>
              <a:t>, </a:t>
            </a:r>
            <a:r>
              <a:rPr lang="de-DE" dirty="0" smtClean="0"/>
              <a:t>1772)</a:t>
            </a:r>
            <a:endParaRPr lang="de-DE" dirty="0"/>
          </a:p>
        </p:txBody>
      </p:sp>
    </p:spTree>
    <p:extLst>
      <p:ext uri="{BB962C8B-B14F-4D97-AF65-F5344CB8AC3E}">
        <p14:creationId xmlns:p14="http://schemas.microsoft.com/office/powerpoint/2010/main" val="3348002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Jean-Jacques Rousseau in Geschichte | Schülerlexikon ..."/>
          <p:cNvPicPr>
            <a:picLocks noChangeAspect="1" noChangeArrowheads="1"/>
          </p:cNvPicPr>
          <p:nvPr/>
        </p:nvPicPr>
        <p:blipFill>
          <a:blip r:embed="rId2" cstate="print"/>
          <a:srcRect/>
          <a:stretch>
            <a:fillRect/>
          </a:stretch>
        </p:blipFill>
        <p:spPr bwMode="auto">
          <a:xfrm>
            <a:off x="503548" y="1342802"/>
            <a:ext cx="1872208" cy="1872208"/>
          </a:xfrm>
          <a:prstGeom prst="rect">
            <a:avLst/>
          </a:prstGeom>
          <a:noFill/>
        </p:spPr>
      </p:pic>
      <p:sp>
        <p:nvSpPr>
          <p:cNvPr id="3" name="Rectangle 2"/>
          <p:cNvSpPr/>
          <p:nvPr/>
        </p:nvSpPr>
        <p:spPr>
          <a:xfrm>
            <a:off x="601140" y="534519"/>
            <a:ext cx="3552639" cy="369332"/>
          </a:xfrm>
          <a:prstGeom prst="rect">
            <a:avLst/>
          </a:prstGeom>
        </p:spPr>
        <p:txBody>
          <a:bodyPr wrap="none">
            <a:spAutoFit/>
          </a:bodyPr>
          <a:lstStyle/>
          <a:p>
            <a:r>
              <a:rPr lang="fr-FR" dirty="0" smtClean="0"/>
              <a:t>Jean-Jacques Rousseau (1712-1778)</a:t>
            </a:r>
            <a:endParaRPr lang="fr-FR" dirty="0"/>
          </a:p>
        </p:txBody>
      </p:sp>
      <p:sp>
        <p:nvSpPr>
          <p:cNvPr id="4" name="TextBox 8"/>
          <p:cNvSpPr txBox="1"/>
          <p:nvPr/>
        </p:nvSpPr>
        <p:spPr>
          <a:xfrm>
            <a:off x="2627784" y="1124744"/>
            <a:ext cx="5832647" cy="2308324"/>
          </a:xfrm>
          <a:prstGeom prst="rect">
            <a:avLst/>
          </a:prstGeom>
          <a:noFill/>
        </p:spPr>
        <p:txBody>
          <a:bodyPr wrap="square" rtlCol="0">
            <a:spAutoFit/>
          </a:bodyPr>
          <a:lstStyle/>
          <a:p>
            <a:r>
              <a:rPr lang="de-DE" dirty="0" smtClean="0"/>
              <a:t>„Wenn ich verpflichtet bin, meinen Mitmenschen kein Leid zuzufügen, so geschieht das weniger, weil sie vernünftige, sondern vielmehr, weil sie empfindende Wesen sind. Da nun Menschen und Tiere das gleiche Empfindungsvermögen haben, kommt ihnen auch das Recht zu, sich vom anderen nicht misshandeln und quälen zu lassen.“ (</a:t>
            </a:r>
            <a:r>
              <a:rPr lang="de-DE" i="1" dirty="0" smtClean="0">
                <a:hlinkClick r:id="rId3"/>
              </a:rPr>
              <a:t>Abhandlung über den Ursprung und die Grundlagen der Ungleichheit unter den Menschen</a:t>
            </a:r>
            <a:r>
              <a:rPr lang="de-DE" dirty="0" smtClean="0"/>
              <a:t>, 1755)</a:t>
            </a:r>
            <a:endParaRPr lang="fr-FR" dirty="0"/>
          </a:p>
        </p:txBody>
      </p:sp>
      <p:sp>
        <p:nvSpPr>
          <p:cNvPr id="5" name="TextBox 4"/>
          <p:cNvSpPr txBox="1"/>
          <p:nvPr/>
        </p:nvSpPr>
        <p:spPr>
          <a:xfrm>
            <a:off x="554315" y="3566164"/>
            <a:ext cx="5904656" cy="646331"/>
          </a:xfrm>
          <a:prstGeom prst="rect">
            <a:avLst/>
          </a:prstGeom>
          <a:noFill/>
        </p:spPr>
        <p:txBody>
          <a:bodyPr wrap="square" rtlCol="0">
            <a:spAutoFit/>
          </a:bodyPr>
          <a:lstStyle/>
          <a:p>
            <a:r>
              <a:rPr lang="de-DE" dirty="0" smtClean="0"/>
              <a:t>Es wird mehr und mehr von „</a:t>
            </a:r>
            <a:r>
              <a:rPr lang="de-DE" dirty="0" err="1" smtClean="0"/>
              <a:t>régime</a:t>
            </a:r>
            <a:r>
              <a:rPr lang="de-DE" dirty="0" smtClean="0"/>
              <a:t> </a:t>
            </a:r>
            <a:r>
              <a:rPr lang="de-DE" dirty="0" err="1" smtClean="0"/>
              <a:t>végétarien</a:t>
            </a:r>
            <a:r>
              <a:rPr lang="de-DE" dirty="0" smtClean="0"/>
              <a:t>“ die Rede</a:t>
            </a:r>
          </a:p>
          <a:p>
            <a:r>
              <a:rPr lang="de-DE" dirty="0" smtClean="0"/>
              <a:t>(und weniger von „</a:t>
            </a:r>
            <a:r>
              <a:rPr lang="de-DE" dirty="0" err="1" smtClean="0"/>
              <a:t>régime</a:t>
            </a:r>
            <a:r>
              <a:rPr lang="de-DE" dirty="0" smtClean="0"/>
              <a:t> </a:t>
            </a:r>
            <a:r>
              <a:rPr lang="de-DE" dirty="0" err="1" smtClean="0"/>
              <a:t>pythagoricien</a:t>
            </a:r>
            <a:r>
              <a:rPr lang="de-DE" dirty="0" smtClean="0"/>
              <a:t>“)</a:t>
            </a:r>
            <a:endParaRPr lang="de-DE" dirty="0"/>
          </a:p>
        </p:txBody>
      </p:sp>
      <p:pic>
        <p:nvPicPr>
          <p:cNvPr id="6" name="Picture 2" descr=" Pythagore"/>
          <p:cNvPicPr>
            <a:picLocks noChangeAspect="1" noChangeArrowheads="1"/>
          </p:cNvPicPr>
          <p:nvPr/>
        </p:nvPicPr>
        <p:blipFill>
          <a:blip r:embed="rId4" cstate="print"/>
          <a:srcRect l="20618" r="22683"/>
          <a:stretch>
            <a:fillRect/>
          </a:stretch>
        </p:blipFill>
        <p:spPr bwMode="auto">
          <a:xfrm>
            <a:off x="6300192" y="3990365"/>
            <a:ext cx="2376264" cy="2476501"/>
          </a:xfrm>
          <a:prstGeom prst="rect">
            <a:avLst/>
          </a:prstGeom>
          <a:noFill/>
        </p:spPr>
      </p:pic>
      <p:sp>
        <p:nvSpPr>
          <p:cNvPr id="7" name="TextBox 6"/>
          <p:cNvSpPr txBox="1"/>
          <p:nvPr/>
        </p:nvSpPr>
        <p:spPr>
          <a:xfrm>
            <a:off x="6228184" y="6393493"/>
            <a:ext cx="2545569" cy="369332"/>
          </a:xfrm>
          <a:prstGeom prst="rect">
            <a:avLst/>
          </a:prstGeom>
          <a:noFill/>
        </p:spPr>
        <p:txBody>
          <a:bodyPr wrap="none" rtlCol="0">
            <a:spAutoFit/>
          </a:bodyPr>
          <a:lstStyle/>
          <a:p>
            <a:r>
              <a:rPr lang="fr-FR" dirty="0" err="1" smtClean="0"/>
              <a:t>Pythagoras</a:t>
            </a:r>
            <a:r>
              <a:rPr lang="fr-FR" dirty="0" smtClean="0"/>
              <a:t> (6. Jh. v. u. Z.)</a:t>
            </a:r>
            <a:endParaRPr lang="fr-FR" dirty="0"/>
          </a:p>
        </p:txBody>
      </p:sp>
      <p:grpSp>
        <p:nvGrpSpPr>
          <p:cNvPr id="11" name="Groupe 10"/>
          <p:cNvGrpSpPr/>
          <p:nvPr/>
        </p:nvGrpSpPr>
        <p:grpSpPr>
          <a:xfrm>
            <a:off x="45195" y="4358794"/>
            <a:ext cx="4103700" cy="2230569"/>
            <a:chOff x="45195" y="4358794"/>
            <a:chExt cx="4103700" cy="2230569"/>
          </a:xfrm>
        </p:grpSpPr>
        <p:sp>
          <p:nvSpPr>
            <p:cNvPr id="8" name="Rectangle 7"/>
            <p:cNvSpPr/>
            <p:nvPr/>
          </p:nvSpPr>
          <p:spPr>
            <a:xfrm>
              <a:off x="1834735" y="5124177"/>
              <a:ext cx="2314160" cy="369332"/>
            </a:xfrm>
            <a:prstGeom prst="rect">
              <a:avLst/>
            </a:prstGeom>
          </p:spPr>
          <p:txBody>
            <a:bodyPr wrap="none">
              <a:spAutoFit/>
            </a:bodyPr>
            <a:lstStyle/>
            <a:p>
              <a:r>
                <a:rPr lang="fr-FR" dirty="0" err="1" smtClean="0">
                  <a:solidFill>
                    <a:srgbClr val="101418"/>
                  </a:solidFill>
                </a:rPr>
                <a:t>Porphyrios</a:t>
              </a:r>
              <a:r>
                <a:rPr lang="fr-FR" dirty="0" smtClean="0">
                  <a:solidFill>
                    <a:srgbClr val="101418"/>
                  </a:solidFill>
                </a:rPr>
                <a:t> (3. </a:t>
              </a:r>
              <a:r>
                <a:rPr lang="fr-FR" dirty="0" err="1" smtClean="0">
                  <a:solidFill>
                    <a:srgbClr val="101418"/>
                  </a:solidFill>
                </a:rPr>
                <a:t>Jh</a:t>
              </a:r>
              <a:r>
                <a:rPr lang="fr-FR" dirty="0" smtClean="0">
                  <a:solidFill>
                    <a:srgbClr val="101418"/>
                  </a:solidFill>
                </a:rPr>
                <a:t>. u. Z.)</a:t>
              </a:r>
              <a:endParaRPr lang="fr-FR" b="0" i="0" dirty="0">
                <a:solidFill>
                  <a:srgbClr val="101418"/>
                </a:solidFill>
                <a:effectLst/>
              </a:endParaRPr>
            </a:p>
          </p:txBody>
        </p:sp>
        <p:pic>
          <p:nvPicPr>
            <p:cNvPr id="9" name="Image 8"/>
            <p:cNvPicPr>
              <a:picLocks noChangeAspect="1"/>
            </p:cNvPicPr>
            <p:nvPr/>
          </p:nvPicPr>
          <p:blipFill>
            <a:blip r:embed="rId5"/>
            <a:stretch>
              <a:fillRect/>
            </a:stretch>
          </p:blipFill>
          <p:spPr>
            <a:xfrm>
              <a:off x="45195" y="4358794"/>
              <a:ext cx="1753536" cy="2230569"/>
            </a:xfrm>
            <a:prstGeom prst="rect">
              <a:avLst/>
            </a:prstGeom>
          </p:spPr>
        </p:pic>
      </p:grpSp>
      <p:sp>
        <p:nvSpPr>
          <p:cNvPr id="10" name="Rectangle 9"/>
          <p:cNvSpPr/>
          <p:nvPr/>
        </p:nvSpPr>
        <p:spPr>
          <a:xfrm>
            <a:off x="1798731" y="5608789"/>
            <a:ext cx="3560783" cy="369332"/>
          </a:xfrm>
          <a:prstGeom prst="rect">
            <a:avLst/>
          </a:prstGeom>
        </p:spPr>
        <p:txBody>
          <a:bodyPr wrap="none">
            <a:spAutoFit/>
          </a:bodyPr>
          <a:lstStyle/>
          <a:p>
            <a:r>
              <a:rPr lang="de-DE" i="1" dirty="0">
                <a:solidFill>
                  <a:srgbClr val="101418"/>
                </a:solidFill>
              </a:rPr>
              <a:t>Über die Enthaltung vom Beseelten</a:t>
            </a:r>
            <a:endParaRPr lang="fr-FR" dirty="0"/>
          </a:p>
        </p:txBody>
      </p:sp>
    </p:spTree>
    <p:extLst>
      <p:ext uri="{BB962C8B-B14F-4D97-AF65-F5344CB8AC3E}">
        <p14:creationId xmlns:p14="http://schemas.microsoft.com/office/powerpoint/2010/main" val="130151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320045" y="939079"/>
            <a:ext cx="7985581" cy="4552732"/>
          </a:xfrm>
          <a:prstGeom prst="rect">
            <a:avLst/>
          </a:prstGeom>
        </p:spPr>
      </p:pic>
      <p:sp>
        <p:nvSpPr>
          <p:cNvPr id="4" name="Ellipse 3"/>
          <p:cNvSpPr/>
          <p:nvPr/>
        </p:nvSpPr>
        <p:spPr>
          <a:xfrm>
            <a:off x="2726968" y="4837120"/>
            <a:ext cx="670920" cy="665510"/>
          </a:xfrm>
          <a:prstGeom prst="ellipse">
            <a:avLst/>
          </a:prstGeom>
          <a:noFill/>
          <a:ln w="381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161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0972" y="672371"/>
            <a:ext cx="5616624" cy="369332"/>
          </a:xfrm>
          <a:prstGeom prst="rect">
            <a:avLst/>
          </a:prstGeom>
        </p:spPr>
        <p:txBody>
          <a:bodyPr wrap="square">
            <a:spAutoFit/>
          </a:bodyPr>
          <a:lstStyle/>
          <a:p>
            <a:r>
              <a:rPr lang="fr-FR" dirty="0" smtClean="0"/>
              <a:t>1847: </a:t>
            </a:r>
            <a:r>
              <a:rPr lang="fr-FR" i="1" dirty="0" err="1" smtClean="0"/>
              <a:t>Vegetarian</a:t>
            </a:r>
            <a:r>
              <a:rPr lang="fr-FR" i="1" dirty="0" smtClean="0"/>
              <a:t> Society</a:t>
            </a:r>
            <a:r>
              <a:rPr lang="fr-FR" dirty="0" smtClean="0"/>
              <a:t> (UK) [Gandhi Ende 1880er]</a:t>
            </a:r>
            <a:endParaRPr lang="fr-FR" dirty="0"/>
          </a:p>
        </p:txBody>
      </p:sp>
      <p:pic>
        <p:nvPicPr>
          <p:cNvPr id="3" name="Picture 2"/>
          <p:cNvPicPr>
            <a:picLocks noChangeAspect="1" noChangeArrowheads="1"/>
          </p:cNvPicPr>
          <p:nvPr/>
        </p:nvPicPr>
        <p:blipFill>
          <a:blip r:embed="rId2" cstate="print"/>
          <a:srcRect/>
          <a:stretch>
            <a:fillRect/>
          </a:stretch>
        </p:blipFill>
        <p:spPr bwMode="auto">
          <a:xfrm>
            <a:off x="6367596" y="857037"/>
            <a:ext cx="2701195" cy="1866910"/>
          </a:xfrm>
          <a:prstGeom prst="rect">
            <a:avLst/>
          </a:prstGeom>
          <a:noFill/>
          <a:ln w="9525">
            <a:noFill/>
            <a:miter lim="800000"/>
            <a:headEnd/>
            <a:tailEnd/>
          </a:ln>
        </p:spPr>
      </p:pic>
      <p:sp>
        <p:nvSpPr>
          <p:cNvPr id="4" name="TextBox 3"/>
          <p:cNvSpPr txBox="1"/>
          <p:nvPr/>
        </p:nvSpPr>
        <p:spPr>
          <a:xfrm>
            <a:off x="750972" y="44624"/>
            <a:ext cx="5898538" cy="369332"/>
          </a:xfrm>
          <a:prstGeom prst="rect">
            <a:avLst/>
          </a:prstGeom>
          <a:noFill/>
        </p:spPr>
        <p:txBody>
          <a:bodyPr wrap="none" rtlCol="0">
            <a:spAutoFit/>
          </a:bodyPr>
          <a:lstStyle/>
          <a:p>
            <a:r>
              <a:rPr lang="en-US" dirty="0" smtClean="0"/>
              <a:t>1824: Society for the Prevention of Cruelty to Animals (SPCA)</a:t>
            </a:r>
          </a:p>
        </p:txBody>
      </p:sp>
      <p:pic>
        <p:nvPicPr>
          <p:cNvPr id="5" name="Google Shape;124;p23"/>
          <p:cNvPicPr preferRelativeResize="0"/>
          <p:nvPr/>
        </p:nvPicPr>
        <p:blipFill>
          <a:blip r:embed="rId3" cstate="print">
            <a:alphaModFix/>
          </a:blip>
          <a:stretch>
            <a:fillRect/>
          </a:stretch>
        </p:blipFill>
        <p:spPr>
          <a:xfrm>
            <a:off x="107504" y="3746698"/>
            <a:ext cx="5184576" cy="3066678"/>
          </a:xfrm>
          <a:prstGeom prst="rect">
            <a:avLst/>
          </a:prstGeom>
          <a:noFill/>
          <a:ln>
            <a:noFill/>
          </a:ln>
        </p:spPr>
      </p:pic>
      <p:sp>
        <p:nvSpPr>
          <p:cNvPr id="6" name="TextBox 5"/>
          <p:cNvSpPr txBox="1"/>
          <p:nvPr/>
        </p:nvSpPr>
        <p:spPr>
          <a:xfrm>
            <a:off x="750972" y="2206605"/>
            <a:ext cx="4752528" cy="646331"/>
          </a:xfrm>
          <a:prstGeom prst="rect">
            <a:avLst/>
          </a:prstGeom>
          <a:noFill/>
        </p:spPr>
        <p:txBody>
          <a:bodyPr wrap="square" rtlCol="0">
            <a:spAutoFit/>
          </a:bodyPr>
          <a:lstStyle/>
          <a:p>
            <a:r>
              <a:rPr lang="fr-FR" dirty="0" smtClean="0"/>
              <a:t>1845: « Société protectrice des animaux », Pinon Duclos de </a:t>
            </a:r>
            <a:r>
              <a:rPr lang="fr-FR" dirty="0" err="1" smtClean="0"/>
              <a:t>Valmer</a:t>
            </a:r>
            <a:r>
              <a:rPr lang="fr-FR" dirty="0" smtClean="0"/>
              <a:t> (mit GB </a:t>
            </a:r>
            <a:r>
              <a:rPr lang="fr-FR" dirty="0" err="1" smtClean="0"/>
              <a:t>verbunden</a:t>
            </a:r>
            <a:r>
              <a:rPr lang="fr-FR" dirty="0" smtClean="0"/>
              <a:t>)</a:t>
            </a:r>
            <a:endParaRPr lang="fr-FR" dirty="0"/>
          </a:p>
        </p:txBody>
      </p:sp>
      <p:sp>
        <p:nvSpPr>
          <p:cNvPr id="7" name="Rectangle 6"/>
          <p:cNvSpPr/>
          <p:nvPr/>
        </p:nvSpPr>
        <p:spPr>
          <a:xfrm>
            <a:off x="750972" y="1052736"/>
            <a:ext cx="6048672" cy="1200329"/>
          </a:xfrm>
          <a:prstGeom prst="rect">
            <a:avLst/>
          </a:prstGeom>
        </p:spPr>
        <p:txBody>
          <a:bodyPr wrap="square">
            <a:spAutoFit/>
          </a:bodyPr>
          <a:lstStyle/>
          <a:p>
            <a:r>
              <a:rPr lang="de-DE" dirty="0" smtClean="0"/>
              <a:t>1843: Pierre Dumont de Monteux (Arzt) : „Wo ist die Gerechtigkeit, wo ist das Mitleid, wo sind schließlich all die moralischen Gefühle, die den sozialen Menschen kennzeichnen sollten?“</a:t>
            </a:r>
            <a:endParaRPr lang="de-DE" dirty="0"/>
          </a:p>
        </p:txBody>
      </p:sp>
      <p:sp>
        <p:nvSpPr>
          <p:cNvPr id="8" name="TextBox 8"/>
          <p:cNvSpPr txBox="1"/>
          <p:nvPr/>
        </p:nvSpPr>
        <p:spPr>
          <a:xfrm>
            <a:off x="750972" y="2852936"/>
            <a:ext cx="7920880" cy="923330"/>
          </a:xfrm>
          <a:prstGeom prst="rect">
            <a:avLst/>
          </a:prstGeom>
          <a:noFill/>
        </p:spPr>
        <p:txBody>
          <a:bodyPr wrap="square" rtlCol="0">
            <a:spAutoFit/>
          </a:bodyPr>
          <a:lstStyle/>
          <a:p>
            <a:r>
              <a:rPr lang="fr-FR" dirty="0" smtClean="0"/>
              <a:t>1850: loi Grammont: </a:t>
            </a:r>
            <a:r>
              <a:rPr lang="de-DE" dirty="0" smtClean="0"/>
              <a:t>„Mit einer Geldstrafe von 5 bis 15 Franken und einer Gefängnisstrafe von einem bis fünf Tagen werden diejenigen bestraft, die Haustiere öffentlich und missbräuchlich misshandeln“.</a:t>
            </a:r>
            <a:endParaRPr lang="fr-FR" dirty="0"/>
          </a:p>
        </p:txBody>
      </p:sp>
      <p:pic>
        <p:nvPicPr>
          <p:cNvPr id="9" name="Picture 2" descr="Fichier:Delmas de Grammont (caricature).jpg"/>
          <p:cNvPicPr>
            <a:picLocks noChangeAspect="1" noChangeArrowheads="1"/>
          </p:cNvPicPr>
          <p:nvPr/>
        </p:nvPicPr>
        <p:blipFill>
          <a:blip r:embed="rId4" cstate="print"/>
          <a:srcRect/>
          <a:stretch>
            <a:fillRect/>
          </a:stretch>
        </p:blipFill>
        <p:spPr bwMode="auto">
          <a:xfrm>
            <a:off x="6300192" y="3397660"/>
            <a:ext cx="2316607" cy="3460340"/>
          </a:xfrm>
          <a:prstGeom prst="rect">
            <a:avLst/>
          </a:prstGeom>
          <a:noFill/>
        </p:spPr>
      </p:pic>
      <p:sp>
        <p:nvSpPr>
          <p:cNvPr id="10" name="Rectangle 9"/>
          <p:cNvSpPr/>
          <p:nvPr/>
        </p:nvSpPr>
        <p:spPr>
          <a:xfrm>
            <a:off x="750972" y="358279"/>
            <a:ext cx="1371081" cy="369332"/>
          </a:xfrm>
          <a:prstGeom prst="rect">
            <a:avLst/>
          </a:prstGeom>
        </p:spPr>
        <p:txBody>
          <a:bodyPr wrap="none">
            <a:spAutoFit/>
          </a:bodyPr>
          <a:lstStyle/>
          <a:p>
            <a:r>
              <a:rPr lang="en-US" dirty="0"/>
              <a:t>1840: RSPCA</a:t>
            </a:r>
            <a:endParaRPr lang="fr-FR" dirty="0"/>
          </a:p>
        </p:txBody>
      </p:sp>
    </p:spTree>
    <p:extLst>
      <p:ext uri="{BB962C8B-B14F-4D97-AF65-F5344CB8AC3E}">
        <p14:creationId xmlns:p14="http://schemas.microsoft.com/office/powerpoint/2010/main" val="3090832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5392" y="548680"/>
            <a:ext cx="4334640" cy="1477328"/>
          </a:xfrm>
          <a:prstGeom prst="rect">
            <a:avLst/>
          </a:prstGeom>
        </p:spPr>
        <p:txBody>
          <a:bodyPr wrap="square">
            <a:spAutoFit/>
          </a:bodyPr>
          <a:lstStyle/>
          <a:p>
            <a:r>
              <a:rPr lang="de-DE" dirty="0" smtClean="0"/>
              <a:t>Einfluß der SPA in den Schulen: </a:t>
            </a:r>
            <a:br>
              <a:rPr lang="de-DE" dirty="0" smtClean="0"/>
            </a:br>
            <a:r>
              <a:rPr lang="de-DE" dirty="0" smtClean="0"/>
              <a:t>1881 stimmte der Erziehungsminister Jules Ferry der Verteilung von 30.000 SPA-Postern auf Kosten des Bildungsministeriums in allen öffentlichen Schulen des Landes zu. </a:t>
            </a:r>
          </a:p>
        </p:txBody>
      </p:sp>
      <p:pic>
        <p:nvPicPr>
          <p:cNvPr id="3" name="Picture 2" descr="SPA : qui était le général Grammont, premier défenseur des animaux ? - Le  Parisien"/>
          <p:cNvPicPr>
            <a:picLocks noChangeAspect="1" noChangeArrowheads="1"/>
          </p:cNvPicPr>
          <p:nvPr/>
        </p:nvPicPr>
        <p:blipFill>
          <a:blip r:embed="rId2" cstate="print"/>
          <a:srcRect/>
          <a:stretch>
            <a:fillRect/>
          </a:stretch>
        </p:blipFill>
        <p:spPr bwMode="auto">
          <a:xfrm>
            <a:off x="330608" y="2600707"/>
            <a:ext cx="6239787" cy="3896520"/>
          </a:xfrm>
          <a:prstGeom prst="rect">
            <a:avLst/>
          </a:prstGeom>
          <a:noFill/>
        </p:spPr>
      </p:pic>
      <p:pic>
        <p:nvPicPr>
          <p:cNvPr id="4" name="Google Shape;143;p25"/>
          <p:cNvPicPr preferRelativeResize="0"/>
          <p:nvPr/>
        </p:nvPicPr>
        <p:blipFill>
          <a:blip r:embed="rId3" cstate="print">
            <a:alphaModFix/>
          </a:blip>
          <a:srcRect b="4491"/>
          <a:stretch>
            <a:fillRect/>
          </a:stretch>
        </p:blipFill>
        <p:spPr>
          <a:xfrm>
            <a:off x="4860032" y="476672"/>
            <a:ext cx="4032448" cy="5616624"/>
          </a:xfrm>
          <a:prstGeom prst="rect">
            <a:avLst/>
          </a:prstGeom>
          <a:noFill/>
          <a:ln>
            <a:noFill/>
          </a:ln>
        </p:spPr>
      </p:pic>
    </p:spTree>
    <p:extLst>
      <p:ext uri="{BB962C8B-B14F-4D97-AF65-F5344CB8AC3E}">
        <p14:creationId xmlns:p14="http://schemas.microsoft.com/office/powerpoint/2010/main" val="799392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520383" y="528062"/>
            <a:ext cx="5472608" cy="369332"/>
          </a:xfrm>
          <a:prstGeom prst="rect">
            <a:avLst/>
          </a:prstGeom>
          <a:noFill/>
        </p:spPr>
        <p:txBody>
          <a:bodyPr wrap="square" rtlCol="0">
            <a:spAutoFit/>
          </a:bodyPr>
          <a:lstStyle/>
          <a:p>
            <a:r>
              <a:rPr lang="fr-FR" dirty="0" smtClean="0"/>
              <a:t>1883: « Ligue populaire contre l’abus de la vivisection »</a:t>
            </a:r>
            <a:endParaRPr lang="fr-FR" dirty="0"/>
          </a:p>
        </p:txBody>
      </p:sp>
      <p:pic>
        <p:nvPicPr>
          <p:cNvPr id="3" name="Picture 2" descr="Portrait of Marie Huot.jpg"/>
          <p:cNvPicPr>
            <a:picLocks noChangeAspect="1" noChangeArrowheads="1"/>
          </p:cNvPicPr>
          <p:nvPr/>
        </p:nvPicPr>
        <p:blipFill>
          <a:blip r:embed="rId2" cstate="print"/>
          <a:srcRect/>
          <a:stretch>
            <a:fillRect/>
          </a:stretch>
        </p:blipFill>
        <p:spPr bwMode="auto">
          <a:xfrm>
            <a:off x="6516216" y="188640"/>
            <a:ext cx="2476500" cy="3400426"/>
          </a:xfrm>
          <a:prstGeom prst="rect">
            <a:avLst/>
          </a:prstGeom>
          <a:noFill/>
        </p:spPr>
      </p:pic>
      <p:sp>
        <p:nvSpPr>
          <p:cNvPr id="4" name="Rectangle 3"/>
          <p:cNvSpPr/>
          <p:nvPr/>
        </p:nvSpPr>
        <p:spPr>
          <a:xfrm>
            <a:off x="6516216" y="3573016"/>
            <a:ext cx="2459328" cy="369332"/>
          </a:xfrm>
          <a:prstGeom prst="rect">
            <a:avLst/>
          </a:prstGeom>
        </p:spPr>
        <p:txBody>
          <a:bodyPr wrap="none">
            <a:spAutoFit/>
          </a:bodyPr>
          <a:lstStyle/>
          <a:p>
            <a:r>
              <a:rPr lang="fr-FR" dirty="0" smtClean="0"/>
              <a:t>Marie </a:t>
            </a:r>
            <a:r>
              <a:rPr lang="fr-FR" dirty="0" err="1" smtClean="0"/>
              <a:t>Huot</a:t>
            </a:r>
            <a:r>
              <a:rPr lang="fr-FR" dirty="0" smtClean="0"/>
              <a:t> (1846-1930)</a:t>
            </a:r>
            <a:endParaRPr lang="fr-FR" dirty="0"/>
          </a:p>
        </p:txBody>
      </p:sp>
      <p:sp>
        <p:nvSpPr>
          <p:cNvPr id="5" name="TextBox 11"/>
          <p:cNvSpPr txBox="1"/>
          <p:nvPr/>
        </p:nvSpPr>
        <p:spPr>
          <a:xfrm>
            <a:off x="251520" y="1125697"/>
            <a:ext cx="6154691" cy="2862322"/>
          </a:xfrm>
          <a:prstGeom prst="rect">
            <a:avLst/>
          </a:prstGeom>
          <a:noFill/>
        </p:spPr>
        <p:txBody>
          <a:bodyPr wrap="square" rtlCol="0">
            <a:spAutoFit/>
          </a:bodyPr>
          <a:lstStyle/>
          <a:p>
            <a:pPr>
              <a:buFont typeface="Arial" pitchFamily="34" charset="0"/>
              <a:buChar char="•"/>
            </a:pPr>
            <a:r>
              <a:rPr lang="de-DE" dirty="0" smtClean="0"/>
              <a:t> Am Collège de France versucht sie mit ihrem Sonnenschirm ein Experiment mit einem Affen zu unterbinden.</a:t>
            </a:r>
          </a:p>
          <a:p>
            <a:pPr>
              <a:buFont typeface="Arial" pitchFamily="34" charset="0"/>
              <a:buChar char="•"/>
            </a:pPr>
            <a:r>
              <a:rPr lang="de-DE" dirty="0" smtClean="0"/>
              <a:t> 1886 unterbrach sie eine Lesung, in der Louis Pasteurs Anti-Tollwut-Behandlung an der Universität Sorbonne befürwortet wurde, weil diese Behandlung Tierversuche (Hunde und Kaninchen) beinhaltete.</a:t>
            </a:r>
          </a:p>
          <a:p>
            <a:pPr>
              <a:buFont typeface="Arial" pitchFamily="34" charset="0"/>
              <a:buChar char="•"/>
            </a:pPr>
            <a:r>
              <a:rPr lang="de-DE" dirty="0" smtClean="0"/>
              <a:t> 1900 mit Ivan </a:t>
            </a:r>
            <a:r>
              <a:rPr lang="de-DE" dirty="0" err="1" smtClean="0"/>
              <a:t>Aguéli</a:t>
            </a:r>
            <a:r>
              <a:rPr lang="de-DE" dirty="0" smtClean="0"/>
              <a:t>, bewaffneten Angriff in Deuil (in der Region Paris) gegen zwei Matadore.</a:t>
            </a:r>
          </a:p>
          <a:p>
            <a:pPr>
              <a:buFont typeface="Arial" pitchFamily="34" charset="0"/>
              <a:buChar char="•"/>
            </a:pPr>
            <a:r>
              <a:rPr lang="de-DE" dirty="0" smtClean="0"/>
              <a:t> Nah an den Anarchisten, sie übernimmt die Idee von „direkten Aktionen“.</a:t>
            </a:r>
            <a:endParaRPr lang="de-DE" dirty="0"/>
          </a:p>
        </p:txBody>
      </p:sp>
      <p:pic>
        <p:nvPicPr>
          <p:cNvPr id="6" name="Picture 9"/>
          <p:cNvPicPr>
            <a:picLocks noChangeAspect="1" noChangeArrowheads="1"/>
          </p:cNvPicPr>
          <p:nvPr/>
        </p:nvPicPr>
        <p:blipFill>
          <a:blip r:embed="rId3" cstate="print"/>
          <a:srcRect t="5458" b="12666"/>
          <a:stretch>
            <a:fillRect/>
          </a:stretch>
        </p:blipFill>
        <p:spPr bwMode="auto">
          <a:xfrm>
            <a:off x="251520" y="4077072"/>
            <a:ext cx="1733550" cy="2160240"/>
          </a:xfrm>
          <a:prstGeom prst="rect">
            <a:avLst/>
          </a:prstGeom>
          <a:noFill/>
          <a:ln w="9525">
            <a:noFill/>
            <a:miter lim="800000"/>
            <a:headEnd/>
            <a:tailEnd/>
          </a:ln>
          <a:effectLst/>
        </p:spPr>
      </p:pic>
      <p:sp>
        <p:nvSpPr>
          <p:cNvPr id="7" name="TextBox 16"/>
          <p:cNvSpPr txBox="1"/>
          <p:nvPr/>
        </p:nvSpPr>
        <p:spPr>
          <a:xfrm>
            <a:off x="379722" y="6237312"/>
            <a:ext cx="1527982" cy="646331"/>
          </a:xfrm>
          <a:prstGeom prst="rect">
            <a:avLst/>
          </a:prstGeom>
          <a:noFill/>
        </p:spPr>
        <p:txBody>
          <a:bodyPr wrap="none" rtlCol="0">
            <a:spAutoFit/>
          </a:bodyPr>
          <a:lstStyle/>
          <a:p>
            <a:pPr algn="ctr"/>
            <a:r>
              <a:rPr lang="fr-FR" dirty="0" smtClean="0"/>
              <a:t>Louise Michel </a:t>
            </a:r>
          </a:p>
          <a:p>
            <a:pPr algn="ctr"/>
            <a:r>
              <a:rPr lang="fr-FR" dirty="0" smtClean="0"/>
              <a:t>(1830-1905)</a:t>
            </a:r>
            <a:endParaRPr lang="fr-FR" dirty="0"/>
          </a:p>
        </p:txBody>
      </p:sp>
      <p:sp>
        <p:nvSpPr>
          <p:cNvPr id="8" name="TextBox 17"/>
          <p:cNvSpPr txBox="1"/>
          <p:nvPr/>
        </p:nvSpPr>
        <p:spPr>
          <a:xfrm>
            <a:off x="2195736" y="4509120"/>
            <a:ext cx="6804248" cy="1754326"/>
          </a:xfrm>
          <a:prstGeom prst="rect">
            <a:avLst/>
          </a:prstGeom>
          <a:noFill/>
        </p:spPr>
        <p:txBody>
          <a:bodyPr wrap="square" rtlCol="0">
            <a:spAutoFit/>
          </a:bodyPr>
          <a:lstStyle/>
          <a:p>
            <a:r>
              <a:rPr lang="de-DE" dirty="0" smtClean="0"/>
              <a:t>„Im Kern meiner Empörung gegen die Starken finde ich, so weit ich zurückdenken kann, meinen Abscheu gegen die Tierquälerei wieder. […] Von der Zeit, da ich auf dem Land die Grausamkeiten gegen die Tiere erlebte und das entsetzliche Bild ihrer Lebensbedingungen erfasste, stammt mein Mitleid für sie und dadurch mein Bewusstsein über die Verbrechen der Macht.“ (1886)</a:t>
            </a:r>
            <a:endParaRPr lang="de-DE" dirty="0"/>
          </a:p>
        </p:txBody>
      </p:sp>
    </p:spTree>
    <p:extLst>
      <p:ext uri="{BB962C8B-B14F-4D97-AF65-F5344CB8AC3E}">
        <p14:creationId xmlns:p14="http://schemas.microsoft.com/office/powerpoint/2010/main" val="342919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611838" y="2564904"/>
            <a:ext cx="1374864" cy="646331"/>
          </a:xfrm>
          <a:prstGeom prst="rect">
            <a:avLst/>
          </a:prstGeom>
          <a:noFill/>
        </p:spPr>
        <p:txBody>
          <a:bodyPr wrap="none" rtlCol="0">
            <a:spAutoFit/>
          </a:bodyPr>
          <a:lstStyle/>
          <a:p>
            <a:r>
              <a:rPr lang="fr-FR" dirty="0" smtClean="0"/>
              <a:t>Élisée Reclus</a:t>
            </a:r>
          </a:p>
          <a:p>
            <a:r>
              <a:rPr lang="fr-FR" dirty="0" smtClean="0"/>
              <a:t>(1830-1905)</a:t>
            </a:r>
            <a:endParaRPr lang="fr-FR" dirty="0"/>
          </a:p>
        </p:txBody>
      </p:sp>
      <p:sp>
        <p:nvSpPr>
          <p:cNvPr id="3" name="Rectangle 2"/>
          <p:cNvSpPr/>
          <p:nvPr/>
        </p:nvSpPr>
        <p:spPr>
          <a:xfrm>
            <a:off x="2915816" y="548680"/>
            <a:ext cx="5580112" cy="2308324"/>
          </a:xfrm>
          <a:prstGeom prst="rect">
            <a:avLst/>
          </a:prstGeom>
        </p:spPr>
        <p:txBody>
          <a:bodyPr wrap="square">
            <a:spAutoFit/>
          </a:bodyPr>
          <a:lstStyle/>
          <a:p>
            <a:r>
              <a:rPr lang="en-US" dirty="0" smtClean="0"/>
              <a:t>Brief an Richard Heath (</a:t>
            </a:r>
            <a:r>
              <a:rPr lang="en-US" dirty="0" err="1" smtClean="0"/>
              <a:t>Christsoziale</a:t>
            </a:r>
            <a:r>
              <a:rPr lang="en-US" dirty="0" smtClean="0"/>
              <a:t> in London) : </a:t>
            </a:r>
          </a:p>
          <a:p>
            <a:r>
              <a:rPr lang="en-US" dirty="0" smtClean="0"/>
              <a:t>Noticing Heath’s sadness for ‘the cruelties inflicted to animals’, the anarchist geographer did not resist the</a:t>
            </a:r>
          </a:p>
          <a:p>
            <a:r>
              <a:rPr lang="en-US" dirty="0" smtClean="0"/>
              <a:t>temptation of an anti-clerical analysis of their causes: ‘</a:t>
            </a:r>
            <a:r>
              <a:rPr lang="en-US" b="1" dirty="0" smtClean="0"/>
              <a:t>This Christian idea which refuses them a soul and considers them pure machines played a big role</a:t>
            </a:r>
          </a:p>
          <a:p>
            <a:r>
              <a:rPr lang="en-US" b="1" dirty="0" smtClean="0"/>
              <a:t>in the abominations which are accomplished everyday against poor animals</a:t>
            </a:r>
            <a:r>
              <a:rPr lang="en-US" dirty="0" smtClean="0"/>
              <a:t>.’ (8. </a:t>
            </a:r>
            <a:r>
              <a:rPr lang="en-US" dirty="0" err="1" smtClean="0"/>
              <a:t>Juli</a:t>
            </a:r>
            <a:r>
              <a:rPr lang="en-US" dirty="0" smtClean="0"/>
              <a:t> 1882)</a:t>
            </a:r>
            <a:endParaRPr lang="fr-FR" dirty="0"/>
          </a:p>
        </p:txBody>
      </p:sp>
      <p:pic>
        <p:nvPicPr>
          <p:cNvPr id="4" name="Picture 2" descr="Élisée Reclus — Wikipédia"/>
          <p:cNvPicPr>
            <a:picLocks noChangeAspect="1" noChangeArrowheads="1"/>
          </p:cNvPicPr>
          <p:nvPr/>
        </p:nvPicPr>
        <p:blipFill>
          <a:blip r:embed="rId2" cstate="print"/>
          <a:srcRect/>
          <a:stretch>
            <a:fillRect/>
          </a:stretch>
        </p:blipFill>
        <p:spPr bwMode="auto">
          <a:xfrm>
            <a:off x="251520" y="188640"/>
            <a:ext cx="2095500" cy="2352675"/>
          </a:xfrm>
          <a:prstGeom prst="rect">
            <a:avLst/>
          </a:prstGeom>
          <a:noFill/>
        </p:spPr>
      </p:pic>
      <p:sp>
        <p:nvSpPr>
          <p:cNvPr id="5" name="Rectangle 4"/>
          <p:cNvSpPr/>
          <p:nvPr/>
        </p:nvSpPr>
        <p:spPr>
          <a:xfrm>
            <a:off x="251520" y="3501008"/>
            <a:ext cx="6696744" cy="1477328"/>
          </a:xfrm>
          <a:prstGeom prst="rect">
            <a:avLst/>
          </a:prstGeom>
        </p:spPr>
        <p:txBody>
          <a:bodyPr wrap="square">
            <a:spAutoFit/>
          </a:bodyPr>
          <a:lstStyle/>
          <a:p>
            <a:r>
              <a:rPr lang="en-US" dirty="0" smtClean="0"/>
              <a:t>‘If we had to </a:t>
            </a:r>
            <a:r>
              <a:rPr lang="en-US" dirty="0" err="1" smtClean="0"/>
              <a:t>realise</a:t>
            </a:r>
            <a:r>
              <a:rPr lang="en-US" dirty="0" smtClean="0"/>
              <a:t> the happiness of all those who carry human figure and destine to </a:t>
            </a:r>
            <a:r>
              <a:rPr lang="en-US" b="1" dirty="0" smtClean="0"/>
              <a:t>death all our similar which have a muzzle and differ from us because they have a less opened facial angle</a:t>
            </a:r>
            <a:r>
              <a:rPr lang="en-US" dirty="0" smtClean="0"/>
              <a:t>, we won’t </a:t>
            </a:r>
            <a:r>
              <a:rPr lang="en-US" dirty="0" err="1" smtClean="0"/>
              <a:t>realise</a:t>
            </a:r>
            <a:r>
              <a:rPr lang="en-US" dirty="0" smtClean="0"/>
              <a:t> our ideal. For what is on my behalf, I embrace also animals in my affection of socialist solidarity.’  (1884)</a:t>
            </a:r>
            <a:endParaRPr lang="fr-FR" dirty="0"/>
          </a:p>
        </p:txBody>
      </p:sp>
      <p:sp>
        <p:nvSpPr>
          <p:cNvPr id="6" name="Rectangle 5"/>
          <p:cNvSpPr/>
          <p:nvPr/>
        </p:nvSpPr>
        <p:spPr>
          <a:xfrm>
            <a:off x="251520" y="5373216"/>
            <a:ext cx="6480720" cy="646331"/>
          </a:xfrm>
          <a:prstGeom prst="rect">
            <a:avLst/>
          </a:prstGeom>
        </p:spPr>
        <p:txBody>
          <a:bodyPr wrap="square">
            <a:spAutoFit/>
          </a:bodyPr>
          <a:lstStyle/>
          <a:p>
            <a:r>
              <a:rPr lang="en-US" dirty="0" smtClean="0"/>
              <a:t>‘I don’t understand the murdering of an animal or of a human, I only do an exception for cases of personal or social </a:t>
            </a:r>
            <a:r>
              <a:rPr lang="en-US" dirty="0" err="1" smtClean="0"/>
              <a:t>defence</a:t>
            </a:r>
            <a:r>
              <a:rPr lang="en-US" dirty="0" smtClean="0"/>
              <a:t>.’ (1884)</a:t>
            </a:r>
            <a:endParaRPr lang="fr-FR" dirty="0"/>
          </a:p>
        </p:txBody>
      </p:sp>
      <p:pic>
        <p:nvPicPr>
          <p:cNvPr id="7" name="Picture 3"/>
          <p:cNvPicPr>
            <a:picLocks noChangeAspect="1" noChangeArrowheads="1"/>
          </p:cNvPicPr>
          <p:nvPr/>
        </p:nvPicPr>
        <p:blipFill>
          <a:blip r:embed="rId3" cstate="print"/>
          <a:srcRect/>
          <a:stretch>
            <a:fillRect/>
          </a:stretch>
        </p:blipFill>
        <p:spPr bwMode="auto">
          <a:xfrm>
            <a:off x="6672535" y="3191420"/>
            <a:ext cx="2363961" cy="3549948"/>
          </a:xfrm>
          <a:prstGeom prst="rect">
            <a:avLst/>
          </a:prstGeom>
          <a:noFill/>
          <a:ln w="9525">
            <a:noFill/>
            <a:miter lim="800000"/>
            <a:headEnd/>
            <a:tailEnd/>
          </a:ln>
        </p:spPr>
      </p:pic>
    </p:spTree>
    <p:extLst>
      <p:ext uri="{BB962C8B-B14F-4D97-AF65-F5344CB8AC3E}">
        <p14:creationId xmlns:p14="http://schemas.microsoft.com/office/powerpoint/2010/main" val="332964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323528" y="0"/>
            <a:ext cx="4552950" cy="6800850"/>
          </a:xfrm>
          <a:prstGeom prst="rect">
            <a:avLst/>
          </a:prstGeom>
          <a:noFill/>
          <a:ln w="9525">
            <a:noFill/>
            <a:miter lim="800000"/>
            <a:headEnd/>
            <a:tailEnd/>
          </a:ln>
        </p:spPr>
      </p:pic>
      <p:pic>
        <p:nvPicPr>
          <p:cNvPr id="3" name="Picture 2"/>
          <p:cNvPicPr>
            <a:picLocks noChangeAspect="1" noChangeArrowheads="1"/>
          </p:cNvPicPr>
          <p:nvPr/>
        </p:nvPicPr>
        <p:blipFill>
          <a:blip r:embed="rId3" cstate="print"/>
          <a:srcRect/>
          <a:stretch>
            <a:fillRect/>
          </a:stretch>
        </p:blipFill>
        <p:spPr bwMode="auto">
          <a:xfrm>
            <a:off x="4829175" y="260648"/>
            <a:ext cx="4314825" cy="1543050"/>
          </a:xfrm>
          <a:prstGeom prst="rect">
            <a:avLst/>
          </a:prstGeom>
          <a:noFill/>
          <a:ln w="9525">
            <a:noFill/>
            <a:miter lim="800000"/>
            <a:headEnd/>
            <a:tailEnd/>
          </a:ln>
        </p:spPr>
      </p:pic>
      <p:sp>
        <p:nvSpPr>
          <p:cNvPr id="4" name="TextBox 3"/>
          <p:cNvSpPr txBox="1"/>
          <p:nvPr/>
        </p:nvSpPr>
        <p:spPr>
          <a:xfrm>
            <a:off x="4860032" y="2132856"/>
            <a:ext cx="3532505" cy="369332"/>
          </a:xfrm>
          <a:prstGeom prst="rect">
            <a:avLst/>
          </a:prstGeom>
          <a:noFill/>
        </p:spPr>
        <p:txBody>
          <a:bodyPr wrap="none" rtlCol="0">
            <a:spAutoFit/>
          </a:bodyPr>
          <a:lstStyle/>
          <a:p>
            <a:r>
              <a:rPr lang="de-DE" dirty="0" smtClean="0"/>
              <a:t>Ab 1895 „naturiens“ in Montmartre</a:t>
            </a:r>
            <a:endParaRPr lang="de-DE" dirty="0"/>
          </a:p>
        </p:txBody>
      </p:sp>
      <p:pic>
        <p:nvPicPr>
          <p:cNvPr id="5" name="Picture 4" descr="https://liberationanimale.files.wordpress.com/2010/05/pge-18-rimbault-louis1.jpg?w=237&amp;h=300"/>
          <p:cNvPicPr>
            <a:picLocks noChangeAspect="1" noChangeArrowheads="1"/>
          </p:cNvPicPr>
          <p:nvPr/>
        </p:nvPicPr>
        <p:blipFill>
          <a:blip r:embed="rId4" cstate="print"/>
          <a:srcRect/>
          <a:stretch>
            <a:fillRect/>
          </a:stretch>
        </p:blipFill>
        <p:spPr bwMode="auto">
          <a:xfrm>
            <a:off x="5364088" y="2996952"/>
            <a:ext cx="2257425" cy="3152775"/>
          </a:xfrm>
          <a:prstGeom prst="rect">
            <a:avLst/>
          </a:prstGeom>
          <a:noFill/>
        </p:spPr>
      </p:pic>
      <p:sp>
        <p:nvSpPr>
          <p:cNvPr id="6" name="Rectangle 5"/>
          <p:cNvSpPr/>
          <p:nvPr/>
        </p:nvSpPr>
        <p:spPr>
          <a:xfrm>
            <a:off x="5148064" y="6165304"/>
            <a:ext cx="2821606" cy="369332"/>
          </a:xfrm>
          <a:prstGeom prst="rect">
            <a:avLst/>
          </a:prstGeom>
        </p:spPr>
        <p:txBody>
          <a:bodyPr wrap="none">
            <a:spAutoFit/>
          </a:bodyPr>
          <a:lstStyle/>
          <a:p>
            <a:r>
              <a:rPr lang="fr-FR" dirty="0" smtClean="0"/>
              <a:t> Louis </a:t>
            </a:r>
            <a:r>
              <a:rPr lang="fr-FR" dirty="0" err="1" smtClean="0"/>
              <a:t>Rimbault</a:t>
            </a:r>
            <a:r>
              <a:rPr lang="fr-FR" dirty="0" smtClean="0"/>
              <a:t> (1877-1949)</a:t>
            </a:r>
            <a:endParaRPr lang="fr-FR" dirty="0"/>
          </a:p>
        </p:txBody>
      </p:sp>
    </p:spTree>
    <p:extLst>
      <p:ext uri="{BB962C8B-B14F-4D97-AF65-F5344CB8AC3E}">
        <p14:creationId xmlns:p14="http://schemas.microsoft.com/office/powerpoint/2010/main" val="313847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0437" y="559903"/>
            <a:ext cx="3754939" cy="369332"/>
          </a:xfrm>
          <a:prstGeom prst="rect">
            <a:avLst/>
          </a:prstGeom>
          <a:noFill/>
        </p:spPr>
        <p:txBody>
          <a:bodyPr wrap="none" rtlCol="0">
            <a:spAutoFit/>
          </a:bodyPr>
          <a:lstStyle/>
          <a:p>
            <a:r>
              <a:rPr lang="fr-FR" dirty="0" smtClean="0"/>
              <a:t>1923 : Zeitung der SPA (</a:t>
            </a:r>
            <a:r>
              <a:rPr lang="fr-FR" dirty="0" err="1" smtClean="0"/>
              <a:t>sehr</a:t>
            </a:r>
            <a:r>
              <a:rPr lang="fr-FR" dirty="0" smtClean="0"/>
              <a:t> </a:t>
            </a:r>
            <a:r>
              <a:rPr lang="fr-FR" dirty="0" err="1" smtClean="0"/>
              <a:t>harmlos</a:t>
            </a:r>
            <a:r>
              <a:rPr lang="fr-FR" dirty="0" smtClean="0"/>
              <a:t>) </a:t>
            </a:r>
            <a:endParaRPr lang="fr-FR" dirty="0"/>
          </a:p>
        </p:txBody>
      </p:sp>
      <p:pic>
        <p:nvPicPr>
          <p:cNvPr id="3" name="Picture 2" descr="https://upload.wikimedia.org/wikipedia/commons/9/9e/1923.06_-_Revue_de_la_Soci%C3%A9t%C3%A9_protectrice_des_animaux.jpg"/>
          <p:cNvPicPr>
            <a:picLocks noChangeAspect="1" noChangeArrowheads="1"/>
          </p:cNvPicPr>
          <p:nvPr/>
        </p:nvPicPr>
        <p:blipFill>
          <a:blip r:embed="rId2" cstate="print"/>
          <a:srcRect/>
          <a:stretch>
            <a:fillRect/>
          </a:stretch>
        </p:blipFill>
        <p:spPr bwMode="auto">
          <a:xfrm>
            <a:off x="984738" y="1217310"/>
            <a:ext cx="7992643" cy="5538687"/>
          </a:xfrm>
          <a:prstGeom prst="rect">
            <a:avLst/>
          </a:prstGeom>
          <a:noFill/>
        </p:spPr>
      </p:pic>
    </p:spTree>
    <p:extLst>
      <p:ext uri="{BB962C8B-B14F-4D97-AF65-F5344CB8AC3E}">
        <p14:creationId xmlns:p14="http://schemas.microsoft.com/office/powerpoint/2010/main" val="10871426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liberationanimale.files.wordpress.com/2010/05/butaud-1923.jpg"/>
          <p:cNvPicPr>
            <a:picLocks noChangeAspect="1" noChangeArrowheads="1"/>
          </p:cNvPicPr>
          <p:nvPr/>
        </p:nvPicPr>
        <p:blipFill>
          <a:blip r:embed="rId2" cstate="print"/>
          <a:srcRect/>
          <a:stretch>
            <a:fillRect/>
          </a:stretch>
        </p:blipFill>
        <p:spPr bwMode="auto">
          <a:xfrm>
            <a:off x="1043608" y="764704"/>
            <a:ext cx="2088232" cy="2935809"/>
          </a:xfrm>
          <a:prstGeom prst="rect">
            <a:avLst/>
          </a:prstGeom>
          <a:noFill/>
        </p:spPr>
      </p:pic>
      <p:sp>
        <p:nvSpPr>
          <p:cNvPr id="3" name="TextBox 2"/>
          <p:cNvSpPr txBox="1"/>
          <p:nvPr/>
        </p:nvSpPr>
        <p:spPr>
          <a:xfrm>
            <a:off x="395536" y="3789040"/>
            <a:ext cx="3501343" cy="923330"/>
          </a:xfrm>
          <a:prstGeom prst="rect">
            <a:avLst/>
          </a:prstGeom>
          <a:noFill/>
        </p:spPr>
        <p:txBody>
          <a:bodyPr wrap="none" rtlCol="0">
            <a:spAutoFit/>
          </a:bodyPr>
          <a:lstStyle/>
          <a:p>
            <a:pPr algn="ctr"/>
            <a:r>
              <a:rPr lang="fr-FR" dirty="0" smtClean="0"/>
              <a:t>1923 </a:t>
            </a:r>
          </a:p>
          <a:p>
            <a:pPr algn="ctr"/>
            <a:r>
              <a:rPr lang="fr-FR" dirty="0" err="1" smtClean="0"/>
              <a:t>von</a:t>
            </a:r>
            <a:r>
              <a:rPr lang="fr-FR" dirty="0" smtClean="0"/>
              <a:t> Georges </a:t>
            </a:r>
            <a:r>
              <a:rPr lang="fr-FR" dirty="0" err="1" smtClean="0"/>
              <a:t>Butaud</a:t>
            </a:r>
            <a:r>
              <a:rPr lang="fr-FR" dirty="0" smtClean="0"/>
              <a:t> (1868-1926)  </a:t>
            </a:r>
          </a:p>
          <a:p>
            <a:pPr algn="ctr"/>
            <a:r>
              <a:rPr lang="fr-FR" dirty="0" err="1" smtClean="0"/>
              <a:t>und</a:t>
            </a:r>
            <a:r>
              <a:rPr lang="fr-FR" dirty="0" smtClean="0"/>
              <a:t> Sophie </a:t>
            </a:r>
            <a:r>
              <a:rPr lang="fr-FR" dirty="0" err="1" smtClean="0"/>
              <a:t>Zaïkowska</a:t>
            </a:r>
            <a:r>
              <a:rPr lang="fr-FR" dirty="0" smtClean="0"/>
              <a:t> (1876-1939) </a:t>
            </a:r>
            <a:endParaRPr lang="fr-FR" dirty="0"/>
          </a:p>
        </p:txBody>
      </p:sp>
      <p:sp>
        <p:nvSpPr>
          <p:cNvPr id="4" name="TextBox 3"/>
          <p:cNvSpPr txBox="1"/>
          <p:nvPr/>
        </p:nvSpPr>
        <p:spPr>
          <a:xfrm>
            <a:off x="467544" y="260648"/>
            <a:ext cx="3243708" cy="369332"/>
          </a:xfrm>
          <a:prstGeom prst="rect">
            <a:avLst/>
          </a:prstGeom>
          <a:noFill/>
        </p:spPr>
        <p:txBody>
          <a:bodyPr wrap="none" rtlCol="0">
            <a:spAutoFit/>
          </a:bodyPr>
          <a:lstStyle/>
          <a:p>
            <a:r>
              <a:rPr lang="fr-FR" dirty="0" smtClean="0"/>
              <a:t>« Communautés végétaliennes »</a:t>
            </a:r>
            <a:endParaRPr lang="fr-FR" dirty="0"/>
          </a:p>
        </p:txBody>
      </p:sp>
      <p:sp>
        <p:nvSpPr>
          <p:cNvPr id="5" name="Rectangle 4"/>
          <p:cNvSpPr/>
          <p:nvPr/>
        </p:nvSpPr>
        <p:spPr>
          <a:xfrm>
            <a:off x="3707904" y="908720"/>
            <a:ext cx="3060068" cy="369332"/>
          </a:xfrm>
          <a:prstGeom prst="rect">
            <a:avLst/>
          </a:prstGeom>
        </p:spPr>
        <p:txBody>
          <a:bodyPr wrap="none">
            <a:spAutoFit/>
          </a:bodyPr>
          <a:lstStyle/>
          <a:p>
            <a:r>
              <a:rPr lang="fr-FR" b="1" i="1" dirty="0" smtClean="0"/>
              <a:t>« Soit végétalien! Libère toi! »</a:t>
            </a:r>
            <a:endParaRPr lang="fr-FR" dirty="0"/>
          </a:p>
        </p:txBody>
      </p:sp>
      <p:pic>
        <p:nvPicPr>
          <p:cNvPr id="6" name="Picture 3"/>
          <p:cNvPicPr>
            <a:picLocks noChangeAspect="1" noChangeArrowheads="1"/>
          </p:cNvPicPr>
          <p:nvPr/>
        </p:nvPicPr>
        <p:blipFill>
          <a:blip r:embed="rId3" cstate="print"/>
          <a:srcRect/>
          <a:stretch>
            <a:fillRect/>
          </a:stretch>
        </p:blipFill>
        <p:spPr bwMode="auto">
          <a:xfrm>
            <a:off x="4147032" y="3064354"/>
            <a:ext cx="4705350" cy="3448050"/>
          </a:xfrm>
          <a:prstGeom prst="rect">
            <a:avLst/>
          </a:prstGeom>
          <a:noFill/>
          <a:ln w="9525">
            <a:noFill/>
            <a:miter lim="800000"/>
            <a:headEnd/>
            <a:tailEnd/>
          </a:ln>
        </p:spPr>
      </p:pic>
    </p:spTree>
    <p:extLst>
      <p:ext uri="{BB962C8B-B14F-4D97-AF65-F5344CB8AC3E}">
        <p14:creationId xmlns:p14="http://schemas.microsoft.com/office/powerpoint/2010/main" val="358024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ouis Rimbault, une expérience végétalienne et anarchiste en Touraine - La  Rotative - Archives"/>
          <p:cNvPicPr>
            <a:picLocks noChangeAspect="1" noChangeArrowheads="1"/>
          </p:cNvPicPr>
          <p:nvPr/>
        </p:nvPicPr>
        <p:blipFill>
          <a:blip r:embed="rId2" cstate="print"/>
          <a:srcRect/>
          <a:stretch>
            <a:fillRect/>
          </a:stretch>
        </p:blipFill>
        <p:spPr bwMode="auto">
          <a:xfrm>
            <a:off x="910816" y="1198823"/>
            <a:ext cx="7923555" cy="5328592"/>
          </a:xfrm>
          <a:prstGeom prst="rect">
            <a:avLst/>
          </a:prstGeom>
          <a:noFill/>
        </p:spPr>
      </p:pic>
      <p:sp>
        <p:nvSpPr>
          <p:cNvPr id="3" name="TextBox 2"/>
          <p:cNvSpPr txBox="1"/>
          <p:nvPr/>
        </p:nvSpPr>
        <p:spPr>
          <a:xfrm>
            <a:off x="550776" y="550751"/>
            <a:ext cx="4341894" cy="369332"/>
          </a:xfrm>
          <a:prstGeom prst="rect">
            <a:avLst/>
          </a:prstGeom>
          <a:noFill/>
        </p:spPr>
        <p:txBody>
          <a:bodyPr wrap="none" rtlCol="0">
            <a:spAutoFit/>
          </a:bodyPr>
          <a:lstStyle/>
          <a:p>
            <a:r>
              <a:rPr lang="fr-FR" dirty="0" err="1" smtClean="0"/>
              <a:t>Beispiel</a:t>
            </a:r>
            <a:r>
              <a:rPr lang="fr-FR" dirty="0" smtClean="0"/>
              <a:t> </a:t>
            </a:r>
            <a:r>
              <a:rPr lang="fr-FR" dirty="0" err="1" smtClean="0"/>
              <a:t>von</a:t>
            </a:r>
            <a:r>
              <a:rPr lang="fr-FR" dirty="0" smtClean="0"/>
              <a:t> </a:t>
            </a:r>
            <a:r>
              <a:rPr lang="fr-FR" dirty="0" err="1" smtClean="0"/>
              <a:t>einer</a:t>
            </a:r>
            <a:r>
              <a:rPr lang="fr-FR" dirty="0" smtClean="0"/>
              <a:t> </a:t>
            </a:r>
            <a:r>
              <a:rPr lang="fr-FR" dirty="0" err="1" smtClean="0"/>
              <a:t>veganen</a:t>
            </a:r>
            <a:r>
              <a:rPr lang="fr-FR" dirty="0" smtClean="0"/>
              <a:t> </a:t>
            </a:r>
            <a:r>
              <a:rPr lang="fr-FR" dirty="0" err="1" smtClean="0"/>
              <a:t>Gemeinde</a:t>
            </a:r>
            <a:r>
              <a:rPr lang="fr-FR" dirty="0" smtClean="0"/>
              <a:t> (1924)</a:t>
            </a:r>
            <a:endParaRPr lang="fr-FR" dirty="0"/>
          </a:p>
        </p:txBody>
      </p:sp>
    </p:spTree>
    <p:extLst>
      <p:ext uri="{BB962C8B-B14F-4D97-AF65-F5344CB8AC3E}">
        <p14:creationId xmlns:p14="http://schemas.microsoft.com/office/powerpoint/2010/main" val="19797643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85725" y="831971"/>
            <a:ext cx="8972550" cy="4772025"/>
          </a:xfrm>
          <a:prstGeom prst="rect">
            <a:avLst/>
          </a:prstGeom>
          <a:noFill/>
          <a:ln w="9525">
            <a:noFill/>
            <a:miter lim="800000"/>
            <a:headEnd/>
            <a:tailEnd/>
          </a:ln>
        </p:spPr>
      </p:pic>
      <p:sp>
        <p:nvSpPr>
          <p:cNvPr id="3" name="Oval 2"/>
          <p:cNvSpPr/>
          <p:nvPr/>
        </p:nvSpPr>
        <p:spPr>
          <a:xfrm>
            <a:off x="539552" y="4586135"/>
            <a:ext cx="1944216" cy="108012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48930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3861048"/>
            <a:ext cx="1554336" cy="646331"/>
          </a:xfrm>
          <a:prstGeom prst="rect">
            <a:avLst/>
          </a:prstGeom>
          <a:noFill/>
        </p:spPr>
        <p:txBody>
          <a:bodyPr wrap="none" rtlCol="0">
            <a:spAutoFit/>
          </a:bodyPr>
          <a:lstStyle/>
          <a:p>
            <a:pPr algn="ctr"/>
            <a:r>
              <a:rPr lang="fr-FR" dirty="0" smtClean="0"/>
              <a:t>Brigitte Bardot</a:t>
            </a:r>
          </a:p>
          <a:p>
            <a:pPr algn="ctr"/>
            <a:r>
              <a:rPr lang="fr-FR" dirty="0" smtClean="0"/>
              <a:t>(geb. 1934)</a:t>
            </a:r>
            <a:endParaRPr lang="fr-FR" dirty="0"/>
          </a:p>
        </p:txBody>
      </p:sp>
      <p:pic>
        <p:nvPicPr>
          <p:cNvPr id="3" name="Picture 1"/>
          <p:cNvPicPr>
            <a:picLocks noChangeAspect="1" noChangeArrowheads="1"/>
          </p:cNvPicPr>
          <p:nvPr/>
        </p:nvPicPr>
        <p:blipFill>
          <a:blip r:embed="rId2" cstate="print"/>
          <a:srcRect/>
          <a:stretch>
            <a:fillRect/>
          </a:stretch>
        </p:blipFill>
        <p:spPr bwMode="auto">
          <a:xfrm>
            <a:off x="467544" y="188640"/>
            <a:ext cx="2647950" cy="3657600"/>
          </a:xfrm>
          <a:prstGeom prst="rect">
            <a:avLst/>
          </a:prstGeom>
          <a:noFill/>
          <a:ln w="9525">
            <a:noFill/>
            <a:miter lim="800000"/>
            <a:headEnd/>
            <a:tailEnd/>
          </a:ln>
        </p:spPr>
      </p:pic>
      <p:sp>
        <p:nvSpPr>
          <p:cNvPr id="4" name="TextBox 3"/>
          <p:cNvSpPr txBox="1"/>
          <p:nvPr/>
        </p:nvSpPr>
        <p:spPr>
          <a:xfrm>
            <a:off x="3779912" y="2924944"/>
            <a:ext cx="4896544" cy="1754326"/>
          </a:xfrm>
          <a:prstGeom prst="rect">
            <a:avLst/>
          </a:prstGeom>
          <a:noFill/>
        </p:spPr>
        <p:txBody>
          <a:bodyPr wrap="square" rtlCol="0">
            <a:spAutoFit/>
          </a:bodyPr>
          <a:lstStyle/>
          <a:p>
            <a:r>
              <a:rPr lang="de-DE" dirty="0" smtClean="0">
                <a:hlinkClick r:id="rId3"/>
              </a:rPr>
              <a:t>1962</a:t>
            </a:r>
            <a:r>
              <a:rPr lang="de-DE" dirty="0" smtClean="0"/>
              <a:t> (als sie 28 war) über Tötungsinstrumente in den Schlachthäuser.</a:t>
            </a:r>
          </a:p>
          <a:p>
            <a:r>
              <a:rPr lang="de-DE" dirty="0" smtClean="0"/>
              <a:t>Jean-Paul „underground“ in einem Schlachthaus in La Villette. </a:t>
            </a:r>
          </a:p>
          <a:p>
            <a:r>
              <a:rPr lang="de-DE" dirty="0" smtClean="0"/>
              <a:t>Kälber 4 Minuten lang lebend beim Bluten (heute noch</a:t>
            </a:r>
            <a:r>
              <a:rPr lang="de-DE" dirty="0"/>
              <a:t>, 10 Minuten </a:t>
            </a:r>
            <a:r>
              <a:rPr lang="de-DE" dirty="0" smtClean="0"/>
              <a:t>beim </a:t>
            </a:r>
            <a:r>
              <a:rPr lang="de-DE" b="1" dirty="0" smtClean="0"/>
              <a:t>Schächten</a:t>
            </a:r>
            <a:r>
              <a:rPr lang="de-DE" dirty="0" smtClean="0"/>
              <a:t>). </a:t>
            </a:r>
            <a:endParaRPr lang="de-DE" dirty="0"/>
          </a:p>
        </p:txBody>
      </p:sp>
      <p:pic>
        <p:nvPicPr>
          <p:cNvPr id="5" name="Picture 2"/>
          <p:cNvPicPr>
            <a:picLocks noChangeAspect="1" noChangeArrowheads="1"/>
          </p:cNvPicPr>
          <p:nvPr/>
        </p:nvPicPr>
        <p:blipFill>
          <a:blip r:embed="rId4" cstate="print"/>
          <a:srcRect/>
          <a:stretch>
            <a:fillRect/>
          </a:stretch>
        </p:blipFill>
        <p:spPr bwMode="auto">
          <a:xfrm>
            <a:off x="4283968" y="404664"/>
            <a:ext cx="3514725" cy="2324100"/>
          </a:xfrm>
          <a:prstGeom prst="rect">
            <a:avLst/>
          </a:prstGeom>
          <a:noFill/>
          <a:ln w="9525">
            <a:noFill/>
            <a:miter lim="800000"/>
            <a:headEnd/>
            <a:tailEnd/>
          </a:ln>
        </p:spPr>
      </p:pic>
      <p:pic>
        <p:nvPicPr>
          <p:cNvPr id="6" name="Picture 3"/>
          <p:cNvPicPr>
            <a:picLocks noChangeAspect="1" noChangeArrowheads="1"/>
          </p:cNvPicPr>
          <p:nvPr/>
        </p:nvPicPr>
        <p:blipFill>
          <a:blip r:embed="rId5" cstate="print"/>
          <a:srcRect/>
          <a:stretch>
            <a:fillRect/>
          </a:stretch>
        </p:blipFill>
        <p:spPr bwMode="auto">
          <a:xfrm>
            <a:off x="467544" y="4653136"/>
            <a:ext cx="3705225" cy="2009775"/>
          </a:xfrm>
          <a:prstGeom prst="rect">
            <a:avLst/>
          </a:prstGeom>
          <a:noFill/>
          <a:ln w="9525">
            <a:noFill/>
            <a:miter lim="800000"/>
            <a:headEnd/>
            <a:tailEnd/>
          </a:ln>
        </p:spPr>
      </p:pic>
      <p:pic>
        <p:nvPicPr>
          <p:cNvPr id="7" name="Picture 4"/>
          <p:cNvPicPr>
            <a:picLocks noChangeAspect="1" noChangeArrowheads="1"/>
          </p:cNvPicPr>
          <p:nvPr/>
        </p:nvPicPr>
        <p:blipFill>
          <a:blip r:embed="rId6" cstate="print"/>
          <a:srcRect/>
          <a:stretch>
            <a:fillRect/>
          </a:stretch>
        </p:blipFill>
        <p:spPr bwMode="auto">
          <a:xfrm>
            <a:off x="6232599" y="4653136"/>
            <a:ext cx="2505075" cy="2190750"/>
          </a:xfrm>
          <a:prstGeom prst="rect">
            <a:avLst/>
          </a:prstGeom>
          <a:noFill/>
          <a:ln w="9525">
            <a:noFill/>
            <a:miter lim="800000"/>
            <a:headEnd/>
            <a:tailEnd/>
          </a:ln>
        </p:spPr>
      </p:pic>
    </p:spTree>
    <p:extLst>
      <p:ext uri="{BB962C8B-B14F-4D97-AF65-F5344CB8AC3E}">
        <p14:creationId xmlns:p14="http://schemas.microsoft.com/office/powerpoint/2010/main" val="2565654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3330" y="561573"/>
            <a:ext cx="6912768" cy="1477328"/>
          </a:xfrm>
          <a:prstGeom prst="rect">
            <a:avLst/>
          </a:prstGeom>
          <a:noFill/>
        </p:spPr>
        <p:txBody>
          <a:bodyPr wrap="square" rtlCol="0">
            <a:spAutoFit/>
          </a:bodyPr>
          <a:lstStyle/>
          <a:p>
            <a:r>
              <a:rPr lang="de-DE" dirty="0" smtClean="0"/>
              <a:t>1976: „Jedes Tier, das ein fühlendes Wesen ist, muss von seinem Besitzer unter Bedingungen untergebracht werden, die mit den biologischen Erfordernissen seiner Art vereinbar sind.“ (</a:t>
            </a:r>
            <a:r>
              <a:rPr lang="fr-FR" dirty="0" smtClean="0"/>
              <a:t>Code rural et de la pêche maritime, </a:t>
            </a:r>
            <a:r>
              <a:rPr lang="fr-FR" dirty="0" err="1" smtClean="0"/>
              <a:t>Artikel</a:t>
            </a:r>
            <a:r>
              <a:rPr lang="fr-FR" dirty="0" smtClean="0"/>
              <a:t> L214-1, </a:t>
            </a:r>
            <a:r>
              <a:rPr lang="de-DE" i="1" dirty="0" smtClean="0"/>
              <a:t>Gesetzbuch über den ländlichen Raum und die Seefischerei</a:t>
            </a:r>
            <a:r>
              <a:rPr lang="fr-FR" dirty="0" smtClean="0"/>
              <a:t>)</a:t>
            </a:r>
            <a:endParaRPr lang="de-DE" dirty="0"/>
          </a:p>
        </p:txBody>
      </p:sp>
      <p:sp>
        <p:nvSpPr>
          <p:cNvPr id="3" name="TextBox 2"/>
          <p:cNvSpPr txBox="1"/>
          <p:nvPr/>
        </p:nvSpPr>
        <p:spPr>
          <a:xfrm>
            <a:off x="395536" y="5229200"/>
            <a:ext cx="4986045" cy="646331"/>
          </a:xfrm>
          <a:prstGeom prst="rect">
            <a:avLst/>
          </a:prstGeom>
          <a:noFill/>
        </p:spPr>
        <p:txBody>
          <a:bodyPr wrap="none" rtlCol="0">
            <a:spAutoFit/>
          </a:bodyPr>
          <a:lstStyle/>
          <a:p>
            <a:r>
              <a:rPr lang="de-DE" dirty="0" smtClean="0"/>
              <a:t>2015: „Tiere sind empfindungsfähige Lebewesen“ </a:t>
            </a:r>
            <a:br>
              <a:rPr lang="de-DE" dirty="0" smtClean="0"/>
            </a:br>
            <a:r>
              <a:rPr lang="de-DE" dirty="0" smtClean="0"/>
              <a:t>Allgemeine Bürgerliche Gesetzbuch, Artikel 515-14 </a:t>
            </a:r>
            <a:endParaRPr lang="de-DE" dirty="0"/>
          </a:p>
        </p:txBody>
      </p:sp>
      <p:pic>
        <p:nvPicPr>
          <p:cNvPr id="4" name="Google Shape;280;p42"/>
          <p:cNvPicPr preferRelativeResize="0"/>
          <p:nvPr/>
        </p:nvPicPr>
        <p:blipFill>
          <a:blip r:embed="rId2" cstate="print">
            <a:alphaModFix/>
          </a:blip>
          <a:stretch>
            <a:fillRect/>
          </a:stretch>
        </p:blipFill>
        <p:spPr>
          <a:xfrm>
            <a:off x="251520" y="2204864"/>
            <a:ext cx="1309700" cy="1431500"/>
          </a:xfrm>
          <a:prstGeom prst="rect">
            <a:avLst/>
          </a:prstGeom>
          <a:noFill/>
          <a:ln>
            <a:noFill/>
          </a:ln>
        </p:spPr>
      </p:pic>
      <p:sp>
        <p:nvSpPr>
          <p:cNvPr id="5" name="TextBox 5"/>
          <p:cNvSpPr txBox="1"/>
          <p:nvPr/>
        </p:nvSpPr>
        <p:spPr>
          <a:xfrm>
            <a:off x="1619673" y="2420888"/>
            <a:ext cx="3888432" cy="1754326"/>
          </a:xfrm>
          <a:prstGeom prst="rect">
            <a:avLst/>
          </a:prstGeom>
          <a:noFill/>
        </p:spPr>
        <p:txBody>
          <a:bodyPr wrap="square" rtlCol="0">
            <a:spAutoFit/>
          </a:bodyPr>
          <a:lstStyle/>
          <a:p>
            <a:r>
              <a:rPr lang="fr-FR" dirty="0" smtClean="0"/>
              <a:t>1977: </a:t>
            </a:r>
            <a:r>
              <a:rPr lang="de-DE" dirty="0" smtClean="0"/>
              <a:t>Zentrum für wissenschaftliche und philosophische multidisziplinäre Studien, Reflexionen und Informationen sowie für Rechtsvorschläge.</a:t>
            </a:r>
          </a:p>
          <a:p>
            <a:r>
              <a:rPr lang="de-DE" dirty="0" smtClean="0"/>
              <a:t>Zeitschrift von ca. 35 Seiten, 1500 Ex.</a:t>
            </a:r>
            <a:endParaRPr lang="fr-FR" dirty="0"/>
          </a:p>
        </p:txBody>
      </p:sp>
      <p:grpSp>
        <p:nvGrpSpPr>
          <p:cNvPr id="6" name="Group 7"/>
          <p:cNvGrpSpPr/>
          <p:nvPr/>
        </p:nvGrpSpPr>
        <p:grpSpPr>
          <a:xfrm>
            <a:off x="5436096" y="1844824"/>
            <a:ext cx="3707904" cy="4113748"/>
            <a:chOff x="5436096" y="1844824"/>
            <a:chExt cx="3707904" cy="4113748"/>
          </a:xfrm>
        </p:grpSpPr>
        <p:pic>
          <p:nvPicPr>
            <p:cNvPr id="7" name="Picture 4" descr="Le droit animalier - broché - Florence Burgat, Jean-Pierre Marguénaud,  Jacques Leroy - Achat Livre ou ebook | fnac"/>
            <p:cNvPicPr>
              <a:picLocks noChangeAspect="1" noChangeArrowheads="1"/>
            </p:cNvPicPr>
            <p:nvPr/>
          </p:nvPicPr>
          <p:blipFill>
            <a:blip r:embed="rId3" cstate="print"/>
            <a:srcRect/>
            <a:stretch>
              <a:fillRect/>
            </a:stretch>
          </p:blipFill>
          <p:spPr bwMode="auto">
            <a:xfrm>
              <a:off x="5436096" y="1844824"/>
              <a:ext cx="3707904" cy="3707905"/>
            </a:xfrm>
            <a:prstGeom prst="rect">
              <a:avLst/>
            </a:prstGeom>
            <a:noFill/>
          </p:spPr>
        </p:pic>
        <p:sp>
          <p:nvSpPr>
            <p:cNvPr id="8" name="TextBox 6"/>
            <p:cNvSpPr txBox="1"/>
            <p:nvPr/>
          </p:nvSpPr>
          <p:spPr>
            <a:xfrm>
              <a:off x="6943593" y="5589240"/>
              <a:ext cx="652743" cy="369332"/>
            </a:xfrm>
            <a:prstGeom prst="rect">
              <a:avLst/>
            </a:prstGeom>
            <a:noFill/>
          </p:spPr>
          <p:txBody>
            <a:bodyPr wrap="none" rtlCol="0">
              <a:spAutoFit/>
            </a:bodyPr>
            <a:lstStyle/>
            <a:p>
              <a:r>
                <a:rPr lang="fr-FR" dirty="0" smtClean="0"/>
                <a:t>2016</a:t>
              </a:r>
              <a:endParaRPr lang="fr-FR" dirty="0"/>
            </a:p>
          </p:txBody>
        </p:sp>
      </p:grpSp>
    </p:spTree>
    <p:extLst>
      <p:ext uri="{BB962C8B-B14F-4D97-AF65-F5344CB8AC3E}">
        <p14:creationId xmlns:p14="http://schemas.microsoft.com/office/powerpoint/2010/main" val="84833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69121"/>
            <a:ext cx="8064896" cy="553998"/>
          </a:xfrm>
          <a:prstGeom prst="rect">
            <a:avLst/>
          </a:prstGeom>
          <a:noFill/>
        </p:spPr>
        <p:txBody>
          <a:bodyPr wrap="square" rtlCol="0">
            <a:spAutoFit/>
          </a:bodyPr>
          <a:lstStyle/>
          <a:p>
            <a:r>
              <a:rPr lang="de-DE" sz="3000" dirty="0" smtClean="0"/>
              <a:t>2/ </a:t>
            </a:r>
            <a:r>
              <a:rPr lang="de-DE" sz="3000" b="1" u="sng" dirty="0" smtClean="0"/>
              <a:t>Nationale Besonderheiten</a:t>
            </a:r>
          </a:p>
        </p:txBody>
      </p:sp>
      <p:sp>
        <p:nvSpPr>
          <p:cNvPr id="3" name="TextBox 2"/>
          <p:cNvSpPr txBox="1"/>
          <p:nvPr/>
        </p:nvSpPr>
        <p:spPr>
          <a:xfrm>
            <a:off x="395536" y="2038742"/>
            <a:ext cx="4248472" cy="1200329"/>
          </a:xfrm>
          <a:prstGeom prst="rect">
            <a:avLst/>
          </a:prstGeom>
          <a:noFill/>
        </p:spPr>
        <p:txBody>
          <a:bodyPr wrap="square" rtlCol="0">
            <a:spAutoFit/>
          </a:bodyPr>
          <a:lstStyle/>
          <a:p>
            <a:r>
              <a:rPr lang="de-DE" dirty="0" smtClean="0">
                <a:sym typeface="Wingdings"/>
              </a:rPr>
              <a:t> </a:t>
            </a:r>
            <a:r>
              <a:rPr lang="de-DE" dirty="0" smtClean="0"/>
              <a:t>Ablehung der analytischen philosophie (Verbindung zum Utilitarismus)</a:t>
            </a:r>
          </a:p>
          <a:p>
            <a:r>
              <a:rPr lang="de-DE" dirty="0" smtClean="0">
                <a:sym typeface="Wingdings"/>
              </a:rPr>
              <a:t> </a:t>
            </a:r>
            <a:r>
              <a:rPr lang="de-DE" dirty="0" smtClean="0"/>
              <a:t>Gastronomie und Tradition großgeschrieben</a:t>
            </a:r>
            <a:endParaRPr lang="de-DE" dirty="0"/>
          </a:p>
        </p:txBody>
      </p:sp>
      <p:pic>
        <p:nvPicPr>
          <p:cNvPr id="4" name="Picture 1"/>
          <p:cNvPicPr>
            <a:picLocks noChangeAspect="1" noChangeArrowheads="1"/>
          </p:cNvPicPr>
          <p:nvPr/>
        </p:nvPicPr>
        <p:blipFill>
          <a:blip r:embed="rId2" cstate="print"/>
          <a:srcRect/>
          <a:stretch>
            <a:fillRect/>
          </a:stretch>
        </p:blipFill>
        <p:spPr bwMode="auto">
          <a:xfrm>
            <a:off x="4752020" y="1052736"/>
            <a:ext cx="4157067" cy="5542756"/>
          </a:xfrm>
          <a:prstGeom prst="rect">
            <a:avLst/>
          </a:prstGeom>
          <a:noFill/>
          <a:ln w="9525">
            <a:noFill/>
            <a:miter lim="800000"/>
            <a:headEnd/>
            <a:tailEnd/>
          </a:ln>
        </p:spPr>
      </p:pic>
      <p:sp>
        <p:nvSpPr>
          <p:cNvPr id="5" name="TextBox 4"/>
          <p:cNvSpPr txBox="1"/>
          <p:nvPr/>
        </p:nvSpPr>
        <p:spPr>
          <a:xfrm>
            <a:off x="395536" y="3474759"/>
            <a:ext cx="4248472" cy="1477328"/>
          </a:xfrm>
          <a:prstGeom prst="rect">
            <a:avLst/>
          </a:prstGeom>
          <a:noFill/>
        </p:spPr>
        <p:txBody>
          <a:bodyPr wrap="square" rtlCol="0">
            <a:spAutoFit/>
          </a:bodyPr>
          <a:lstStyle/>
          <a:p>
            <a:r>
              <a:rPr lang="de-DE" dirty="0" smtClean="0"/>
              <a:t>1989: David Olivier (F/US, in London geb.), Françoise Blanchon, Yves Bonnardel.</a:t>
            </a:r>
          </a:p>
          <a:p>
            <a:r>
              <a:rPr lang="de-DE" dirty="0" smtClean="0"/>
              <a:t>Übersetzungen von  Peter Singer, Tom Regan, Paola Cavalieri, James Rachels und Steve F. Sapontzis</a:t>
            </a:r>
          </a:p>
        </p:txBody>
      </p:sp>
      <p:sp>
        <p:nvSpPr>
          <p:cNvPr id="6" name="Rectangle 5"/>
          <p:cNvSpPr/>
          <p:nvPr/>
        </p:nvSpPr>
        <p:spPr>
          <a:xfrm>
            <a:off x="467544" y="5051736"/>
            <a:ext cx="4176464" cy="1200329"/>
          </a:xfrm>
          <a:prstGeom prst="rect">
            <a:avLst/>
          </a:prstGeom>
        </p:spPr>
        <p:txBody>
          <a:bodyPr wrap="square">
            <a:spAutoFit/>
          </a:bodyPr>
          <a:lstStyle/>
          <a:p>
            <a:r>
              <a:rPr lang="de-DE" dirty="0" smtClean="0"/>
              <a:t>Anarchisten Milieu in Lyon</a:t>
            </a:r>
          </a:p>
          <a:p>
            <a:r>
              <a:rPr lang="de-DE" dirty="0" smtClean="0"/>
              <a:t>Besetzte Häuser</a:t>
            </a:r>
          </a:p>
          <a:p>
            <a:r>
              <a:rPr lang="de-DE" dirty="0" smtClean="0"/>
              <a:t>Streiten mit den Anarchisten </a:t>
            </a:r>
          </a:p>
          <a:p>
            <a:r>
              <a:rPr lang="de-DE" u="sng" dirty="0" smtClean="0"/>
              <a:t>Antispeziesismus</a:t>
            </a:r>
            <a:endParaRPr lang="de-DE" u="sng" dirty="0"/>
          </a:p>
        </p:txBody>
      </p:sp>
      <p:pic>
        <p:nvPicPr>
          <p:cNvPr id="1026" name="Picture 2" descr="https://upload.wikimedia.org/wikipedia/commons/thumb/c/c3/Flag_of_France.svg/120px-Flag_of_France.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180927"/>
            <a:ext cx="11430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08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p:nvPr/>
        </p:nvSpPr>
        <p:spPr>
          <a:xfrm>
            <a:off x="2627784" y="980728"/>
            <a:ext cx="6192688" cy="3139321"/>
          </a:xfrm>
          <a:prstGeom prst="rect">
            <a:avLst/>
          </a:prstGeom>
          <a:noFill/>
        </p:spPr>
        <p:txBody>
          <a:bodyPr wrap="square" rtlCol="0">
            <a:spAutoFit/>
          </a:bodyPr>
          <a:lstStyle/>
          <a:p>
            <a:r>
              <a:rPr lang="en-US" dirty="0" smtClean="0"/>
              <a:t>1970 </a:t>
            </a:r>
            <a:r>
              <a:rPr lang="en-US" dirty="0" err="1" smtClean="0"/>
              <a:t>Flugblatt</a:t>
            </a:r>
            <a:r>
              <a:rPr lang="en-US" dirty="0" smtClean="0"/>
              <a:t>: “Since </a:t>
            </a:r>
            <a:r>
              <a:rPr lang="en-US" b="1" dirty="0" smtClean="0"/>
              <a:t>Darwin</a:t>
            </a:r>
            <a:r>
              <a:rPr lang="en-US" dirty="0" smtClean="0"/>
              <a:t>, scientists have agreed that there is no ‘magical’ essential difference between human and other animals, biologically-speaking. Why then do we make an almost total </a:t>
            </a:r>
            <a:r>
              <a:rPr lang="en-US" b="1" dirty="0" smtClean="0"/>
              <a:t>distinction morally</a:t>
            </a:r>
            <a:r>
              <a:rPr lang="en-US" dirty="0" smtClean="0"/>
              <a:t>? If all organisms are on one physical continuum, then we should also be on the same moral </a:t>
            </a:r>
            <a:r>
              <a:rPr lang="en-US" b="1" dirty="0" smtClean="0"/>
              <a:t>continuum</a:t>
            </a:r>
            <a:r>
              <a:rPr lang="en-US" dirty="0" smtClean="0"/>
              <a:t>.</a:t>
            </a:r>
          </a:p>
          <a:p>
            <a:r>
              <a:rPr lang="en-US" dirty="0" smtClean="0"/>
              <a:t>The word ‘species’, like the word ‘race’, is not precisely definable. Lions and tigers can interbreed. Under special laboratory conditions it may soon prove possible to mate a gorilla with a professor of biology – will the hairy offspring be kept in a </a:t>
            </a:r>
            <a:r>
              <a:rPr lang="en-US" b="1" dirty="0" smtClean="0"/>
              <a:t>cage</a:t>
            </a:r>
            <a:r>
              <a:rPr lang="en-US" dirty="0" smtClean="0"/>
              <a:t> or a </a:t>
            </a:r>
            <a:r>
              <a:rPr lang="en-US" b="1" dirty="0" smtClean="0"/>
              <a:t>cradle</a:t>
            </a:r>
            <a:r>
              <a:rPr lang="en-US" dirty="0" smtClean="0"/>
              <a:t>?”</a:t>
            </a:r>
            <a:endParaRPr lang="fr-FR" dirty="0"/>
          </a:p>
        </p:txBody>
      </p:sp>
      <p:grpSp>
        <p:nvGrpSpPr>
          <p:cNvPr id="3" name="Group 12"/>
          <p:cNvGrpSpPr/>
          <p:nvPr/>
        </p:nvGrpSpPr>
        <p:grpSpPr>
          <a:xfrm>
            <a:off x="251520" y="980728"/>
            <a:ext cx="2047875" cy="3024336"/>
            <a:chOff x="251520" y="980728"/>
            <a:chExt cx="2047875" cy="3024336"/>
          </a:xfrm>
        </p:grpSpPr>
        <p:pic>
          <p:nvPicPr>
            <p:cNvPr id="4" name="Picture 8" descr="Dr Richard D Ryder | Compassion in World Farming"/>
            <p:cNvPicPr>
              <a:picLocks noChangeAspect="1" noChangeArrowheads="1"/>
            </p:cNvPicPr>
            <p:nvPr/>
          </p:nvPicPr>
          <p:blipFill>
            <a:blip r:embed="rId2" cstate="print"/>
            <a:srcRect/>
            <a:stretch>
              <a:fillRect/>
            </a:stretch>
          </p:blipFill>
          <p:spPr bwMode="auto">
            <a:xfrm>
              <a:off x="251520" y="980728"/>
              <a:ext cx="2047875" cy="2371726"/>
            </a:xfrm>
            <a:prstGeom prst="rect">
              <a:avLst/>
            </a:prstGeom>
            <a:noFill/>
          </p:spPr>
        </p:pic>
        <p:sp>
          <p:nvSpPr>
            <p:cNvPr id="5" name="TextBox 17"/>
            <p:cNvSpPr txBox="1"/>
            <p:nvPr/>
          </p:nvSpPr>
          <p:spPr>
            <a:xfrm>
              <a:off x="405669" y="3358733"/>
              <a:ext cx="1785553" cy="646331"/>
            </a:xfrm>
            <a:prstGeom prst="rect">
              <a:avLst/>
            </a:prstGeom>
            <a:noFill/>
          </p:spPr>
          <p:txBody>
            <a:bodyPr wrap="none" rtlCol="0">
              <a:spAutoFit/>
            </a:bodyPr>
            <a:lstStyle/>
            <a:p>
              <a:pPr algn="ctr"/>
              <a:r>
                <a:rPr lang="fr-FR" dirty="0" smtClean="0"/>
                <a:t>Richard D. </a:t>
              </a:r>
              <a:r>
                <a:rPr lang="fr-FR" dirty="0" err="1" smtClean="0"/>
                <a:t>Ryder</a:t>
              </a:r>
              <a:r>
                <a:rPr lang="fr-FR" dirty="0" smtClean="0"/>
                <a:t> </a:t>
              </a:r>
            </a:p>
            <a:p>
              <a:pPr algn="ctr"/>
              <a:r>
                <a:rPr lang="fr-FR" dirty="0" smtClean="0"/>
                <a:t>(geb. 1940)</a:t>
              </a:r>
              <a:endParaRPr lang="fr-FR" dirty="0"/>
            </a:p>
          </p:txBody>
        </p:sp>
      </p:grpSp>
      <p:pic>
        <p:nvPicPr>
          <p:cNvPr id="6" name="Picture 9"/>
          <p:cNvPicPr>
            <a:picLocks noChangeAspect="1" noChangeArrowheads="1"/>
          </p:cNvPicPr>
          <p:nvPr/>
        </p:nvPicPr>
        <p:blipFill>
          <a:blip r:embed="rId3" cstate="print"/>
          <a:srcRect/>
          <a:stretch>
            <a:fillRect/>
          </a:stretch>
        </p:blipFill>
        <p:spPr bwMode="auto">
          <a:xfrm>
            <a:off x="5868144" y="4221088"/>
            <a:ext cx="2767267" cy="2403153"/>
          </a:xfrm>
          <a:prstGeom prst="rect">
            <a:avLst/>
          </a:prstGeom>
          <a:noFill/>
          <a:ln w="9525">
            <a:noFill/>
            <a:miter lim="800000"/>
            <a:headEnd/>
            <a:tailEnd/>
          </a:ln>
        </p:spPr>
      </p:pic>
      <p:sp>
        <p:nvSpPr>
          <p:cNvPr id="7" name="TextBox 19"/>
          <p:cNvSpPr txBox="1"/>
          <p:nvPr/>
        </p:nvSpPr>
        <p:spPr>
          <a:xfrm>
            <a:off x="395537" y="4725144"/>
            <a:ext cx="4752528" cy="1200329"/>
          </a:xfrm>
          <a:prstGeom prst="rect">
            <a:avLst/>
          </a:prstGeom>
          <a:noFill/>
        </p:spPr>
        <p:txBody>
          <a:bodyPr wrap="square" rtlCol="0">
            <a:spAutoFit/>
          </a:bodyPr>
          <a:lstStyle/>
          <a:p>
            <a:r>
              <a:rPr lang="de-DE" dirty="0" smtClean="0"/>
              <a:t>Speziesismus ist wie Rassismus oder Sexismus, eine Diskriminierung, die mit der vermeintlichen Zugehörigkeit zu einer Spezies (wie einer Rasse oder einem Geschlecht) begründet wird.</a:t>
            </a:r>
            <a:endParaRPr lang="de-DE" dirty="0"/>
          </a:p>
        </p:txBody>
      </p:sp>
    </p:spTree>
    <p:extLst>
      <p:ext uri="{BB962C8B-B14F-4D97-AF65-F5344CB8AC3E}">
        <p14:creationId xmlns:p14="http://schemas.microsoft.com/office/powerpoint/2010/main" val="193166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nimal Liberation, 1975 edition.jpg"/>
          <p:cNvPicPr>
            <a:picLocks noChangeAspect="1" noChangeArrowheads="1"/>
          </p:cNvPicPr>
          <p:nvPr/>
        </p:nvPicPr>
        <p:blipFill>
          <a:blip r:embed="rId2" cstate="print"/>
          <a:srcRect/>
          <a:stretch>
            <a:fillRect/>
          </a:stretch>
        </p:blipFill>
        <p:spPr bwMode="auto">
          <a:xfrm>
            <a:off x="6372200" y="3212976"/>
            <a:ext cx="2337048" cy="3388721"/>
          </a:xfrm>
          <a:prstGeom prst="rect">
            <a:avLst/>
          </a:prstGeom>
          <a:noFill/>
        </p:spPr>
      </p:pic>
      <p:grpSp>
        <p:nvGrpSpPr>
          <p:cNvPr id="5" name="Group 16"/>
          <p:cNvGrpSpPr/>
          <p:nvPr/>
        </p:nvGrpSpPr>
        <p:grpSpPr>
          <a:xfrm>
            <a:off x="3779912" y="3573016"/>
            <a:ext cx="1797943" cy="3094603"/>
            <a:chOff x="3491880" y="2996952"/>
            <a:chExt cx="2085975" cy="3670667"/>
          </a:xfrm>
        </p:grpSpPr>
        <p:pic>
          <p:nvPicPr>
            <p:cNvPr id="6" name="Picture 4" descr="Peter Singer no Fronteiras do Pensamento Porto Alegre (9619604688) (cropped).jpg"/>
            <p:cNvPicPr>
              <a:picLocks noChangeAspect="1" noChangeArrowheads="1"/>
            </p:cNvPicPr>
            <p:nvPr/>
          </p:nvPicPr>
          <p:blipFill>
            <a:blip r:embed="rId3" cstate="print"/>
            <a:srcRect/>
            <a:stretch>
              <a:fillRect/>
            </a:stretch>
          </p:blipFill>
          <p:spPr bwMode="auto">
            <a:xfrm>
              <a:off x="3491880" y="2996952"/>
              <a:ext cx="2085975" cy="3048001"/>
            </a:xfrm>
            <a:prstGeom prst="rect">
              <a:avLst/>
            </a:prstGeom>
            <a:noFill/>
          </p:spPr>
        </p:pic>
        <p:sp>
          <p:nvSpPr>
            <p:cNvPr id="7" name="TextBox 5"/>
            <p:cNvSpPr txBox="1"/>
            <p:nvPr/>
          </p:nvSpPr>
          <p:spPr>
            <a:xfrm>
              <a:off x="3851920" y="6021288"/>
              <a:ext cx="1371850" cy="646331"/>
            </a:xfrm>
            <a:prstGeom prst="rect">
              <a:avLst/>
            </a:prstGeom>
            <a:noFill/>
          </p:spPr>
          <p:txBody>
            <a:bodyPr wrap="none" rtlCol="0">
              <a:spAutoFit/>
            </a:bodyPr>
            <a:lstStyle/>
            <a:p>
              <a:pPr algn="ctr"/>
              <a:r>
                <a:rPr lang="fr-FR" dirty="0" smtClean="0"/>
                <a:t>Peter Singer </a:t>
              </a:r>
            </a:p>
            <a:p>
              <a:pPr algn="ctr"/>
              <a:r>
                <a:rPr lang="fr-FR" dirty="0" smtClean="0"/>
                <a:t>(geb. 1946)</a:t>
              </a:r>
              <a:endParaRPr lang="fr-FR" dirty="0"/>
            </a:p>
          </p:txBody>
        </p:sp>
      </p:grpSp>
      <p:grpSp>
        <p:nvGrpSpPr>
          <p:cNvPr id="8" name="Group 18"/>
          <p:cNvGrpSpPr/>
          <p:nvPr/>
        </p:nvGrpSpPr>
        <p:grpSpPr>
          <a:xfrm>
            <a:off x="323528" y="1268760"/>
            <a:ext cx="2808312" cy="4833828"/>
            <a:chOff x="395536" y="188640"/>
            <a:chExt cx="2808312" cy="4833828"/>
          </a:xfrm>
        </p:grpSpPr>
        <p:pic>
          <p:nvPicPr>
            <p:cNvPr id="9" name="Picture 2" descr="File:Animals, Men and Morals (paperback).jpg"/>
            <p:cNvPicPr>
              <a:picLocks noChangeAspect="1" noChangeArrowheads="1"/>
            </p:cNvPicPr>
            <p:nvPr/>
          </p:nvPicPr>
          <p:blipFill>
            <a:blip r:embed="rId4" cstate="print"/>
            <a:srcRect/>
            <a:stretch>
              <a:fillRect/>
            </a:stretch>
          </p:blipFill>
          <p:spPr bwMode="auto">
            <a:xfrm>
              <a:off x="395536" y="188640"/>
              <a:ext cx="2808312" cy="4320480"/>
            </a:xfrm>
            <a:prstGeom prst="rect">
              <a:avLst/>
            </a:prstGeom>
            <a:noFill/>
          </p:spPr>
        </p:pic>
        <p:sp>
          <p:nvSpPr>
            <p:cNvPr id="10" name="TextBox 8"/>
            <p:cNvSpPr txBox="1"/>
            <p:nvPr/>
          </p:nvSpPr>
          <p:spPr>
            <a:xfrm>
              <a:off x="1470985" y="4653136"/>
              <a:ext cx="652743" cy="369332"/>
            </a:xfrm>
            <a:prstGeom prst="rect">
              <a:avLst/>
            </a:prstGeom>
            <a:noFill/>
          </p:spPr>
          <p:txBody>
            <a:bodyPr wrap="none" rtlCol="0">
              <a:spAutoFit/>
            </a:bodyPr>
            <a:lstStyle/>
            <a:p>
              <a:r>
                <a:rPr lang="fr-FR" dirty="0" smtClean="0"/>
                <a:t>1971</a:t>
              </a:r>
              <a:endParaRPr lang="fr-FR" dirty="0"/>
            </a:p>
          </p:txBody>
        </p:sp>
      </p:grpSp>
      <p:grpSp>
        <p:nvGrpSpPr>
          <p:cNvPr id="11" name="Group 12"/>
          <p:cNvGrpSpPr/>
          <p:nvPr/>
        </p:nvGrpSpPr>
        <p:grpSpPr>
          <a:xfrm>
            <a:off x="3419872" y="188640"/>
            <a:ext cx="2308848" cy="2568302"/>
            <a:chOff x="3419872" y="188640"/>
            <a:chExt cx="2308848" cy="2568302"/>
          </a:xfrm>
        </p:grpSpPr>
        <p:sp>
          <p:nvSpPr>
            <p:cNvPr id="12" name="Rectangle 11"/>
            <p:cNvSpPr/>
            <p:nvPr/>
          </p:nvSpPr>
          <p:spPr>
            <a:xfrm>
              <a:off x="3491880" y="188640"/>
              <a:ext cx="2145011" cy="646331"/>
            </a:xfrm>
            <a:prstGeom prst="rect">
              <a:avLst/>
            </a:prstGeom>
          </p:spPr>
          <p:txBody>
            <a:bodyPr wrap="none">
              <a:spAutoFit/>
            </a:bodyPr>
            <a:lstStyle/>
            <a:p>
              <a:pPr algn="ctr"/>
              <a:r>
                <a:rPr lang="fr-FR" dirty="0" err="1" smtClean="0"/>
                <a:t>Anthropozentrismus</a:t>
              </a:r>
              <a:r>
                <a:rPr lang="fr-FR" dirty="0" smtClean="0"/>
                <a:t> </a:t>
              </a:r>
            </a:p>
            <a:p>
              <a:pPr algn="ctr"/>
              <a:r>
                <a:rPr lang="fr-FR" dirty="0" err="1" smtClean="0"/>
                <a:t>und</a:t>
              </a:r>
              <a:r>
                <a:rPr lang="fr-FR" dirty="0" smtClean="0"/>
                <a:t> </a:t>
              </a:r>
              <a:r>
                <a:rPr lang="fr-FR" dirty="0" err="1" smtClean="0"/>
                <a:t>Speziesismus</a:t>
              </a:r>
              <a:endParaRPr lang="fr-FR" dirty="0"/>
            </a:p>
          </p:txBody>
        </p:sp>
        <p:pic>
          <p:nvPicPr>
            <p:cNvPr id="13" name="Picture 1"/>
            <p:cNvPicPr>
              <a:picLocks noChangeAspect="1" noChangeArrowheads="1"/>
            </p:cNvPicPr>
            <p:nvPr/>
          </p:nvPicPr>
          <p:blipFill>
            <a:blip r:embed="rId5" cstate="print"/>
            <a:srcRect/>
            <a:stretch>
              <a:fillRect/>
            </a:stretch>
          </p:blipFill>
          <p:spPr bwMode="auto">
            <a:xfrm>
              <a:off x="3419872" y="836712"/>
              <a:ext cx="2308848" cy="1920230"/>
            </a:xfrm>
            <a:prstGeom prst="rect">
              <a:avLst/>
            </a:prstGeom>
            <a:noFill/>
            <a:ln w="9525">
              <a:noFill/>
              <a:miter lim="800000"/>
              <a:headEnd/>
              <a:tailEnd/>
            </a:ln>
          </p:spPr>
        </p:pic>
      </p:grpSp>
      <p:grpSp>
        <p:nvGrpSpPr>
          <p:cNvPr id="14" name="Group 13"/>
          <p:cNvGrpSpPr/>
          <p:nvPr/>
        </p:nvGrpSpPr>
        <p:grpSpPr>
          <a:xfrm>
            <a:off x="6732240" y="332656"/>
            <a:ext cx="2286000" cy="2626990"/>
            <a:chOff x="6732240" y="332656"/>
            <a:chExt cx="2286000" cy="2626990"/>
          </a:xfrm>
        </p:grpSpPr>
        <p:pic>
          <p:nvPicPr>
            <p:cNvPr id="15" name="Picture 2"/>
            <p:cNvPicPr>
              <a:picLocks noChangeAspect="1" noChangeArrowheads="1"/>
            </p:cNvPicPr>
            <p:nvPr/>
          </p:nvPicPr>
          <p:blipFill>
            <a:blip r:embed="rId6" cstate="print"/>
            <a:srcRect/>
            <a:stretch>
              <a:fillRect/>
            </a:stretch>
          </p:blipFill>
          <p:spPr bwMode="auto">
            <a:xfrm>
              <a:off x="6732240" y="692696"/>
              <a:ext cx="2286000" cy="2266950"/>
            </a:xfrm>
            <a:prstGeom prst="rect">
              <a:avLst/>
            </a:prstGeom>
            <a:noFill/>
            <a:ln w="9525">
              <a:noFill/>
              <a:miter lim="800000"/>
              <a:headEnd/>
              <a:tailEnd/>
            </a:ln>
          </p:spPr>
        </p:pic>
        <p:sp>
          <p:nvSpPr>
            <p:cNvPr id="16" name="Rectangle 15"/>
            <p:cNvSpPr/>
            <p:nvPr/>
          </p:nvSpPr>
          <p:spPr>
            <a:xfrm>
              <a:off x="6985189" y="332656"/>
              <a:ext cx="1780103" cy="369332"/>
            </a:xfrm>
            <a:prstGeom prst="rect">
              <a:avLst/>
            </a:prstGeom>
          </p:spPr>
          <p:txBody>
            <a:bodyPr wrap="none">
              <a:spAutoFit/>
            </a:bodyPr>
            <a:lstStyle/>
            <a:p>
              <a:r>
                <a:rPr lang="fr-FR" dirty="0" err="1" smtClean="0"/>
                <a:t>Antispeziesismus</a:t>
              </a:r>
              <a:endParaRPr lang="fr-FR" dirty="0"/>
            </a:p>
          </p:txBody>
        </p:sp>
      </p:grpSp>
    </p:spTree>
    <p:extLst>
      <p:ext uri="{BB962C8B-B14F-4D97-AF65-F5344CB8AC3E}">
        <p14:creationId xmlns:p14="http://schemas.microsoft.com/office/powerpoint/2010/main" val="252927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ahiers antispécistes n°01 Archives - Les Cahiers antispécistes"/>
          <p:cNvPicPr>
            <a:picLocks noChangeAspect="1" noChangeArrowheads="1"/>
          </p:cNvPicPr>
          <p:nvPr/>
        </p:nvPicPr>
        <p:blipFill>
          <a:blip r:embed="rId2" cstate="print"/>
          <a:srcRect/>
          <a:stretch>
            <a:fillRect/>
          </a:stretch>
        </p:blipFill>
        <p:spPr bwMode="auto">
          <a:xfrm>
            <a:off x="179512" y="116632"/>
            <a:ext cx="3942438" cy="5696926"/>
          </a:xfrm>
          <a:prstGeom prst="rect">
            <a:avLst/>
          </a:prstGeom>
          <a:noFill/>
        </p:spPr>
      </p:pic>
      <p:pic>
        <p:nvPicPr>
          <p:cNvPr id="3" name="Picture 4" descr="La cause animale : antispécisme et véganisme face aux sociétés et aux  religions"/>
          <p:cNvPicPr>
            <a:picLocks noChangeAspect="1" noChangeArrowheads="1"/>
          </p:cNvPicPr>
          <p:nvPr/>
        </p:nvPicPr>
        <p:blipFill>
          <a:blip r:embed="rId3" cstate="print"/>
          <a:srcRect/>
          <a:stretch>
            <a:fillRect/>
          </a:stretch>
        </p:blipFill>
        <p:spPr bwMode="auto">
          <a:xfrm>
            <a:off x="4499992" y="332656"/>
            <a:ext cx="4392488" cy="6317287"/>
          </a:xfrm>
          <a:prstGeom prst="rect">
            <a:avLst/>
          </a:prstGeom>
          <a:noFill/>
        </p:spPr>
      </p:pic>
    </p:spTree>
    <p:extLst>
      <p:ext uri="{BB962C8B-B14F-4D97-AF65-F5344CB8AC3E}">
        <p14:creationId xmlns:p14="http://schemas.microsoft.com/office/powerpoint/2010/main" val="6475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A LIBERATION ANIMALE, de Peter Singer | Éditions Grasset"/>
          <p:cNvPicPr>
            <a:picLocks noChangeAspect="1" noChangeArrowheads="1"/>
          </p:cNvPicPr>
          <p:nvPr/>
        </p:nvPicPr>
        <p:blipFill>
          <a:blip r:embed="rId2" cstate="print"/>
          <a:srcRect/>
          <a:stretch>
            <a:fillRect/>
          </a:stretch>
        </p:blipFill>
        <p:spPr bwMode="auto">
          <a:xfrm>
            <a:off x="179512" y="116632"/>
            <a:ext cx="4135085" cy="6540327"/>
          </a:xfrm>
          <a:prstGeom prst="rect">
            <a:avLst/>
          </a:prstGeom>
          <a:noFill/>
        </p:spPr>
      </p:pic>
      <p:sp>
        <p:nvSpPr>
          <p:cNvPr id="3" name="TextBox 2"/>
          <p:cNvSpPr txBox="1"/>
          <p:nvPr/>
        </p:nvSpPr>
        <p:spPr>
          <a:xfrm>
            <a:off x="4572000" y="116632"/>
            <a:ext cx="1058175" cy="369332"/>
          </a:xfrm>
          <a:prstGeom prst="rect">
            <a:avLst/>
          </a:prstGeom>
          <a:noFill/>
        </p:spPr>
        <p:txBody>
          <a:bodyPr wrap="none" rtlCol="0">
            <a:spAutoFit/>
          </a:bodyPr>
          <a:lstStyle/>
          <a:p>
            <a:r>
              <a:rPr lang="fr-FR" dirty="0" err="1" smtClean="0"/>
              <a:t>Erst</a:t>
            </a:r>
            <a:r>
              <a:rPr lang="fr-FR" dirty="0" smtClean="0"/>
              <a:t> </a:t>
            </a:r>
            <a:r>
              <a:rPr lang="fr-FR" b="1" dirty="0" smtClean="0"/>
              <a:t>1993</a:t>
            </a:r>
            <a:endParaRPr lang="fr-FR" b="1" dirty="0"/>
          </a:p>
        </p:txBody>
      </p:sp>
      <p:pic>
        <p:nvPicPr>
          <p:cNvPr id="4" name="Picture 3"/>
          <p:cNvPicPr>
            <a:picLocks noChangeAspect="1" noChangeArrowheads="1"/>
          </p:cNvPicPr>
          <p:nvPr/>
        </p:nvPicPr>
        <p:blipFill>
          <a:blip r:embed="rId3" cstate="print"/>
          <a:srcRect/>
          <a:stretch>
            <a:fillRect/>
          </a:stretch>
        </p:blipFill>
        <p:spPr bwMode="auto">
          <a:xfrm>
            <a:off x="6232327" y="2780063"/>
            <a:ext cx="2524125" cy="3790950"/>
          </a:xfrm>
          <a:prstGeom prst="rect">
            <a:avLst/>
          </a:prstGeom>
          <a:noFill/>
          <a:ln w="9525">
            <a:noFill/>
            <a:miter lim="800000"/>
            <a:headEnd/>
            <a:tailEnd/>
          </a:ln>
        </p:spPr>
      </p:pic>
      <p:sp>
        <p:nvSpPr>
          <p:cNvPr id="5" name="TextBox 4"/>
          <p:cNvSpPr txBox="1"/>
          <p:nvPr/>
        </p:nvSpPr>
        <p:spPr>
          <a:xfrm>
            <a:off x="4958691" y="2243543"/>
            <a:ext cx="3385607" cy="369332"/>
          </a:xfrm>
          <a:prstGeom prst="rect">
            <a:avLst/>
          </a:prstGeom>
          <a:noFill/>
        </p:spPr>
        <p:txBody>
          <a:bodyPr wrap="none" rtlCol="0">
            <a:spAutoFit/>
          </a:bodyPr>
          <a:lstStyle/>
          <a:p>
            <a:r>
              <a:rPr lang="fr-FR" dirty="0" smtClean="0"/>
              <a:t>Im </a:t>
            </a:r>
            <a:r>
              <a:rPr lang="fr-FR" dirty="0" err="1" smtClean="0"/>
              <a:t>deutschprachigem</a:t>
            </a:r>
            <a:r>
              <a:rPr lang="fr-FR" dirty="0" smtClean="0"/>
              <a:t> </a:t>
            </a:r>
            <a:r>
              <a:rPr lang="fr-FR" dirty="0" err="1" smtClean="0"/>
              <a:t>Raum</a:t>
            </a:r>
            <a:r>
              <a:rPr lang="fr-FR" dirty="0" smtClean="0"/>
              <a:t>, 1982</a:t>
            </a:r>
            <a:endParaRPr lang="fr-FR" dirty="0"/>
          </a:p>
        </p:txBody>
      </p:sp>
    </p:spTree>
    <p:extLst>
      <p:ext uri="{BB962C8B-B14F-4D97-AF65-F5344CB8AC3E}">
        <p14:creationId xmlns:p14="http://schemas.microsoft.com/office/powerpoint/2010/main" val="371850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upload.wikimedia.org/wikipedia/commons/thumb/4/41/Flag_of_Austria.svg/120px-Flag_of_Austria.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784" y="765701"/>
            <a:ext cx="1143000" cy="762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191872" y="664436"/>
            <a:ext cx="4248472" cy="1200329"/>
          </a:xfrm>
          <a:prstGeom prst="rect">
            <a:avLst/>
          </a:prstGeom>
          <a:noFill/>
        </p:spPr>
        <p:txBody>
          <a:bodyPr wrap="square" rtlCol="0">
            <a:spAutoFit/>
          </a:bodyPr>
          <a:lstStyle/>
          <a:p>
            <a:pPr marL="285750" indent="-285750">
              <a:buFont typeface="Wingdings" panose="05000000000000000000" pitchFamily="2" charset="2"/>
              <a:buChar char="F"/>
            </a:pPr>
            <a:r>
              <a:rPr lang="de-DE" dirty="0" smtClean="0"/>
              <a:t>Verbindung zur Ökologie</a:t>
            </a:r>
          </a:p>
          <a:p>
            <a:r>
              <a:rPr lang="de-DE" dirty="0" smtClean="0"/>
              <a:t>1982: WWF Kampagne </a:t>
            </a:r>
            <a:r>
              <a:rPr lang="de-DE" dirty="0"/>
              <a:t> „Rettet die Au</a:t>
            </a:r>
            <a:r>
              <a:rPr lang="de-DE" dirty="0" smtClean="0"/>
              <a:t>“</a:t>
            </a:r>
            <a:br>
              <a:rPr lang="de-DE" dirty="0" smtClean="0"/>
            </a:br>
            <a:r>
              <a:rPr lang="de-DE" dirty="0" smtClean="0"/>
              <a:t>1984: Die Konferenz der Tiere</a:t>
            </a:r>
            <a:endParaRPr lang="de-DE" dirty="0"/>
          </a:p>
          <a:p>
            <a:endParaRPr lang="de-DE" dirty="0" smtClean="0"/>
          </a:p>
        </p:txBody>
      </p:sp>
      <p:pic>
        <p:nvPicPr>
          <p:cNvPr id="4" name="Picture 4"/>
          <p:cNvPicPr>
            <a:picLocks noChangeAspect="1" noChangeArrowheads="1"/>
          </p:cNvPicPr>
          <p:nvPr/>
        </p:nvPicPr>
        <p:blipFill>
          <a:blip r:embed="rId3" cstate="print"/>
          <a:srcRect/>
          <a:stretch>
            <a:fillRect/>
          </a:stretch>
        </p:blipFill>
        <p:spPr bwMode="auto">
          <a:xfrm>
            <a:off x="6385650" y="270110"/>
            <a:ext cx="1971675" cy="1762125"/>
          </a:xfrm>
          <a:prstGeom prst="rect">
            <a:avLst/>
          </a:prstGeom>
          <a:noFill/>
          <a:ln w="9525">
            <a:noFill/>
            <a:miter lim="800000"/>
            <a:headEnd/>
            <a:tailEnd/>
          </a:ln>
        </p:spPr>
      </p:pic>
      <p:pic>
        <p:nvPicPr>
          <p:cNvPr id="5" name="Picture 1"/>
          <p:cNvPicPr>
            <a:picLocks noChangeAspect="1" noChangeArrowheads="1"/>
          </p:cNvPicPr>
          <p:nvPr/>
        </p:nvPicPr>
        <p:blipFill>
          <a:blip r:embed="rId4" cstate="print"/>
          <a:srcRect/>
          <a:stretch>
            <a:fillRect/>
          </a:stretch>
        </p:blipFill>
        <p:spPr bwMode="auto">
          <a:xfrm>
            <a:off x="438778" y="1691702"/>
            <a:ext cx="1684310" cy="2578026"/>
          </a:xfrm>
          <a:prstGeom prst="rect">
            <a:avLst/>
          </a:prstGeom>
          <a:noFill/>
          <a:ln w="9525">
            <a:noFill/>
            <a:miter lim="800000"/>
            <a:headEnd/>
            <a:tailEnd/>
          </a:ln>
        </p:spPr>
      </p:pic>
      <p:sp>
        <p:nvSpPr>
          <p:cNvPr id="6" name="TextBox 2"/>
          <p:cNvSpPr txBox="1"/>
          <p:nvPr/>
        </p:nvSpPr>
        <p:spPr>
          <a:xfrm>
            <a:off x="482020" y="4283990"/>
            <a:ext cx="1612942" cy="646331"/>
          </a:xfrm>
          <a:prstGeom prst="rect">
            <a:avLst/>
          </a:prstGeom>
          <a:noFill/>
        </p:spPr>
        <p:txBody>
          <a:bodyPr wrap="none" rtlCol="0">
            <a:spAutoFit/>
          </a:bodyPr>
          <a:lstStyle/>
          <a:p>
            <a:pPr algn="ctr"/>
            <a:r>
              <a:rPr lang="fr-FR" dirty="0" smtClean="0"/>
              <a:t>Martin </a:t>
            </a:r>
            <a:r>
              <a:rPr lang="fr-FR" dirty="0" err="1" smtClean="0"/>
              <a:t>Balluch</a:t>
            </a:r>
            <a:r>
              <a:rPr lang="fr-FR" dirty="0" smtClean="0"/>
              <a:t> </a:t>
            </a:r>
          </a:p>
          <a:p>
            <a:pPr algn="ctr"/>
            <a:r>
              <a:rPr lang="fr-FR" dirty="0" smtClean="0"/>
              <a:t>(</a:t>
            </a:r>
            <a:r>
              <a:rPr lang="fr-FR" dirty="0" err="1" smtClean="0"/>
              <a:t>geb</a:t>
            </a:r>
            <a:r>
              <a:rPr lang="fr-FR" dirty="0"/>
              <a:t>.</a:t>
            </a:r>
            <a:r>
              <a:rPr lang="fr-FR" dirty="0" smtClean="0"/>
              <a:t> 1964)</a:t>
            </a:r>
            <a:endParaRPr lang="fr-FR" dirty="0"/>
          </a:p>
        </p:txBody>
      </p:sp>
      <p:sp>
        <p:nvSpPr>
          <p:cNvPr id="2" name="ZoneTexte 1"/>
          <p:cNvSpPr txBox="1"/>
          <p:nvPr/>
        </p:nvSpPr>
        <p:spPr>
          <a:xfrm>
            <a:off x="2380686" y="1958656"/>
            <a:ext cx="2958630" cy="646331"/>
          </a:xfrm>
          <a:prstGeom prst="rect">
            <a:avLst/>
          </a:prstGeom>
          <a:noFill/>
        </p:spPr>
        <p:txBody>
          <a:bodyPr wrap="none" rtlCol="0">
            <a:spAutoFit/>
          </a:bodyPr>
          <a:lstStyle/>
          <a:p>
            <a:r>
              <a:rPr lang="fr-FR" dirty="0" smtClean="0"/>
              <a:t>Von der </a:t>
            </a:r>
            <a:r>
              <a:rPr lang="fr-FR" dirty="0" err="1" smtClean="0"/>
              <a:t>Tierschutzbewegung</a:t>
            </a:r>
            <a:r>
              <a:rPr lang="fr-FR" dirty="0" smtClean="0"/>
              <a:t> </a:t>
            </a:r>
          </a:p>
          <a:p>
            <a:r>
              <a:rPr lang="fr-FR" dirty="0" err="1" smtClean="0"/>
              <a:t>zu</a:t>
            </a:r>
            <a:r>
              <a:rPr lang="fr-FR" dirty="0" smtClean="0"/>
              <a:t> der </a:t>
            </a:r>
            <a:r>
              <a:rPr lang="fr-FR" dirty="0" err="1" smtClean="0"/>
              <a:t>Tierrechtsbewegung</a:t>
            </a:r>
            <a:endParaRPr lang="fr-FR" dirty="0"/>
          </a:p>
        </p:txBody>
      </p:sp>
      <p:sp>
        <p:nvSpPr>
          <p:cNvPr id="8" name="TextBox 2"/>
          <p:cNvSpPr txBox="1"/>
          <p:nvPr/>
        </p:nvSpPr>
        <p:spPr>
          <a:xfrm>
            <a:off x="2221573" y="2659877"/>
            <a:ext cx="4248472" cy="1477328"/>
          </a:xfrm>
          <a:prstGeom prst="rect">
            <a:avLst/>
          </a:prstGeom>
          <a:noFill/>
        </p:spPr>
        <p:txBody>
          <a:bodyPr wrap="square" rtlCol="0">
            <a:spAutoFit/>
          </a:bodyPr>
          <a:lstStyle/>
          <a:p>
            <a:pPr marL="285750" indent="-285750">
              <a:buFont typeface="Wingdings" panose="05000000000000000000" pitchFamily="2" charset="2"/>
              <a:buChar char="F"/>
            </a:pPr>
            <a:r>
              <a:rPr lang="de-DE" dirty="0" smtClean="0"/>
              <a:t>1986/97: Cambridge University</a:t>
            </a:r>
          </a:p>
          <a:p>
            <a:r>
              <a:rPr lang="de-DE" dirty="0" smtClean="0"/>
              <a:t>1989: Vegan</a:t>
            </a:r>
          </a:p>
          <a:p>
            <a:r>
              <a:rPr lang="de-DE" dirty="0"/>
              <a:t>1992: Verein gegen Tierfabriken</a:t>
            </a:r>
            <a:endParaRPr lang="de-DE" dirty="0" smtClean="0"/>
          </a:p>
          <a:p>
            <a:r>
              <a:rPr lang="de-DE" dirty="0" smtClean="0"/>
              <a:t>1998: </a:t>
            </a:r>
            <a:r>
              <a:rPr lang="de-DE" dirty="0" err="1" smtClean="0"/>
              <a:t>Veganmania</a:t>
            </a:r>
            <a:endParaRPr lang="de-DE" dirty="0"/>
          </a:p>
          <a:p>
            <a:endParaRPr lang="de-DE" dirty="0" smtClean="0"/>
          </a:p>
        </p:txBody>
      </p:sp>
      <p:pic>
        <p:nvPicPr>
          <p:cNvPr id="2052" name="Picture 4" descr="Veganmania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11" y="4897370"/>
            <a:ext cx="3134844" cy="794683"/>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p:cNvPicPr>
            <a:picLocks noChangeAspect="1"/>
          </p:cNvPicPr>
          <p:nvPr/>
        </p:nvPicPr>
        <p:blipFill>
          <a:blip r:embed="rId6"/>
          <a:stretch>
            <a:fillRect/>
          </a:stretch>
        </p:blipFill>
        <p:spPr>
          <a:xfrm>
            <a:off x="28011" y="5638303"/>
            <a:ext cx="4705350" cy="904875"/>
          </a:xfrm>
          <a:prstGeom prst="rect">
            <a:avLst/>
          </a:prstGeom>
        </p:spPr>
      </p:pic>
      <p:sp>
        <p:nvSpPr>
          <p:cNvPr id="9" name="ZoneTexte 8"/>
          <p:cNvSpPr txBox="1"/>
          <p:nvPr/>
        </p:nvSpPr>
        <p:spPr>
          <a:xfrm>
            <a:off x="5729880" y="2426561"/>
            <a:ext cx="3558110" cy="1200329"/>
          </a:xfrm>
          <a:prstGeom prst="rect">
            <a:avLst/>
          </a:prstGeom>
          <a:noFill/>
        </p:spPr>
        <p:txBody>
          <a:bodyPr wrap="square" rtlCol="0">
            <a:spAutoFit/>
          </a:bodyPr>
          <a:lstStyle/>
          <a:p>
            <a:r>
              <a:rPr lang="en-US" dirty="0" smtClean="0"/>
              <a:t>1986: “Students </a:t>
            </a:r>
            <a:r>
              <a:rPr lang="en-US" dirty="0"/>
              <a:t>for animal welfare and animal rights</a:t>
            </a:r>
            <a:r>
              <a:rPr lang="en-US" dirty="0" smtClean="0"/>
              <a:t>”</a:t>
            </a:r>
          </a:p>
          <a:p>
            <a:r>
              <a:rPr lang="de-AT" dirty="0" smtClean="0"/>
              <a:t>1987: „Verband Kritische Tiermedizin“</a:t>
            </a:r>
          </a:p>
        </p:txBody>
      </p:sp>
      <p:pic>
        <p:nvPicPr>
          <p:cNvPr id="12" name="Picture 4" descr="https://images-na.ssl-images-amazon.com/images/S/compressed.photo.goodreads.com/books/1634327732i/4883482.jpg"/>
          <p:cNvPicPr>
            <a:picLocks noChangeAspect="1" noChangeArrowheads="1"/>
          </p:cNvPicPr>
          <p:nvPr/>
        </p:nvPicPr>
        <p:blipFill>
          <a:blip r:embed="rId7" cstate="print"/>
          <a:srcRect/>
          <a:stretch>
            <a:fillRect/>
          </a:stretch>
        </p:blipFill>
        <p:spPr bwMode="auto">
          <a:xfrm>
            <a:off x="7143761" y="4197851"/>
            <a:ext cx="1730497" cy="2660149"/>
          </a:xfrm>
          <a:prstGeom prst="rect">
            <a:avLst/>
          </a:prstGeom>
          <a:noFill/>
        </p:spPr>
      </p:pic>
      <p:sp>
        <p:nvSpPr>
          <p:cNvPr id="10" name="Rectangle 9"/>
          <p:cNvSpPr/>
          <p:nvPr/>
        </p:nvSpPr>
        <p:spPr>
          <a:xfrm>
            <a:off x="4455672" y="3607430"/>
            <a:ext cx="4572000" cy="1200329"/>
          </a:xfrm>
          <a:prstGeom prst="rect">
            <a:avLst/>
          </a:prstGeom>
        </p:spPr>
        <p:txBody>
          <a:bodyPr>
            <a:spAutoFit/>
          </a:bodyPr>
          <a:lstStyle/>
          <a:p>
            <a:r>
              <a:rPr lang="en-US" dirty="0"/>
              <a:t>1988: Helmut Kaplan, </a:t>
            </a:r>
            <a:r>
              <a:rPr lang="de-DE" i="1" dirty="0"/>
              <a:t>Philosophie des Vegetarismus: Kritische Würdigung und Weiterführung</a:t>
            </a:r>
            <a:r>
              <a:rPr lang="de-DE" dirty="0"/>
              <a:t>, </a:t>
            </a:r>
            <a:endParaRPr lang="de-DE" dirty="0" smtClean="0"/>
          </a:p>
          <a:p>
            <a:r>
              <a:rPr lang="de-DE" dirty="0" smtClean="0"/>
              <a:t>Frankfurt </a:t>
            </a:r>
            <a:r>
              <a:rPr lang="de-DE" dirty="0"/>
              <a:t>a.M., Peter Lang</a:t>
            </a:r>
          </a:p>
        </p:txBody>
      </p:sp>
      <p:sp>
        <p:nvSpPr>
          <p:cNvPr id="11" name="ZoneTexte 10"/>
          <p:cNvSpPr txBox="1"/>
          <p:nvPr/>
        </p:nvSpPr>
        <p:spPr>
          <a:xfrm>
            <a:off x="6509013" y="6352104"/>
            <a:ext cx="652743" cy="369332"/>
          </a:xfrm>
          <a:prstGeom prst="rect">
            <a:avLst/>
          </a:prstGeom>
          <a:noFill/>
        </p:spPr>
        <p:txBody>
          <a:bodyPr wrap="none" rtlCol="0">
            <a:spAutoFit/>
          </a:bodyPr>
          <a:lstStyle/>
          <a:p>
            <a:r>
              <a:rPr lang="fr-FR" dirty="0" smtClean="0"/>
              <a:t>1993</a:t>
            </a:r>
            <a:endParaRPr lang="fr-FR" dirty="0"/>
          </a:p>
        </p:txBody>
      </p:sp>
    </p:spTree>
    <p:extLst>
      <p:ext uri="{BB962C8B-B14F-4D97-AF65-F5344CB8AC3E}">
        <p14:creationId xmlns:p14="http://schemas.microsoft.com/office/powerpoint/2010/main" val="622370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05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2" grpId="0"/>
      <p:bldP spid="8" grpId="0" build="p"/>
      <p:bldP spid="9" grpId="0" build="p"/>
      <p:bldP spid="1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4699" y="576197"/>
            <a:ext cx="8532440" cy="923330"/>
          </a:xfrm>
          <a:prstGeom prst="rect">
            <a:avLst/>
          </a:prstGeom>
        </p:spPr>
        <p:txBody>
          <a:bodyPr wrap="square">
            <a:spAutoFit/>
          </a:bodyPr>
          <a:lstStyle/>
          <a:p>
            <a:r>
              <a:rPr lang="fr-FR" dirty="0" smtClean="0"/>
              <a:t>1999 </a:t>
            </a:r>
            <a:r>
              <a:rPr lang="fr-FR" dirty="0" err="1" smtClean="0"/>
              <a:t>Gründung</a:t>
            </a:r>
            <a:r>
              <a:rPr lang="fr-FR" dirty="0" smtClean="0"/>
              <a:t> </a:t>
            </a:r>
            <a:r>
              <a:rPr lang="fr-FR" dirty="0"/>
              <a:t>der </a:t>
            </a:r>
            <a:r>
              <a:rPr lang="fr-FR" dirty="0" err="1" smtClean="0"/>
              <a:t>Veganen</a:t>
            </a:r>
            <a:r>
              <a:rPr lang="fr-FR" dirty="0" smtClean="0"/>
              <a:t> </a:t>
            </a:r>
            <a:r>
              <a:rPr lang="fr-FR" dirty="0"/>
              <a:t>Gesellschaft </a:t>
            </a:r>
            <a:r>
              <a:rPr lang="fr-FR" dirty="0" err="1" smtClean="0"/>
              <a:t>Österreich</a:t>
            </a:r>
            <a:r>
              <a:rPr lang="fr-FR" dirty="0" smtClean="0"/>
              <a:t> </a:t>
            </a:r>
            <a:br>
              <a:rPr lang="fr-FR" dirty="0" smtClean="0"/>
            </a:br>
            <a:r>
              <a:rPr lang="fr-FR" dirty="0" smtClean="0"/>
              <a:t>(Martin &amp; Harald </a:t>
            </a:r>
            <a:r>
              <a:rPr lang="fr-FR" dirty="0" err="1" smtClean="0"/>
              <a:t>Balluch</a:t>
            </a:r>
            <a:r>
              <a:rPr lang="fr-FR" dirty="0"/>
              <a:t> </a:t>
            </a:r>
            <a:r>
              <a:rPr lang="fr-FR" dirty="0" smtClean="0"/>
              <a:t>mit Paula </a:t>
            </a:r>
            <a:r>
              <a:rPr lang="fr-FR" dirty="0" err="1" smtClean="0"/>
              <a:t>Stibbe</a:t>
            </a:r>
            <a:r>
              <a:rPr lang="fr-FR" dirty="0" smtClean="0"/>
              <a:t>)</a:t>
            </a:r>
          </a:p>
          <a:p>
            <a:r>
              <a:rPr lang="de-AT" dirty="0" smtClean="0"/>
              <a:t> =&gt; „</a:t>
            </a:r>
            <a:r>
              <a:rPr lang="de-AT" dirty="0" err="1" smtClean="0"/>
              <a:t>good</a:t>
            </a:r>
            <a:r>
              <a:rPr lang="de-AT" dirty="0" smtClean="0"/>
              <a:t> </a:t>
            </a:r>
            <a:r>
              <a:rPr lang="de-AT" dirty="0" err="1" smtClean="0"/>
              <a:t>cop</a:t>
            </a:r>
            <a:r>
              <a:rPr lang="de-AT" dirty="0" smtClean="0"/>
              <a:t> / </a:t>
            </a:r>
            <a:r>
              <a:rPr lang="de-AT" dirty="0" err="1" smtClean="0"/>
              <a:t>bad</a:t>
            </a:r>
            <a:r>
              <a:rPr lang="de-AT" dirty="0" smtClean="0"/>
              <a:t> </a:t>
            </a:r>
            <a:r>
              <a:rPr lang="de-AT" dirty="0" err="1" smtClean="0"/>
              <a:t>cop</a:t>
            </a:r>
            <a:r>
              <a:rPr lang="de-AT" dirty="0" smtClean="0"/>
              <a:t>“ mit der VGT</a:t>
            </a:r>
            <a:endParaRPr lang="de-AT" dirty="0"/>
          </a:p>
        </p:txBody>
      </p:sp>
      <p:pic>
        <p:nvPicPr>
          <p:cNvPr id="3" name="Picture 1"/>
          <p:cNvPicPr>
            <a:picLocks noChangeAspect="1" noChangeArrowheads="1"/>
          </p:cNvPicPr>
          <p:nvPr/>
        </p:nvPicPr>
        <p:blipFill>
          <a:blip r:embed="rId2" cstate="print"/>
          <a:srcRect/>
          <a:stretch>
            <a:fillRect/>
          </a:stretch>
        </p:blipFill>
        <p:spPr bwMode="auto">
          <a:xfrm>
            <a:off x="545038" y="1581588"/>
            <a:ext cx="8288729" cy="5147290"/>
          </a:xfrm>
          <a:prstGeom prst="rect">
            <a:avLst/>
          </a:prstGeom>
          <a:noFill/>
          <a:ln w="9525">
            <a:noFill/>
            <a:miter lim="800000"/>
            <a:headEnd/>
            <a:tailEnd/>
          </a:ln>
        </p:spPr>
      </p:pic>
    </p:spTree>
    <p:extLst>
      <p:ext uri="{BB962C8B-B14F-4D97-AF65-F5344CB8AC3E}">
        <p14:creationId xmlns:p14="http://schemas.microsoft.com/office/powerpoint/2010/main" val="187577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4395" y="549082"/>
            <a:ext cx="5983176" cy="369332"/>
          </a:xfrm>
          <a:prstGeom prst="rect">
            <a:avLst/>
          </a:prstGeom>
          <a:noFill/>
        </p:spPr>
        <p:txBody>
          <a:bodyPr wrap="none" rtlCol="0">
            <a:spAutoFit/>
          </a:bodyPr>
          <a:lstStyle/>
          <a:p>
            <a:r>
              <a:rPr lang="de-AT" dirty="0" smtClean="0"/>
              <a:t>Seit 2001: Veggie pride gegen die „végéphobie“ (David Olivier)</a:t>
            </a:r>
            <a:endParaRPr lang="fr-FR" dirty="0"/>
          </a:p>
        </p:txBody>
      </p:sp>
      <p:pic>
        <p:nvPicPr>
          <p:cNvPr id="3" name="Picture 2" descr="http://www.veggiepride.org/wp-content/uploads/2020/11/logo-vp.png"/>
          <p:cNvPicPr>
            <a:picLocks noChangeAspect="1" noChangeArrowheads="1"/>
          </p:cNvPicPr>
          <p:nvPr/>
        </p:nvPicPr>
        <p:blipFill>
          <a:blip r:embed="rId2" cstate="print"/>
          <a:srcRect/>
          <a:stretch>
            <a:fillRect/>
          </a:stretch>
        </p:blipFill>
        <p:spPr bwMode="auto">
          <a:xfrm>
            <a:off x="2042507" y="1029428"/>
            <a:ext cx="7010127" cy="2389817"/>
          </a:xfrm>
          <a:prstGeom prst="rect">
            <a:avLst/>
          </a:prstGeom>
          <a:noFill/>
        </p:spPr>
      </p:pic>
      <p:pic>
        <p:nvPicPr>
          <p:cNvPr id="4" name="Picture 3"/>
          <p:cNvPicPr>
            <a:picLocks noChangeAspect="1" noChangeArrowheads="1"/>
          </p:cNvPicPr>
          <p:nvPr/>
        </p:nvPicPr>
        <p:blipFill>
          <a:blip r:embed="rId3" cstate="print"/>
          <a:srcRect/>
          <a:stretch>
            <a:fillRect/>
          </a:stretch>
        </p:blipFill>
        <p:spPr bwMode="auto">
          <a:xfrm>
            <a:off x="2474555" y="3717434"/>
            <a:ext cx="6191250" cy="3038475"/>
          </a:xfrm>
          <a:prstGeom prst="rect">
            <a:avLst/>
          </a:prstGeom>
          <a:noFill/>
          <a:ln w="9525">
            <a:noFill/>
            <a:miter lim="800000"/>
            <a:headEnd/>
            <a:tailEnd/>
          </a:ln>
        </p:spPr>
      </p:pic>
      <p:pic>
        <p:nvPicPr>
          <p:cNvPr id="5" name="Picture 2" descr="https://upload.wikimedia.org/wikipedia/commons/thumb/c/c3/Flag_of_France.svg/120px-Flag_of_France.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895" y="1029428"/>
            <a:ext cx="1143000" cy="762000"/>
          </a:xfrm>
          <a:prstGeom prst="rect">
            <a:avLst/>
          </a:prstGeom>
          <a:noFill/>
          <a:extLst>
            <a:ext uri="{909E8E84-426E-40DD-AFC4-6F175D3DCCD1}">
              <a14:hiddenFill xmlns:a14="http://schemas.microsoft.com/office/drawing/2010/main">
                <a:solidFill>
                  <a:srgbClr val="FFFFFF"/>
                </a:solidFill>
              </a14:hiddenFill>
            </a:ext>
          </a:extLst>
        </p:spPr>
      </p:pic>
      <p:sp>
        <p:nvSpPr>
          <p:cNvPr id="6" name="Oval 2"/>
          <p:cNvSpPr/>
          <p:nvPr/>
        </p:nvSpPr>
        <p:spPr>
          <a:xfrm>
            <a:off x="4950746" y="5361954"/>
            <a:ext cx="3035375" cy="541065"/>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8154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69121"/>
            <a:ext cx="8064896" cy="1015663"/>
          </a:xfrm>
          <a:prstGeom prst="rect">
            <a:avLst/>
          </a:prstGeom>
          <a:noFill/>
        </p:spPr>
        <p:txBody>
          <a:bodyPr wrap="square" rtlCol="0">
            <a:spAutoFit/>
          </a:bodyPr>
          <a:lstStyle/>
          <a:p>
            <a:r>
              <a:rPr lang="de-DE" sz="3000" dirty="0" smtClean="0"/>
              <a:t>3/ </a:t>
            </a:r>
            <a:r>
              <a:rPr lang="de-DE" sz="3000" b="1" u="sng" dirty="0"/>
              <a:t>Der Antispeziesismus </a:t>
            </a:r>
            <a:r>
              <a:rPr lang="de-DE" sz="3000" b="1" u="sng" dirty="0" smtClean="0"/>
              <a:t>im Kampf um die kulturelle Hegemonie</a:t>
            </a:r>
          </a:p>
        </p:txBody>
      </p:sp>
      <p:pic>
        <p:nvPicPr>
          <p:cNvPr id="3" name="Picture 4" descr="image l-imposture-antispeciste-9782220096650"/>
          <p:cNvPicPr>
            <a:picLocks noChangeAspect="1" noChangeArrowheads="1"/>
          </p:cNvPicPr>
          <p:nvPr/>
        </p:nvPicPr>
        <p:blipFill>
          <a:blip r:embed="rId2" cstate="print"/>
          <a:srcRect/>
          <a:stretch>
            <a:fillRect/>
          </a:stretch>
        </p:blipFill>
        <p:spPr bwMode="auto">
          <a:xfrm>
            <a:off x="4644008" y="3429000"/>
            <a:ext cx="2182060" cy="3168352"/>
          </a:xfrm>
          <a:prstGeom prst="rect">
            <a:avLst/>
          </a:prstGeom>
          <a:noFill/>
        </p:spPr>
      </p:pic>
      <p:pic>
        <p:nvPicPr>
          <p:cNvPr id="4" name="Picture 8" descr="Résultat de recherche d'images pour &quot;Paul Ariès lettre&quot;"/>
          <p:cNvPicPr>
            <a:picLocks noChangeAspect="1" noChangeArrowheads="1"/>
          </p:cNvPicPr>
          <p:nvPr/>
        </p:nvPicPr>
        <p:blipFill>
          <a:blip r:embed="rId3" cstate="print"/>
          <a:srcRect l="17788" r="17731"/>
          <a:stretch>
            <a:fillRect/>
          </a:stretch>
        </p:blipFill>
        <p:spPr bwMode="auto">
          <a:xfrm>
            <a:off x="2411760" y="3429000"/>
            <a:ext cx="2088232" cy="3238501"/>
          </a:xfrm>
          <a:prstGeom prst="rect">
            <a:avLst/>
          </a:prstGeom>
          <a:noFill/>
        </p:spPr>
      </p:pic>
      <p:pic>
        <p:nvPicPr>
          <p:cNvPr id="5" name="Picture 6" descr="Trois utopies contemporaines"/>
          <p:cNvPicPr>
            <a:picLocks noChangeAspect="1" noChangeArrowheads="1"/>
          </p:cNvPicPr>
          <p:nvPr/>
        </p:nvPicPr>
        <p:blipFill>
          <a:blip r:embed="rId4" cstate="print"/>
          <a:srcRect/>
          <a:stretch>
            <a:fillRect/>
          </a:stretch>
        </p:blipFill>
        <p:spPr bwMode="auto">
          <a:xfrm>
            <a:off x="179512" y="3356992"/>
            <a:ext cx="2095500" cy="3381375"/>
          </a:xfrm>
          <a:prstGeom prst="rect">
            <a:avLst/>
          </a:prstGeom>
          <a:noFill/>
        </p:spPr>
      </p:pic>
      <p:pic>
        <p:nvPicPr>
          <p:cNvPr id="6" name="Picture 1"/>
          <p:cNvPicPr>
            <a:picLocks noChangeAspect="1" noChangeArrowheads="1"/>
          </p:cNvPicPr>
          <p:nvPr/>
        </p:nvPicPr>
        <p:blipFill>
          <a:blip r:embed="rId5" cstate="print"/>
          <a:srcRect/>
          <a:stretch>
            <a:fillRect/>
          </a:stretch>
        </p:blipFill>
        <p:spPr bwMode="auto">
          <a:xfrm>
            <a:off x="6871717" y="3356992"/>
            <a:ext cx="2200275" cy="3181350"/>
          </a:xfrm>
          <a:prstGeom prst="rect">
            <a:avLst/>
          </a:prstGeom>
          <a:noFill/>
          <a:ln w="9525">
            <a:noFill/>
            <a:miter lim="800000"/>
            <a:headEnd/>
            <a:tailEnd/>
          </a:ln>
        </p:spPr>
      </p:pic>
      <p:pic>
        <p:nvPicPr>
          <p:cNvPr id="7" name="Picture 10" descr="https://editionslibertalia.com/IMG/arton2351.png?1612364740"/>
          <p:cNvPicPr>
            <a:picLocks noChangeAspect="1" noChangeArrowheads="1"/>
          </p:cNvPicPr>
          <p:nvPr/>
        </p:nvPicPr>
        <p:blipFill>
          <a:blip r:embed="rId6" cstate="print"/>
          <a:srcRect/>
          <a:stretch>
            <a:fillRect/>
          </a:stretch>
        </p:blipFill>
        <p:spPr bwMode="auto">
          <a:xfrm>
            <a:off x="7452320" y="980728"/>
            <a:ext cx="1512168" cy="2491729"/>
          </a:xfrm>
          <a:prstGeom prst="rect">
            <a:avLst/>
          </a:prstGeom>
          <a:noFill/>
        </p:spPr>
      </p:pic>
      <p:sp>
        <p:nvSpPr>
          <p:cNvPr id="8" name="Oval 7"/>
          <p:cNvSpPr/>
          <p:nvPr/>
        </p:nvSpPr>
        <p:spPr>
          <a:xfrm>
            <a:off x="5220072" y="4581128"/>
            <a:ext cx="1800200" cy="432048"/>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Oval 8"/>
          <p:cNvSpPr/>
          <p:nvPr/>
        </p:nvSpPr>
        <p:spPr>
          <a:xfrm>
            <a:off x="7020272" y="4725144"/>
            <a:ext cx="1800200" cy="288032"/>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2" descr="Antonio Gramsci — Wikipédia"/>
          <p:cNvPicPr>
            <a:picLocks noChangeAspect="1" noChangeArrowheads="1"/>
          </p:cNvPicPr>
          <p:nvPr/>
        </p:nvPicPr>
        <p:blipFill>
          <a:blip r:embed="rId7" cstate="print"/>
          <a:srcRect/>
          <a:stretch>
            <a:fillRect/>
          </a:stretch>
        </p:blipFill>
        <p:spPr bwMode="auto">
          <a:xfrm>
            <a:off x="568117" y="1539486"/>
            <a:ext cx="1182677" cy="1673489"/>
          </a:xfrm>
          <a:prstGeom prst="rect">
            <a:avLst/>
          </a:prstGeom>
          <a:noFill/>
        </p:spPr>
      </p:pic>
      <p:sp>
        <p:nvSpPr>
          <p:cNvPr id="11" name="TextBox 10"/>
          <p:cNvSpPr txBox="1"/>
          <p:nvPr/>
        </p:nvSpPr>
        <p:spPr>
          <a:xfrm>
            <a:off x="1750794" y="2577721"/>
            <a:ext cx="1740092" cy="646331"/>
          </a:xfrm>
          <a:prstGeom prst="rect">
            <a:avLst/>
          </a:prstGeom>
          <a:noFill/>
        </p:spPr>
        <p:txBody>
          <a:bodyPr wrap="none" rtlCol="0">
            <a:spAutoFit/>
          </a:bodyPr>
          <a:lstStyle/>
          <a:p>
            <a:pPr algn="ctr"/>
            <a:r>
              <a:rPr lang="fr-FR" dirty="0" smtClean="0"/>
              <a:t>Antonio Gramsci</a:t>
            </a:r>
          </a:p>
          <a:p>
            <a:pPr algn="ctr"/>
            <a:r>
              <a:rPr lang="fr-FR" dirty="0" smtClean="0"/>
              <a:t>(1891-1937)</a:t>
            </a:r>
            <a:endParaRPr lang="fr-FR" dirty="0"/>
          </a:p>
        </p:txBody>
      </p:sp>
    </p:spTree>
    <p:extLst>
      <p:ext uri="{BB962C8B-B14F-4D97-AF65-F5344CB8AC3E}">
        <p14:creationId xmlns:p14="http://schemas.microsoft.com/office/powerpoint/2010/main" val="13846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2" cstate="print"/>
          <a:srcRect/>
          <a:stretch>
            <a:fillRect/>
          </a:stretch>
        </p:blipFill>
        <p:spPr bwMode="auto">
          <a:xfrm>
            <a:off x="35496" y="260648"/>
            <a:ext cx="8951590" cy="3646704"/>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a:stretch>
            <a:fillRect/>
          </a:stretch>
        </p:blipFill>
        <p:spPr bwMode="auto">
          <a:xfrm>
            <a:off x="467544" y="3645024"/>
            <a:ext cx="8461503" cy="2988196"/>
          </a:xfrm>
          <a:prstGeom prst="rect">
            <a:avLst/>
          </a:prstGeom>
          <a:noFill/>
          <a:ln w="9525">
            <a:noFill/>
            <a:miter lim="800000"/>
            <a:headEnd/>
            <a:tailEnd/>
          </a:ln>
        </p:spPr>
      </p:pic>
      <p:sp>
        <p:nvSpPr>
          <p:cNvPr id="5" name="Oval 3"/>
          <p:cNvSpPr/>
          <p:nvPr/>
        </p:nvSpPr>
        <p:spPr>
          <a:xfrm>
            <a:off x="0" y="1196752"/>
            <a:ext cx="971600" cy="288032"/>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Oval 4"/>
          <p:cNvSpPr/>
          <p:nvPr/>
        </p:nvSpPr>
        <p:spPr>
          <a:xfrm>
            <a:off x="395536" y="3933056"/>
            <a:ext cx="971600" cy="288032"/>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extBox 5"/>
          <p:cNvSpPr txBox="1"/>
          <p:nvPr/>
        </p:nvSpPr>
        <p:spPr>
          <a:xfrm>
            <a:off x="2915816" y="3861048"/>
            <a:ext cx="4329070" cy="369332"/>
          </a:xfrm>
          <a:prstGeom prst="rect">
            <a:avLst/>
          </a:prstGeom>
          <a:noFill/>
        </p:spPr>
        <p:txBody>
          <a:bodyPr wrap="none" rtlCol="0">
            <a:spAutoFit/>
          </a:bodyPr>
          <a:lstStyle/>
          <a:p>
            <a:r>
              <a:rPr lang="de-DE" dirty="0" smtClean="0"/>
              <a:t>20 Mal weniger im englishsprachigen Raum!</a:t>
            </a:r>
            <a:endParaRPr lang="de-DE" dirty="0"/>
          </a:p>
        </p:txBody>
      </p:sp>
    </p:spTree>
    <p:extLst>
      <p:ext uri="{BB962C8B-B14F-4D97-AF65-F5344CB8AC3E}">
        <p14:creationId xmlns:p14="http://schemas.microsoft.com/office/powerpoint/2010/main" val="423616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2008" y="678939"/>
            <a:ext cx="8964488" cy="6036938"/>
          </a:xfrm>
          <a:prstGeom prst="rect">
            <a:avLst/>
          </a:prstGeom>
          <a:noFill/>
          <a:ln w="9525">
            <a:noFill/>
            <a:miter lim="800000"/>
            <a:headEnd/>
            <a:tailEnd/>
          </a:ln>
        </p:spPr>
      </p:pic>
      <p:grpSp>
        <p:nvGrpSpPr>
          <p:cNvPr id="5" name="Group 8"/>
          <p:cNvGrpSpPr/>
          <p:nvPr/>
        </p:nvGrpSpPr>
        <p:grpSpPr>
          <a:xfrm>
            <a:off x="3707904" y="4279339"/>
            <a:ext cx="5256584" cy="432048"/>
            <a:chOff x="3707904" y="3933056"/>
            <a:chExt cx="5256584" cy="432048"/>
          </a:xfrm>
        </p:grpSpPr>
        <p:sp>
          <p:nvSpPr>
            <p:cNvPr id="6" name="Rectangle 5"/>
            <p:cNvSpPr/>
            <p:nvPr/>
          </p:nvSpPr>
          <p:spPr>
            <a:xfrm>
              <a:off x="3707904" y="4149080"/>
              <a:ext cx="3528392" cy="216024"/>
            </a:xfrm>
            <a:prstGeom prst="rect">
              <a:avLst/>
            </a:prstGeom>
            <a:solidFill>
              <a:srgbClr val="FFFF00">
                <a:alpha val="3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8020000" y="3933056"/>
              <a:ext cx="944488" cy="216024"/>
            </a:xfrm>
            <a:prstGeom prst="rect">
              <a:avLst/>
            </a:prstGeom>
            <a:solidFill>
              <a:srgbClr val="FFFF00">
                <a:alpha val="3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Rectangle 7"/>
          <p:cNvSpPr/>
          <p:nvPr/>
        </p:nvSpPr>
        <p:spPr>
          <a:xfrm>
            <a:off x="6084168" y="4927411"/>
            <a:ext cx="1872208" cy="144016"/>
          </a:xfrm>
          <a:prstGeom prst="rect">
            <a:avLst/>
          </a:prstGeom>
          <a:solidFill>
            <a:srgbClr val="FFFF00">
              <a:alpha val="3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oup 9"/>
          <p:cNvGrpSpPr/>
          <p:nvPr/>
        </p:nvGrpSpPr>
        <p:grpSpPr>
          <a:xfrm>
            <a:off x="3707904" y="6079539"/>
            <a:ext cx="5256584" cy="576064"/>
            <a:chOff x="3707904" y="5733256"/>
            <a:chExt cx="5256584" cy="576064"/>
          </a:xfrm>
        </p:grpSpPr>
        <p:sp>
          <p:nvSpPr>
            <p:cNvPr id="10" name="Rectangle 9"/>
            <p:cNvSpPr/>
            <p:nvPr/>
          </p:nvSpPr>
          <p:spPr>
            <a:xfrm>
              <a:off x="3707904" y="5949280"/>
              <a:ext cx="5256584" cy="144016"/>
            </a:xfrm>
            <a:prstGeom prst="rect">
              <a:avLst/>
            </a:prstGeom>
            <a:solidFill>
              <a:srgbClr val="FFFF00">
                <a:alpha val="3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8172400" y="5733256"/>
              <a:ext cx="792088" cy="216024"/>
            </a:xfrm>
            <a:prstGeom prst="rect">
              <a:avLst/>
            </a:prstGeom>
            <a:solidFill>
              <a:srgbClr val="FFFF00">
                <a:alpha val="3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3707904" y="6165304"/>
              <a:ext cx="4608512" cy="144016"/>
            </a:xfrm>
            <a:prstGeom prst="rect">
              <a:avLst/>
            </a:prstGeom>
            <a:solidFill>
              <a:srgbClr val="FFFF00">
                <a:alpha val="3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3" name="Image 12"/>
          <p:cNvPicPr>
            <a:picLocks noChangeAspect="1"/>
          </p:cNvPicPr>
          <p:nvPr/>
        </p:nvPicPr>
        <p:blipFill>
          <a:blip r:embed="rId3"/>
          <a:stretch>
            <a:fillRect/>
          </a:stretch>
        </p:blipFill>
        <p:spPr>
          <a:xfrm>
            <a:off x="946864" y="2791384"/>
            <a:ext cx="8287454" cy="4066616"/>
          </a:xfrm>
          <a:prstGeom prst="rect">
            <a:avLst/>
          </a:prstGeom>
        </p:spPr>
      </p:pic>
      <p:sp>
        <p:nvSpPr>
          <p:cNvPr id="14" name="Oval 3"/>
          <p:cNvSpPr/>
          <p:nvPr/>
        </p:nvSpPr>
        <p:spPr>
          <a:xfrm>
            <a:off x="6786500" y="4423355"/>
            <a:ext cx="1280780" cy="288032"/>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6736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611561" y="116632"/>
            <a:ext cx="8064895" cy="6518529"/>
          </a:xfrm>
          <a:prstGeom prst="rect">
            <a:avLst/>
          </a:prstGeom>
          <a:noFill/>
          <a:ln w="9525">
            <a:noFill/>
            <a:miter lim="800000"/>
            <a:headEnd/>
            <a:tailEnd/>
          </a:ln>
        </p:spPr>
      </p:pic>
    </p:spTree>
    <p:extLst>
      <p:ext uri="{BB962C8B-B14F-4D97-AF65-F5344CB8AC3E}">
        <p14:creationId xmlns:p14="http://schemas.microsoft.com/office/powerpoint/2010/main" val="4065089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73888" y="1119917"/>
            <a:ext cx="8950644" cy="4662045"/>
          </a:xfrm>
          <a:prstGeom prst="rect">
            <a:avLst/>
          </a:prstGeom>
        </p:spPr>
      </p:pic>
    </p:spTree>
    <p:extLst>
      <p:ext uri="{BB962C8B-B14F-4D97-AF65-F5344CB8AC3E}">
        <p14:creationId xmlns:p14="http://schemas.microsoft.com/office/powerpoint/2010/main" val="14075187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33876" y="6238731"/>
            <a:ext cx="2160656" cy="369332"/>
          </a:xfrm>
          <a:prstGeom prst="rect">
            <a:avLst/>
          </a:prstGeom>
          <a:noFill/>
        </p:spPr>
        <p:txBody>
          <a:bodyPr wrap="none" rtlCol="0">
            <a:spAutoFit/>
          </a:bodyPr>
          <a:lstStyle/>
          <a:p>
            <a:r>
              <a:rPr lang="fr-FR" dirty="0" smtClean="0">
                <a:hlinkClick r:id="rId2"/>
              </a:rPr>
              <a:t>Instagram</a:t>
            </a:r>
            <a:r>
              <a:rPr lang="fr-FR" dirty="0" smtClean="0"/>
              <a:t>, 17.5.2025</a:t>
            </a:r>
            <a:endParaRPr lang="fr-FR" dirty="0"/>
          </a:p>
        </p:txBody>
      </p:sp>
      <p:pic>
        <p:nvPicPr>
          <p:cNvPr id="3" name="Image 2"/>
          <p:cNvPicPr>
            <a:picLocks noChangeAspect="1"/>
          </p:cNvPicPr>
          <p:nvPr/>
        </p:nvPicPr>
        <p:blipFill>
          <a:blip r:embed="rId3"/>
          <a:stretch>
            <a:fillRect/>
          </a:stretch>
        </p:blipFill>
        <p:spPr>
          <a:xfrm>
            <a:off x="370898" y="323706"/>
            <a:ext cx="6610350" cy="5915025"/>
          </a:xfrm>
          <a:prstGeom prst="rect">
            <a:avLst/>
          </a:prstGeom>
        </p:spPr>
      </p:pic>
      <p:sp>
        <p:nvSpPr>
          <p:cNvPr id="4" name="Oval 3"/>
          <p:cNvSpPr/>
          <p:nvPr/>
        </p:nvSpPr>
        <p:spPr>
          <a:xfrm>
            <a:off x="5024582" y="2313036"/>
            <a:ext cx="971600" cy="288032"/>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0370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179512" y="332656"/>
            <a:ext cx="8640960" cy="6248345"/>
            <a:chOff x="179512" y="332656"/>
            <a:chExt cx="8640960" cy="6248345"/>
          </a:xfrm>
        </p:grpSpPr>
        <p:pic>
          <p:nvPicPr>
            <p:cNvPr id="2" name="Picture 2" descr="Image"/>
            <p:cNvPicPr>
              <a:picLocks noChangeAspect="1" noChangeArrowheads="1"/>
            </p:cNvPicPr>
            <p:nvPr/>
          </p:nvPicPr>
          <p:blipFill>
            <a:blip r:embed="rId2" cstate="print"/>
            <a:srcRect/>
            <a:stretch>
              <a:fillRect/>
            </a:stretch>
          </p:blipFill>
          <p:spPr bwMode="auto">
            <a:xfrm>
              <a:off x="179512" y="332656"/>
              <a:ext cx="8640960" cy="5760640"/>
            </a:xfrm>
            <a:prstGeom prst="rect">
              <a:avLst/>
            </a:prstGeom>
            <a:noFill/>
          </p:spPr>
        </p:pic>
        <p:sp>
          <p:nvSpPr>
            <p:cNvPr id="4" name="TextBox 4"/>
            <p:cNvSpPr txBox="1"/>
            <p:nvPr/>
          </p:nvSpPr>
          <p:spPr>
            <a:xfrm>
              <a:off x="2915816" y="6211669"/>
              <a:ext cx="2500813" cy="369332"/>
            </a:xfrm>
            <a:prstGeom prst="rect">
              <a:avLst/>
            </a:prstGeom>
            <a:noFill/>
          </p:spPr>
          <p:txBody>
            <a:bodyPr wrap="none" rtlCol="0">
              <a:spAutoFit/>
            </a:bodyPr>
            <a:lstStyle/>
            <a:p>
              <a:r>
                <a:rPr lang="fr-FR" dirty="0" smtClean="0"/>
                <a:t>Marseille, 29. Sept. 2022</a:t>
              </a:r>
              <a:endParaRPr lang="fr-FR" dirty="0"/>
            </a:p>
          </p:txBody>
        </p:sp>
      </p:grpSp>
      <p:pic>
        <p:nvPicPr>
          <p:cNvPr id="5" name="Picture 5"/>
          <p:cNvPicPr>
            <a:picLocks noChangeAspect="1" noChangeArrowheads="1"/>
          </p:cNvPicPr>
          <p:nvPr/>
        </p:nvPicPr>
        <p:blipFill>
          <a:blip r:embed="rId3" cstate="print"/>
          <a:srcRect/>
          <a:stretch>
            <a:fillRect/>
          </a:stretch>
        </p:blipFill>
        <p:spPr bwMode="auto">
          <a:xfrm>
            <a:off x="179512" y="116632"/>
            <a:ext cx="1560562" cy="1560562"/>
          </a:xfrm>
          <a:prstGeom prst="rect">
            <a:avLst/>
          </a:prstGeom>
          <a:noFill/>
          <a:ln w="9525">
            <a:noFill/>
            <a:miter lim="800000"/>
            <a:headEnd/>
            <a:tailEnd/>
          </a:ln>
          <a:effectLst/>
        </p:spPr>
      </p:pic>
      <p:sp>
        <p:nvSpPr>
          <p:cNvPr id="6" name="Oval 3"/>
          <p:cNvSpPr/>
          <p:nvPr/>
        </p:nvSpPr>
        <p:spPr>
          <a:xfrm>
            <a:off x="4930828" y="3898357"/>
            <a:ext cx="1302241" cy="288032"/>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Picture 2" descr="Image associée"/>
          <p:cNvPicPr>
            <a:picLocks noChangeAspect="1" noChangeArrowheads="1"/>
          </p:cNvPicPr>
          <p:nvPr/>
        </p:nvPicPr>
        <p:blipFill>
          <a:blip r:embed="rId4" cstate="print"/>
          <a:srcRect l="7791" t="6925" r="9109" b="7667"/>
          <a:stretch>
            <a:fillRect/>
          </a:stretch>
        </p:blipFill>
        <p:spPr bwMode="auto">
          <a:xfrm>
            <a:off x="5796136" y="4869160"/>
            <a:ext cx="3069098" cy="1774322"/>
          </a:xfrm>
          <a:prstGeom prst="rect">
            <a:avLst/>
          </a:prstGeom>
          <a:noFill/>
        </p:spPr>
      </p:pic>
      <p:sp>
        <p:nvSpPr>
          <p:cNvPr id="8" name="Oval 3"/>
          <p:cNvSpPr/>
          <p:nvPr/>
        </p:nvSpPr>
        <p:spPr>
          <a:xfrm>
            <a:off x="7044667" y="3985828"/>
            <a:ext cx="676332" cy="418441"/>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19557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theme/theme1.xml><?xml version="1.0" encoding="utf-8"?>
<a:theme xmlns:a="http://schemas.openxmlformats.org/drawingml/2006/main" name="Thèmesylvain">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sylvain" id="{1CD13830-D498-934F-9E20-1BAEE74A903B}" vid="{B729EBA2-383E-F741-85D1-A8762425010F}"/>
    </a:ext>
  </a:extLst>
</a:theme>
</file>

<file path=docProps/app.xml><?xml version="1.0" encoding="utf-8"?>
<Properties xmlns="http://schemas.openxmlformats.org/officeDocument/2006/extended-properties" xmlns:vt="http://schemas.openxmlformats.org/officeDocument/2006/docPropsVTypes">
  <Template>Thèmesylvain</Template>
  <TotalTime>6553</TotalTime>
  <Words>1475</Words>
  <Application>Microsoft Office PowerPoint</Application>
  <PresentationFormat>Affichage à l'écran (4:3)</PresentationFormat>
  <Paragraphs>110</Paragraphs>
  <Slides>31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31</vt:i4>
      </vt:variant>
    </vt:vector>
  </HeadingPairs>
  <TitlesOfParts>
    <vt:vector size="35" baseType="lpstr">
      <vt:lpstr>Arial</vt:lpstr>
      <vt:lpstr>Calibri</vt:lpstr>
      <vt:lpstr>Wingdings</vt:lpstr>
      <vt:lpstr>Thèmesylvain</vt:lpstr>
      <vt:lpstr>Radikales Tierrecht - Der Antispeziesismus in der Entwicklung vom Tierschutz zum Tierrecht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Jerome Segal</cp:lastModifiedBy>
  <cp:revision>68</cp:revision>
  <dcterms:created xsi:type="dcterms:W3CDTF">2020-01-21T09:47:51Z</dcterms:created>
  <dcterms:modified xsi:type="dcterms:W3CDTF">2025-06-05T07:54:55Z</dcterms:modified>
</cp:coreProperties>
</file>