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sldIdLst>
    <p:sldId id="256" r:id="rId2"/>
    <p:sldId id="257" r:id="rId3"/>
    <p:sldId id="258" r:id="rId4"/>
    <p:sldId id="312" r:id="rId5"/>
    <p:sldId id="313" r:id="rId6"/>
    <p:sldId id="314" r:id="rId7"/>
    <p:sldId id="311" r:id="rId8"/>
    <p:sldId id="315" r:id="rId9"/>
    <p:sldId id="316" r:id="rId10"/>
    <p:sldId id="317" r:id="rId11"/>
    <p:sldId id="318" r:id="rId12"/>
    <p:sldId id="319" r:id="rId13"/>
    <p:sldId id="320" r:id="rId14"/>
    <p:sldId id="321" r:id="rId15"/>
    <p:sldId id="322" r:id="rId16"/>
    <p:sldId id="324" r:id="rId17"/>
    <p:sldId id="326" r:id="rId18"/>
    <p:sldId id="323" r:id="rId19"/>
    <p:sldId id="342" r:id="rId20"/>
    <p:sldId id="343" r:id="rId21"/>
    <p:sldId id="340" r:id="rId22"/>
    <p:sldId id="325" r:id="rId23"/>
    <p:sldId id="328" r:id="rId24"/>
    <p:sldId id="339" r:id="rId25"/>
    <p:sldId id="331" r:id="rId26"/>
    <p:sldId id="327" r:id="rId27"/>
    <p:sldId id="330" r:id="rId28"/>
    <p:sldId id="332" r:id="rId29"/>
    <p:sldId id="344" r:id="rId30"/>
    <p:sldId id="345" r:id="rId31"/>
    <p:sldId id="346" r:id="rId32"/>
    <p:sldId id="329" r:id="rId33"/>
    <p:sldId id="333" r:id="rId34"/>
    <p:sldId id="334" r:id="rId35"/>
    <p:sldId id="352" r:id="rId36"/>
    <p:sldId id="354" r:id="rId37"/>
    <p:sldId id="335" r:id="rId38"/>
    <p:sldId id="350" r:id="rId39"/>
    <p:sldId id="337" r:id="rId40"/>
    <p:sldId id="347" r:id="rId41"/>
    <p:sldId id="348" r:id="rId42"/>
    <p:sldId id="336" r:id="rId43"/>
    <p:sldId id="349" r:id="rId44"/>
    <p:sldId id="351" r:id="rId45"/>
    <p:sldId id="353" r:id="rId46"/>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994" autoAdjust="0"/>
    <p:restoredTop sz="96405"/>
  </p:normalViewPr>
  <p:slideViewPr>
    <p:cSldViewPr snapToGrid="0" snapToObjects="1">
      <p:cViewPr varScale="1">
        <p:scale>
          <a:sx n="118" d="100"/>
          <a:sy n="118" d="100"/>
        </p:scale>
        <p:origin x="151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3175445-84C7-9640-A029-FAB8CFF323F0}"/>
              </a:ext>
            </a:extLst>
          </p:cNvPr>
          <p:cNvSpPr>
            <a:spLocks noGrp="1"/>
          </p:cNvSpPr>
          <p:nvPr>
            <p:ph type="title"/>
          </p:nvPr>
        </p:nvSpPr>
        <p:spPr>
          <a:xfrm>
            <a:off x="457200" y="1045602"/>
            <a:ext cx="8229600" cy="1143000"/>
          </a:xfrm>
          <a:prstGeom prst="rect">
            <a:avLst/>
          </a:prstGeom>
        </p:spPr>
        <p:txBody>
          <a:bodyPr vert="horz" lIns="91440" tIns="45720" rIns="91440" bIns="45720" rtlCol="0" anchor="ctr">
            <a:normAutofit/>
          </a:body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2B3B56AF-F80A-C34B-A87E-2C4106D501B2}"/>
              </a:ext>
            </a:extLst>
          </p:cNvPr>
          <p:cNvSpPr>
            <a:spLocks noGrp="1"/>
          </p:cNvSpPr>
          <p:nvPr>
            <p:ph idx="1"/>
          </p:nvPr>
        </p:nvSpPr>
        <p:spPr>
          <a:xfrm>
            <a:off x="457200" y="2371164"/>
            <a:ext cx="8229600" cy="4073114"/>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660761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re et conten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re 1"/>
          <p:cNvSpPr>
            <a:spLocks noGrp="1"/>
          </p:cNvSpPr>
          <p:nvPr>
            <p:ph type="ctrTitle"/>
          </p:nvPr>
        </p:nvSpPr>
        <p:spPr>
          <a:xfrm>
            <a:off x="869330" y="977128"/>
            <a:ext cx="6400800" cy="1470025"/>
          </a:xfrm>
          <a:prstGeom prst="rect">
            <a:avLst/>
          </a:prstGeom>
        </p:spPr>
        <p:txBody>
          <a:bodyPr>
            <a:normAutofit/>
          </a:bodyPr>
          <a:lstStyle/>
          <a:p>
            <a:pPr algn="l"/>
            <a:r>
              <a:rPr lang="fr-FR" sz="4000">
                <a:solidFill>
                  <a:srgbClr val="E55265"/>
                </a:solidFill>
                <a:latin typeface="Arial"/>
                <a:cs typeface="Arial"/>
              </a:rPr>
              <a:t>Modifiez le style du titre</a:t>
            </a:r>
            <a:endParaRPr lang="fr-FR" sz="4000" dirty="0">
              <a:solidFill>
                <a:srgbClr val="E55265"/>
              </a:solidFill>
              <a:latin typeface="Arial"/>
              <a:cs typeface="Arial"/>
            </a:endParaRPr>
          </a:p>
        </p:txBody>
      </p:sp>
      <p:sp>
        <p:nvSpPr>
          <p:cNvPr id="8" name="Sous-titre 2"/>
          <p:cNvSpPr>
            <a:spLocks noGrp="1"/>
          </p:cNvSpPr>
          <p:nvPr>
            <p:ph type="subTitle" idx="1"/>
          </p:nvPr>
        </p:nvSpPr>
        <p:spPr>
          <a:xfrm>
            <a:off x="869330" y="2396026"/>
            <a:ext cx="6290724" cy="2491758"/>
          </a:xfrm>
          <a:prstGeom prst="rect">
            <a:avLst/>
          </a:prstGeom>
        </p:spPr>
        <p:txBody>
          <a:bodyPr>
            <a:noAutofit/>
          </a:bodyPr>
          <a:lstStyle>
            <a:lvl1pPr marL="0" indent="0">
              <a:buNone/>
              <a:defRPr>
                <a:latin typeface="Arial"/>
              </a:defRPr>
            </a:lvl1pPr>
          </a:lstStyle>
          <a:p>
            <a:pPr algn="l"/>
            <a:r>
              <a:rPr lang="fr-FR" sz="2200" baseline="30000">
                <a:solidFill>
                  <a:srgbClr val="652F79"/>
                </a:solidFill>
              </a:rPr>
              <a:t>Modifiez le style des sous-titres du masque</a:t>
            </a:r>
            <a:endParaRPr lang="fr-FR" sz="2200" baseline="30000" dirty="0">
              <a:solidFill>
                <a:srgbClr val="652F79"/>
              </a:solidFill>
            </a:endParaRPr>
          </a:p>
        </p:txBody>
      </p:sp>
    </p:spTree>
    <p:extLst>
      <p:ext uri="{BB962C8B-B14F-4D97-AF65-F5344CB8AC3E}">
        <p14:creationId xmlns:p14="http://schemas.microsoft.com/office/powerpoint/2010/main" val="171271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dirty="0"/>
              <a:t>Cliquez et modifiez le titre</a:t>
            </a:r>
          </a:p>
        </p:txBody>
      </p:sp>
      <p:sp>
        <p:nvSpPr>
          <p:cNvPr id="3" name="Espace réservé du texte 2"/>
          <p:cNvSpPr>
            <a:spLocks noGrp="1"/>
          </p:cNvSpPr>
          <p:nvPr>
            <p:ph type="body" idx="1"/>
          </p:nvPr>
        </p:nvSpPr>
        <p:spPr>
          <a:xfrm>
            <a:off x="457200" y="1600200"/>
            <a:ext cx="8229600" cy="4073114"/>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893310249"/>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dt="0"/>
  <p:txStyles>
    <p:titleStyle>
      <a:lvl1pPr algn="l" defTabSz="457200" rtl="0" eaLnBrk="1" latinLnBrk="0" hangingPunct="1">
        <a:spcBef>
          <a:spcPct val="0"/>
        </a:spcBef>
        <a:buNone/>
        <a:defRPr sz="4000" kern="1200">
          <a:solidFill>
            <a:srgbClr val="E55265"/>
          </a:solidFill>
          <a:latin typeface=""/>
          <a:ea typeface="+mj-ea"/>
          <a:cs typeface="+mj-cs"/>
        </a:defRPr>
      </a:lvl1pPr>
    </p:titleStyle>
    <p:bodyStyle>
      <a:lvl1pPr marL="342900" indent="-342900" algn="l" defTabSz="457200" rtl="0" eaLnBrk="1" latinLnBrk="0" hangingPunct="1">
        <a:spcBef>
          <a:spcPct val="20000"/>
        </a:spcBef>
        <a:buFont typeface="Arial"/>
        <a:buChar char="•"/>
        <a:defRPr sz="2200" kern="1200">
          <a:solidFill>
            <a:srgbClr val="593276"/>
          </a:solidFill>
          <a:latin typeface="+mn-lt"/>
          <a:ea typeface="+mn-ea"/>
          <a:cs typeface="+mn-cs"/>
        </a:defRPr>
      </a:lvl1pPr>
      <a:lvl2pPr marL="742950" indent="-285750" algn="l" defTabSz="457200" rtl="0" eaLnBrk="1" latinLnBrk="0" hangingPunct="1">
        <a:spcBef>
          <a:spcPct val="20000"/>
        </a:spcBef>
        <a:buFont typeface="Arial"/>
        <a:buChar char="–"/>
        <a:defRPr sz="2200" kern="1200">
          <a:solidFill>
            <a:srgbClr val="593276"/>
          </a:solidFill>
          <a:latin typeface="+mn-lt"/>
          <a:ea typeface="+mn-ea"/>
          <a:cs typeface="+mn-cs"/>
        </a:defRPr>
      </a:lvl2pPr>
      <a:lvl3pPr marL="1143000" indent="-228600" algn="l" defTabSz="457200" rtl="0" eaLnBrk="1" latinLnBrk="0" hangingPunct="1">
        <a:spcBef>
          <a:spcPct val="20000"/>
        </a:spcBef>
        <a:buFont typeface="Arial"/>
        <a:buChar char="•"/>
        <a:defRPr sz="2200" kern="1200">
          <a:solidFill>
            <a:srgbClr val="593276"/>
          </a:solidFill>
          <a:latin typeface="+mn-lt"/>
          <a:ea typeface="+mn-ea"/>
          <a:cs typeface="+mn-cs"/>
        </a:defRPr>
      </a:lvl3pPr>
      <a:lvl4pPr marL="1600200" indent="-228600" algn="l" defTabSz="457200" rtl="0" eaLnBrk="1" latinLnBrk="0" hangingPunct="1">
        <a:spcBef>
          <a:spcPct val="20000"/>
        </a:spcBef>
        <a:buFont typeface="Arial"/>
        <a:buChar char="–"/>
        <a:defRPr sz="2200" kern="1200">
          <a:solidFill>
            <a:srgbClr val="593276"/>
          </a:solidFill>
          <a:latin typeface="+mn-lt"/>
          <a:ea typeface="+mn-ea"/>
          <a:cs typeface="+mn-cs"/>
        </a:defRPr>
      </a:lvl4pPr>
      <a:lvl5pPr marL="2057400" indent="-228600" algn="l" defTabSz="457200" rtl="0" eaLnBrk="1" latinLnBrk="0" hangingPunct="1">
        <a:spcBef>
          <a:spcPct val="20000"/>
        </a:spcBef>
        <a:buFont typeface="Arial"/>
        <a:buChar char="»"/>
        <a:defRPr sz="2200" kern="1200">
          <a:solidFill>
            <a:srgbClr val="593276"/>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0.png"/><Relationship Id="rId5" Type="http://schemas.openxmlformats.org/officeDocument/2006/relationships/image" Target="../media/image6.png"/><Relationship Id="rId10" Type="http://schemas.openxmlformats.org/officeDocument/2006/relationships/hyperlink" Target="mailto:jerome.segal@inspe-paris.fr" TargetMode="External"/><Relationship Id="rId4" Type="http://schemas.openxmlformats.org/officeDocument/2006/relationships/image" Target="../media/image5.png"/><Relationship Id="rId9" Type="http://schemas.openxmlformats.org/officeDocument/2006/relationships/hyperlink" Target="http://jerome-segal.e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jpe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2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2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3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3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44.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26" name="Picture 2" descr="https://www.tallandier.com/wp-content/uploads/2025/01/9791021060500-histoire-anima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890098">
            <a:off x="2188016" y="1463218"/>
            <a:ext cx="1772820" cy="2596180"/>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C226BE88-B350-4E4F-8F08-B3B52A306386}"/>
              </a:ext>
            </a:extLst>
          </p:cNvPr>
          <p:cNvSpPr>
            <a:spLocks noGrp="1"/>
          </p:cNvSpPr>
          <p:nvPr>
            <p:ph type="title"/>
          </p:nvPr>
        </p:nvSpPr>
        <p:spPr>
          <a:xfrm>
            <a:off x="457200" y="547534"/>
            <a:ext cx="8229600" cy="1143000"/>
          </a:xfrm>
        </p:spPr>
        <p:txBody>
          <a:bodyPr>
            <a:normAutofit fontScale="90000"/>
          </a:bodyPr>
          <a:lstStyle/>
          <a:p>
            <a:pPr algn="ctr"/>
            <a:r>
              <a:rPr lang="fr-FR" dirty="0" smtClean="0"/>
              <a:t>Les animaux dans le cours d’histoire</a:t>
            </a:r>
            <a:endParaRPr lang="fr-FR" dirty="0"/>
          </a:p>
        </p:txBody>
      </p:sp>
      <p:sp>
        <p:nvSpPr>
          <p:cNvPr id="3" name="Espace réservé du contenu 2">
            <a:extLst>
              <a:ext uri="{FF2B5EF4-FFF2-40B4-BE49-F238E27FC236}">
                <a16:creationId xmlns:a16="http://schemas.microsoft.com/office/drawing/2014/main" id="{792212AD-2A81-E746-938D-EA2ED6D0829A}"/>
              </a:ext>
            </a:extLst>
          </p:cNvPr>
          <p:cNvSpPr>
            <a:spLocks noGrp="1"/>
          </p:cNvSpPr>
          <p:nvPr>
            <p:ph idx="1"/>
          </p:nvPr>
        </p:nvSpPr>
        <p:spPr/>
        <p:txBody>
          <a:bodyPr/>
          <a:lstStyle/>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a:p>
        </p:txBody>
      </p:sp>
      <p:pic>
        <p:nvPicPr>
          <p:cNvPr id="6" name="Image 5"/>
          <p:cNvPicPr>
            <a:picLocks noChangeAspect="1"/>
          </p:cNvPicPr>
          <p:nvPr/>
        </p:nvPicPr>
        <p:blipFill>
          <a:blip r:embed="rId4"/>
          <a:stretch>
            <a:fillRect/>
          </a:stretch>
        </p:blipFill>
        <p:spPr>
          <a:xfrm rot="20246185">
            <a:off x="462315" y="2251323"/>
            <a:ext cx="1653142" cy="2695341"/>
          </a:xfrm>
          <a:prstGeom prst="rect">
            <a:avLst/>
          </a:prstGeom>
        </p:spPr>
      </p:pic>
      <p:pic>
        <p:nvPicPr>
          <p:cNvPr id="7" name="Image 6"/>
          <p:cNvPicPr>
            <a:picLocks noChangeAspect="1"/>
          </p:cNvPicPr>
          <p:nvPr/>
        </p:nvPicPr>
        <p:blipFill>
          <a:blip r:embed="rId5"/>
          <a:stretch>
            <a:fillRect/>
          </a:stretch>
        </p:blipFill>
        <p:spPr>
          <a:xfrm>
            <a:off x="3998556" y="1475972"/>
            <a:ext cx="2242131" cy="2859980"/>
          </a:xfrm>
          <a:prstGeom prst="rect">
            <a:avLst/>
          </a:prstGeom>
        </p:spPr>
      </p:pic>
      <p:pic>
        <p:nvPicPr>
          <p:cNvPr id="8" name="Image 7"/>
          <p:cNvPicPr>
            <a:picLocks noChangeAspect="1"/>
          </p:cNvPicPr>
          <p:nvPr/>
        </p:nvPicPr>
        <p:blipFill>
          <a:blip r:embed="rId6"/>
          <a:stretch>
            <a:fillRect/>
          </a:stretch>
        </p:blipFill>
        <p:spPr>
          <a:xfrm rot="1087581">
            <a:off x="6447502" y="1788722"/>
            <a:ext cx="2032483" cy="2835282"/>
          </a:xfrm>
          <a:prstGeom prst="rect">
            <a:avLst/>
          </a:prstGeom>
        </p:spPr>
      </p:pic>
      <p:sp>
        <p:nvSpPr>
          <p:cNvPr id="10" name="AutoShape 4" descr="Couverture de LS_BARAT_2017_01"/>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1" name="Image 10"/>
          <p:cNvPicPr>
            <a:picLocks noChangeAspect="1"/>
          </p:cNvPicPr>
          <p:nvPr/>
        </p:nvPicPr>
        <p:blipFill>
          <a:blip r:embed="rId7"/>
          <a:stretch>
            <a:fillRect/>
          </a:stretch>
        </p:blipFill>
        <p:spPr>
          <a:xfrm rot="771368">
            <a:off x="5475163" y="3152021"/>
            <a:ext cx="1964067" cy="2547052"/>
          </a:xfrm>
          <a:prstGeom prst="rect">
            <a:avLst/>
          </a:prstGeom>
        </p:spPr>
      </p:pic>
      <p:pic>
        <p:nvPicPr>
          <p:cNvPr id="12" name="Image 11"/>
          <p:cNvPicPr>
            <a:picLocks noChangeAspect="1"/>
          </p:cNvPicPr>
          <p:nvPr/>
        </p:nvPicPr>
        <p:blipFill>
          <a:blip r:embed="rId8"/>
          <a:stretch>
            <a:fillRect/>
          </a:stretch>
        </p:blipFill>
        <p:spPr>
          <a:xfrm rot="20565523">
            <a:off x="1358264" y="3611428"/>
            <a:ext cx="1371753" cy="2151383"/>
          </a:xfrm>
          <a:prstGeom prst="rect">
            <a:avLst/>
          </a:prstGeom>
        </p:spPr>
      </p:pic>
      <p:sp>
        <p:nvSpPr>
          <p:cNvPr id="4" name="TextBox 3"/>
          <p:cNvSpPr txBox="1"/>
          <p:nvPr/>
        </p:nvSpPr>
        <p:spPr>
          <a:xfrm>
            <a:off x="1416721" y="5851780"/>
            <a:ext cx="7491474" cy="646331"/>
          </a:xfrm>
          <a:prstGeom prst="rect">
            <a:avLst/>
          </a:prstGeom>
          <a:noFill/>
        </p:spPr>
        <p:txBody>
          <a:bodyPr wrap="none" rtlCol="0">
            <a:spAutoFit/>
          </a:bodyPr>
          <a:lstStyle/>
          <a:p>
            <a:r>
              <a:rPr lang="fr-FR" dirty="0" smtClean="0"/>
              <a:t>Jérôme Segal, MCF INSPE – Sorbonne Université, année 2025/26</a:t>
            </a:r>
          </a:p>
          <a:p>
            <a:r>
              <a:rPr lang="fr-FR" dirty="0" smtClean="0">
                <a:hlinkClick r:id="rId9"/>
              </a:rPr>
              <a:t>jerome-segal.eu </a:t>
            </a:r>
            <a:r>
              <a:rPr lang="fr-FR" dirty="0" smtClean="0"/>
              <a:t>							</a:t>
            </a:r>
            <a:r>
              <a:rPr lang="fr-FR" dirty="0" smtClean="0">
                <a:hlinkClick r:id="rId10"/>
              </a:rPr>
              <a:t>jerome.segal@inspe-paris.fr</a:t>
            </a:r>
            <a:r>
              <a:rPr lang="fr-FR" dirty="0" smtClean="0"/>
              <a:t> </a:t>
            </a:r>
            <a:endParaRPr lang="fr-FR" dirty="0"/>
          </a:p>
        </p:txBody>
      </p:sp>
      <p:pic>
        <p:nvPicPr>
          <p:cNvPr id="13" name="Image 12"/>
          <p:cNvPicPr>
            <a:picLocks noChangeAspect="1"/>
          </p:cNvPicPr>
          <p:nvPr/>
        </p:nvPicPr>
        <p:blipFill>
          <a:blip r:embed="rId11"/>
          <a:stretch>
            <a:fillRect/>
          </a:stretch>
        </p:blipFill>
        <p:spPr>
          <a:xfrm>
            <a:off x="3402255" y="3321088"/>
            <a:ext cx="1531975" cy="2363769"/>
          </a:xfrm>
          <a:prstGeom prst="rect">
            <a:avLst/>
          </a:prstGeom>
        </p:spPr>
      </p:pic>
    </p:spTree>
    <p:extLst>
      <p:ext uri="{BB962C8B-B14F-4D97-AF65-F5344CB8AC3E}">
        <p14:creationId xmlns:p14="http://schemas.microsoft.com/office/powerpoint/2010/main" val="21982640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8586" y="648586"/>
            <a:ext cx="5369442" cy="369332"/>
          </a:xfrm>
          <a:prstGeom prst="rect">
            <a:avLst/>
          </a:prstGeom>
          <a:noFill/>
        </p:spPr>
        <p:txBody>
          <a:bodyPr wrap="square" rtlCol="0">
            <a:spAutoFit/>
          </a:bodyPr>
          <a:lstStyle/>
          <a:p>
            <a:r>
              <a:rPr lang="fr-FR" dirty="0" smtClean="0"/>
              <a:t>Les « tournants » en histoire</a:t>
            </a:r>
            <a:endParaRPr lang="fr-FR" dirty="0"/>
          </a:p>
        </p:txBody>
      </p:sp>
      <p:sp>
        <p:nvSpPr>
          <p:cNvPr id="5" name="Rectangle 4"/>
          <p:cNvSpPr/>
          <p:nvPr/>
        </p:nvSpPr>
        <p:spPr>
          <a:xfrm>
            <a:off x="343041" y="1153174"/>
            <a:ext cx="5980531" cy="3416320"/>
          </a:xfrm>
          <a:prstGeom prst="rect">
            <a:avLst/>
          </a:prstGeom>
        </p:spPr>
        <p:txBody>
          <a:bodyPr wrap="square">
            <a:spAutoFit/>
          </a:bodyPr>
          <a:lstStyle/>
          <a:p>
            <a:pPr marL="285750" indent="-285750">
              <a:buFont typeface="Arial" panose="020B0604020202020204" pitchFamily="34" charset="0"/>
              <a:buChar char="•"/>
            </a:pPr>
            <a:r>
              <a:rPr lang="fr-FR" i="1" dirty="0" err="1" smtClean="0"/>
              <a:t>Linguistic</a:t>
            </a:r>
            <a:r>
              <a:rPr lang="fr-FR" i="1" dirty="0" smtClean="0"/>
              <a:t> </a:t>
            </a:r>
            <a:r>
              <a:rPr lang="fr-FR" i="1" dirty="0" err="1" smtClean="0"/>
              <a:t>turn</a:t>
            </a:r>
            <a:r>
              <a:rPr lang="fr-FR" dirty="0"/>
              <a:t> (le passé </a:t>
            </a:r>
            <a:r>
              <a:rPr lang="fr-FR" dirty="0" smtClean="0"/>
              <a:t>n’existe </a:t>
            </a:r>
            <a:r>
              <a:rPr lang="fr-FR" dirty="0"/>
              <a:t>pas en dehors des </a:t>
            </a:r>
            <a:r>
              <a:rPr lang="fr-FR" dirty="0" smtClean="0"/>
              <a:t>représentations </a:t>
            </a:r>
            <a:r>
              <a:rPr lang="fr-FR" dirty="0"/>
              <a:t>textuelles que nous en </a:t>
            </a:r>
            <a:r>
              <a:rPr lang="fr-FR" dirty="0" smtClean="0"/>
              <a:t>avons </a:t>
            </a:r>
            <a:r>
              <a:rPr lang="fr-FR" dirty="0"/>
              <a:t>et ces représentations ne peuvent être séparées du bagage idéologique que les historiens leur </a:t>
            </a:r>
            <a:r>
              <a:rPr lang="fr-FR" dirty="0" smtClean="0"/>
              <a:t>apportent, fin des années 1980)</a:t>
            </a:r>
          </a:p>
          <a:p>
            <a:pPr marL="285750" indent="-285750">
              <a:buFont typeface="Arial" panose="020B0604020202020204" pitchFamily="34" charset="0"/>
              <a:buChar char="•"/>
            </a:pPr>
            <a:r>
              <a:rPr lang="fr-FR" i="1" dirty="0" smtClean="0"/>
              <a:t>Cultural </a:t>
            </a:r>
            <a:r>
              <a:rPr lang="fr-FR" i="1" dirty="0" err="1" smtClean="0"/>
              <a:t>turn</a:t>
            </a:r>
            <a:r>
              <a:rPr lang="fr-FR" i="1" dirty="0" smtClean="0"/>
              <a:t> </a:t>
            </a:r>
            <a:r>
              <a:rPr lang="fr-FR" dirty="0" smtClean="0"/>
              <a:t>(dans la lignée des </a:t>
            </a:r>
            <a:r>
              <a:rPr lang="fr-FR" i="1" dirty="0" smtClean="0"/>
              <a:t>Annales</a:t>
            </a:r>
            <a:r>
              <a:rPr lang="fr-FR" dirty="0" smtClean="0"/>
              <a:t>, au-delà du politique et de l’économique)</a:t>
            </a:r>
          </a:p>
          <a:p>
            <a:pPr marL="285750" indent="-285750">
              <a:buFont typeface="Arial" panose="020B0604020202020204" pitchFamily="34" charset="0"/>
              <a:buChar char="•"/>
            </a:pPr>
            <a:r>
              <a:rPr lang="fr-FR" i="1" dirty="0" smtClean="0"/>
              <a:t>Global </a:t>
            </a:r>
            <a:r>
              <a:rPr lang="fr-FR" i="1" dirty="0" err="1" smtClean="0"/>
              <a:t>turn</a:t>
            </a:r>
            <a:r>
              <a:rPr lang="fr-FR" dirty="0"/>
              <a:t> (voir </a:t>
            </a:r>
            <a:r>
              <a:rPr lang="fr-FR" dirty="0" smtClean="0"/>
              <a:t>l’</a:t>
            </a:r>
            <a:r>
              <a:rPr lang="fr-FR" i="1" dirty="0" smtClean="0"/>
              <a:t>Histoire </a:t>
            </a:r>
            <a:r>
              <a:rPr lang="fr-FR" i="1" dirty="0"/>
              <a:t>mondiale de la </a:t>
            </a:r>
            <a:r>
              <a:rPr lang="fr-FR" i="1" dirty="0" smtClean="0"/>
              <a:t>France</a:t>
            </a:r>
            <a:r>
              <a:rPr lang="fr-FR" dirty="0" smtClean="0"/>
              <a:t> (2017) sous la </a:t>
            </a:r>
            <a:r>
              <a:rPr lang="fr-FR" dirty="0" err="1" smtClean="0"/>
              <a:t>dir</a:t>
            </a:r>
            <a:r>
              <a:rPr lang="fr-FR" dirty="0" smtClean="0"/>
              <a:t>. de P. Boucheron)</a:t>
            </a:r>
          </a:p>
          <a:p>
            <a:pPr marL="285750" indent="-285750">
              <a:buFont typeface="Arial" panose="020B0604020202020204" pitchFamily="34" charset="0"/>
              <a:buChar char="•"/>
            </a:pPr>
            <a:r>
              <a:rPr lang="fr-FR" i="1" dirty="0" err="1" smtClean="0"/>
              <a:t>Iconic</a:t>
            </a:r>
            <a:r>
              <a:rPr lang="fr-FR" i="1" dirty="0" smtClean="0"/>
              <a:t> </a:t>
            </a:r>
            <a:r>
              <a:rPr lang="fr-FR" i="1" dirty="0" err="1" smtClean="0"/>
              <a:t>turn</a:t>
            </a:r>
            <a:r>
              <a:rPr lang="fr-FR" dirty="0" smtClean="0"/>
              <a:t> (histoire par les représentations graphiques)</a:t>
            </a:r>
          </a:p>
          <a:p>
            <a:pPr marL="285750" indent="-285750">
              <a:buFont typeface="Arial" panose="020B0604020202020204" pitchFamily="34" charset="0"/>
              <a:buChar char="•"/>
            </a:pPr>
            <a:r>
              <a:rPr lang="fr-FR" i="1" dirty="0" err="1" smtClean="0"/>
              <a:t>Emotional</a:t>
            </a:r>
            <a:r>
              <a:rPr lang="fr-FR" i="1" dirty="0" smtClean="0"/>
              <a:t> </a:t>
            </a:r>
            <a:r>
              <a:rPr lang="fr-FR" i="1" dirty="0" err="1" smtClean="0"/>
              <a:t>turn</a:t>
            </a:r>
            <a:r>
              <a:rPr lang="fr-FR" dirty="0"/>
              <a:t> (histoire de la joie, de la colère, de </a:t>
            </a:r>
            <a:r>
              <a:rPr lang="fr-FR" dirty="0" smtClean="0"/>
              <a:t>l’ennui…)</a:t>
            </a:r>
          </a:p>
        </p:txBody>
      </p:sp>
      <p:sp>
        <p:nvSpPr>
          <p:cNvPr id="2" name="ZoneTexte 1"/>
          <p:cNvSpPr txBox="1"/>
          <p:nvPr/>
        </p:nvSpPr>
        <p:spPr>
          <a:xfrm>
            <a:off x="343042" y="4569494"/>
            <a:ext cx="6793607" cy="1754326"/>
          </a:xfrm>
          <a:prstGeom prst="rect">
            <a:avLst/>
          </a:prstGeom>
          <a:noFill/>
        </p:spPr>
        <p:txBody>
          <a:bodyPr wrap="square" rtlCol="0">
            <a:spAutoFit/>
          </a:bodyPr>
          <a:lstStyle/>
          <a:p>
            <a:r>
              <a:rPr lang="fr-FR" dirty="0" smtClean="0"/>
              <a:t>Après avoir </a:t>
            </a:r>
            <a:r>
              <a:rPr lang="fr-FR" b="1" dirty="0" smtClean="0"/>
              <a:t>pris en compte les intérêts</a:t>
            </a:r>
            <a:r>
              <a:rPr lang="fr-FR" dirty="0" smtClean="0"/>
              <a:t> des « petites gens » (travailleurs, prolétaires, exploités, cf. histoire « marxiste » ou histoire sociale des années 1960-70), des femmes et des </a:t>
            </a:r>
            <a:r>
              <a:rPr lang="fr-FR" dirty="0"/>
              <a:t>minorités de genre </a:t>
            </a:r>
            <a:r>
              <a:rPr lang="fr-FR" dirty="0" smtClean="0"/>
              <a:t>(histoire des femmes et </a:t>
            </a:r>
            <a:r>
              <a:rPr lang="fr-FR" i="1" dirty="0" err="1"/>
              <a:t>gender</a:t>
            </a:r>
            <a:r>
              <a:rPr lang="fr-FR" i="1" dirty="0"/>
              <a:t> </a:t>
            </a:r>
            <a:r>
              <a:rPr lang="fr-FR" i="1" dirty="0" err="1"/>
              <a:t>studies</a:t>
            </a:r>
            <a:r>
              <a:rPr lang="fr-FR" dirty="0" smtClean="0"/>
              <a:t>), des </a:t>
            </a:r>
            <a:r>
              <a:rPr lang="fr-FR" dirty="0" err="1" smtClean="0"/>
              <a:t>colonisé·es</a:t>
            </a:r>
            <a:r>
              <a:rPr lang="fr-FR" dirty="0" smtClean="0"/>
              <a:t> (</a:t>
            </a:r>
            <a:r>
              <a:rPr lang="fr-FR" i="1" dirty="0" smtClean="0"/>
              <a:t>colonial et postcolonial </a:t>
            </a:r>
            <a:r>
              <a:rPr lang="fr-FR" i="1" dirty="0" err="1" smtClean="0"/>
              <a:t>studies</a:t>
            </a:r>
            <a:r>
              <a:rPr lang="fr-FR" dirty="0" smtClean="0"/>
              <a:t>), on a assisté à un </a:t>
            </a:r>
            <a:r>
              <a:rPr lang="fr-FR" i="1" dirty="0" smtClean="0"/>
              <a:t>animal </a:t>
            </a:r>
            <a:r>
              <a:rPr lang="fr-FR" i="1" dirty="0" err="1" smtClean="0"/>
              <a:t>turn</a:t>
            </a:r>
            <a:r>
              <a:rPr lang="fr-FR" dirty="0" smtClean="0"/>
              <a:t> dans l’historiographie</a:t>
            </a:r>
            <a:endParaRPr lang="fr-FR" dirty="0"/>
          </a:p>
        </p:txBody>
      </p:sp>
      <p:sp>
        <p:nvSpPr>
          <p:cNvPr id="3" name="ZoneTexte 2"/>
          <p:cNvSpPr txBox="1"/>
          <p:nvPr/>
        </p:nvSpPr>
        <p:spPr>
          <a:xfrm>
            <a:off x="343041" y="6327481"/>
            <a:ext cx="4488152" cy="369332"/>
          </a:xfrm>
          <a:prstGeom prst="rect">
            <a:avLst/>
          </a:prstGeom>
          <a:noFill/>
        </p:spPr>
        <p:txBody>
          <a:bodyPr wrap="none" rtlCol="0">
            <a:spAutoFit/>
          </a:bodyPr>
          <a:lstStyle/>
          <a:p>
            <a:r>
              <a:rPr lang="fr-FR" b="1" dirty="0" smtClean="0"/>
              <a:t>L’animal comme sujet voire comme personne</a:t>
            </a:r>
            <a:endParaRPr lang="fr-FR" b="1" dirty="0"/>
          </a:p>
        </p:txBody>
      </p:sp>
      <p:pic>
        <p:nvPicPr>
          <p:cNvPr id="6" name="Image 5"/>
          <p:cNvPicPr>
            <a:picLocks noChangeAspect="1"/>
          </p:cNvPicPr>
          <p:nvPr/>
        </p:nvPicPr>
        <p:blipFill>
          <a:blip r:embed="rId2"/>
          <a:stretch>
            <a:fillRect/>
          </a:stretch>
        </p:blipFill>
        <p:spPr>
          <a:xfrm>
            <a:off x="6018028" y="574877"/>
            <a:ext cx="2273688" cy="3166377"/>
          </a:xfrm>
          <a:prstGeom prst="rect">
            <a:avLst/>
          </a:prstGeom>
        </p:spPr>
      </p:pic>
      <p:sp>
        <p:nvSpPr>
          <p:cNvPr id="7" name="Rectangle 6"/>
          <p:cNvSpPr/>
          <p:nvPr/>
        </p:nvSpPr>
        <p:spPr>
          <a:xfrm>
            <a:off x="6928337" y="3741254"/>
            <a:ext cx="2253537" cy="1754326"/>
          </a:xfrm>
          <a:prstGeom prst="rect">
            <a:avLst/>
          </a:prstGeom>
        </p:spPr>
        <p:txBody>
          <a:bodyPr wrap="square">
            <a:spAutoFit/>
          </a:bodyPr>
          <a:lstStyle/>
          <a:p>
            <a:r>
              <a:rPr lang="fr-FR" sz="1200" dirty="0" smtClean="0"/>
              <a:t>Présentation : « Le ‘tournant animalier’ </a:t>
            </a:r>
            <a:r>
              <a:rPr lang="fr-FR" sz="1200" dirty="0"/>
              <a:t>a </a:t>
            </a:r>
            <a:r>
              <a:rPr lang="fr-FR" sz="1200" dirty="0" smtClean="0"/>
              <a:t>inspiré </a:t>
            </a:r>
            <a:r>
              <a:rPr lang="fr-FR" sz="1200" dirty="0"/>
              <a:t>de nouvelles façons d'aborder l'écriture de l'histoire. Cet essor de la recherche a donné lieu à une multitude de nouvelles études empiriques et d'approches historiographiques, que ce manuel vise à systématiser</a:t>
            </a:r>
            <a:r>
              <a:rPr lang="fr-FR" sz="1200" dirty="0" smtClean="0"/>
              <a:t>. »</a:t>
            </a:r>
            <a:endParaRPr lang="fr-FR" sz="1200" dirty="0"/>
          </a:p>
        </p:txBody>
      </p:sp>
    </p:spTree>
    <p:extLst>
      <p:ext uri="{BB962C8B-B14F-4D97-AF65-F5344CB8AC3E}">
        <p14:creationId xmlns:p14="http://schemas.microsoft.com/office/powerpoint/2010/main" val="609748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2"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445264" y="1038197"/>
            <a:ext cx="5734050" cy="4962525"/>
          </a:xfrm>
          <a:prstGeom prst="rect">
            <a:avLst/>
          </a:prstGeom>
        </p:spPr>
      </p:pic>
      <p:pic>
        <p:nvPicPr>
          <p:cNvPr id="4" name="Image 3"/>
          <p:cNvPicPr>
            <a:picLocks noChangeAspect="1"/>
          </p:cNvPicPr>
          <p:nvPr/>
        </p:nvPicPr>
        <p:blipFill>
          <a:blip r:embed="rId3"/>
          <a:stretch>
            <a:fillRect/>
          </a:stretch>
        </p:blipFill>
        <p:spPr>
          <a:xfrm>
            <a:off x="793477" y="360456"/>
            <a:ext cx="3152775" cy="466725"/>
          </a:xfrm>
          <a:prstGeom prst="rect">
            <a:avLst/>
          </a:prstGeom>
        </p:spPr>
      </p:pic>
      <p:pic>
        <p:nvPicPr>
          <p:cNvPr id="3" name="Image 2"/>
          <p:cNvPicPr>
            <a:picLocks noChangeAspect="1"/>
          </p:cNvPicPr>
          <p:nvPr/>
        </p:nvPicPr>
        <p:blipFill>
          <a:blip r:embed="rId4"/>
          <a:stretch>
            <a:fillRect/>
          </a:stretch>
        </p:blipFill>
        <p:spPr>
          <a:xfrm>
            <a:off x="1824066" y="1361314"/>
            <a:ext cx="7086600" cy="5076825"/>
          </a:xfrm>
          <a:prstGeom prst="rect">
            <a:avLst/>
          </a:prstGeom>
        </p:spPr>
      </p:pic>
    </p:spTree>
    <p:extLst>
      <p:ext uri="{BB962C8B-B14F-4D97-AF65-F5344CB8AC3E}">
        <p14:creationId xmlns:p14="http://schemas.microsoft.com/office/powerpoint/2010/main" val="609748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p:cNvSpPr txBox="1"/>
          <p:nvPr/>
        </p:nvSpPr>
        <p:spPr>
          <a:xfrm>
            <a:off x="485847" y="442051"/>
            <a:ext cx="8568952" cy="461665"/>
          </a:xfrm>
          <a:prstGeom prst="rect">
            <a:avLst/>
          </a:prstGeom>
          <a:noFill/>
        </p:spPr>
        <p:txBody>
          <a:bodyPr wrap="square" rtlCol="0">
            <a:spAutoFit/>
          </a:bodyPr>
          <a:lstStyle/>
          <a:p>
            <a:r>
              <a:rPr lang="fr-FR" sz="2400" u="sng" dirty="0" smtClean="0"/>
              <a:t>Un tournant qui trouve son origine dans la philosophie morale</a:t>
            </a:r>
          </a:p>
        </p:txBody>
      </p:sp>
      <p:sp>
        <p:nvSpPr>
          <p:cNvPr id="3" name="TextBox 10"/>
          <p:cNvSpPr txBox="1"/>
          <p:nvPr/>
        </p:nvSpPr>
        <p:spPr>
          <a:xfrm>
            <a:off x="2746818" y="1085557"/>
            <a:ext cx="6192688" cy="3139321"/>
          </a:xfrm>
          <a:prstGeom prst="rect">
            <a:avLst/>
          </a:prstGeom>
          <a:noFill/>
        </p:spPr>
        <p:txBody>
          <a:bodyPr wrap="square" rtlCol="0">
            <a:spAutoFit/>
          </a:bodyPr>
          <a:lstStyle/>
          <a:p>
            <a:r>
              <a:rPr lang="en-US" dirty="0" smtClean="0"/>
              <a:t>Tract de 1970 : “Since </a:t>
            </a:r>
            <a:r>
              <a:rPr lang="en-US" b="1" dirty="0" smtClean="0"/>
              <a:t>Darwin</a:t>
            </a:r>
            <a:r>
              <a:rPr lang="en-US" dirty="0" smtClean="0"/>
              <a:t>, scientists have agreed that there is no ’magical’ essential difference between human and other animals, biologically-speaking. Why then do we make an almost total </a:t>
            </a:r>
            <a:r>
              <a:rPr lang="en-US" b="1" dirty="0" smtClean="0"/>
              <a:t>distinction morally</a:t>
            </a:r>
            <a:r>
              <a:rPr lang="en-US" dirty="0" smtClean="0"/>
              <a:t>? If all organisms are on one physical continuum, then we should also be on the same moral </a:t>
            </a:r>
            <a:r>
              <a:rPr lang="en-US" b="1" dirty="0" smtClean="0"/>
              <a:t>continuum</a:t>
            </a:r>
            <a:r>
              <a:rPr lang="en-US" dirty="0" smtClean="0"/>
              <a:t>.</a:t>
            </a:r>
          </a:p>
          <a:p>
            <a:r>
              <a:rPr lang="en-US" dirty="0" smtClean="0"/>
              <a:t>The word ’species’, like the word ’race’, is not precisely definable. Lions and tigers can interbreed. Under special laboratory conditions it may soon prove possible to mate a gorilla with a professor of biology – will the hairy offspring be kept in a </a:t>
            </a:r>
            <a:r>
              <a:rPr lang="en-US" b="1" dirty="0" smtClean="0"/>
              <a:t>cage</a:t>
            </a:r>
            <a:r>
              <a:rPr lang="en-US" dirty="0" smtClean="0"/>
              <a:t> or a </a:t>
            </a:r>
            <a:r>
              <a:rPr lang="en-US" b="1" dirty="0" smtClean="0"/>
              <a:t>cradle</a:t>
            </a:r>
            <a:r>
              <a:rPr lang="en-US" dirty="0" smtClean="0"/>
              <a:t>?”</a:t>
            </a:r>
            <a:endParaRPr lang="fr-FR" dirty="0"/>
          </a:p>
        </p:txBody>
      </p:sp>
      <p:grpSp>
        <p:nvGrpSpPr>
          <p:cNvPr id="4" name="Group 12"/>
          <p:cNvGrpSpPr/>
          <p:nvPr/>
        </p:nvGrpSpPr>
        <p:grpSpPr>
          <a:xfrm>
            <a:off x="321858" y="1200542"/>
            <a:ext cx="2047875" cy="3024336"/>
            <a:chOff x="251520" y="980728"/>
            <a:chExt cx="2047875" cy="3024336"/>
          </a:xfrm>
        </p:grpSpPr>
        <p:pic>
          <p:nvPicPr>
            <p:cNvPr id="5" name="Picture 8" descr="Dr Richard D Ryder | Compassion in World Farming"/>
            <p:cNvPicPr>
              <a:picLocks noChangeAspect="1" noChangeArrowheads="1"/>
            </p:cNvPicPr>
            <p:nvPr/>
          </p:nvPicPr>
          <p:blipFill>
            <a:blip r:embed="rId2" cstate="print"/>
            <a:srcRect/>
            <a:stretch>
              <a:fillRect/>
            </a:stretch>
          </p:blipFill>
          <p:spPr bwMode="auto">
            <a:xfrm>
              <a:off x="251520" y="980728"/>
              <a:ext cx="2047875" cy="2371726"/>
            </a:xfrm>
            <a:prstGeom prst="rect">
              <a:avLst/>
            </a:prstGeom>
            <a:noFill/>
          </p:spPr>
        </p:pic>
        <p:sp>
          <p:nvSpPr>
            <p:cNvPr id="6" name="TextBox 11"/>
            <p:cNvSpPr txBox="1"/>
            <p:nvPr/>
          </p:nvSpPr>
          <p:spPr>
            <a:xfrm>
              <a:off x="405669" y="3358733"/>
              <a:ext cx="1785553" cy="646331"/>
            </a:xfrm>
            <a:prstGeom prst="rect">
              <a:avLst/>
            </a:prstGeom>
            <a:noFill/>
          </p:spPr>
          <p:txBody>
            <a:bodyPr wrap="none" rtlCol="0">
              <a:spAutoFit/>
            </a:bodyPr>
            <a:lstStyle/>
            <a:p>
              <a:pPr algn="ctr"/>
              <a:r>
                <a:rPr lang="fr-FR" dirty="0" smtClean="0"/>
                <a:t>Richard D. </a:t>
              </a:r>
              <a:r>
                <a:rPr lang="fr-FR" dirty="0" err="1" smtClean="0"/>
                <a:t>Ryder</a:t>
              </a:r>
              <a:r>
                <a:rPr lang="fr-FR" dirty="0" smtClean="0"/>
                <a:t> </a:t>
              </a:r>
            </a:p>
            <a:p>
              <a:pPr algn="ctr"/>
              <a:r>
                <a:rPr lang="fr-FR" dirty="0" smtClean="0"/>
                <a:t>(né en 1940)</a:t>
              </a:r>
              <a:endParaRPr lang="fr-FR" dirty="0"/>
            </a:p>
          </p:txBody>
        </p:sp>
      </p:grpSp>
      <p:sp>
        <p:nvSpPr>
          <p:cNvPr id="7" name="TextBox 13"/>
          <p:cNvSpPr txBox="1"/>
          <p:nvPr/>
        </p:nvSpPr>
        <p:spPr>
          <a:xfrm>
            <a:off x="714532" y="4406720"/>
            <a:ext cx="5256583" cy="2308324"/>
          </a:xfrm>
          <a:prstGeom prst="rect">
            <a:avLst/>
          </a:prstGeom>
          <a:noFill/>
        </p:spPr>
        <p:txBody>
          <a:bodyPr wrap="square" rtlCol="0">
            <a:spAutoFit/>
          </a:bodyPr>
          <a:lstStyle/>
          <a:p>
            <a:r>
              <a:rPr lang="fr-FR" b="1" dirty="0" smtClean="0"/>
              <a:t>Racisme</a:t>
            </a:r>
            <a:r>
              <a:rPr lang="fr-FR" dirty="0" smtClean="0"/>
              <a:t>, </a:t>
            </a:r>
            <a:r>
              <a:rPr lang="fr-FR" b="1" dirty="0" smtClean="0"/>
              <a:t>sexisme</a:t>
            </a:r>
            <a:r>
              <a:rPr lang="fr-FR" dirty="0" smtClean="0"/>
              <a:t>… spécisme : discriminations arbitraires.</a:t>
            </a:r>
          </a:p>
          <a:p>
            <a:r>
              <a:rPr lang="fr-FR" u="sng" dirty="0" smtClean="0"/>
              <a:t>Antispécisme</a:t>
            </a:r>
            <a:r>
              <a:rPr lang="fr-FR" dirty="0" smtClean="0"/>
              <a:t> : lutte contre toute discrimination fondée sur l’appartenance à une espèce animale.</a:t>
            </a:r>
          </a:p>
          <a:p>
            <a:r>
              <a:rPr lang="fr-FR" dirty="0" smtClean="0"/>
              <a:t>Prendre en compte les intérêts propres des animaux (à commencer par l’intérêt à vivre).</a:t>
            </a:r>
          </a:p>
          <a:p>
            <a:r>
              <a:rPr lang="fr-FR" dirty="0" smtClean="0"/>
              <a:t>Cela devient aussi une lutte contre </a:t>
            </a:r>
            <a:r>
              <a:rPr lang="fr-FR" b="1" dirty="0" smtClean="0"/>
              <a:t>l’humanisme </a:t>
            </a:r>
            <a:r>
              <a:rPr lang="fr-FR" dirty="0" smtClean="0"/>
              <a:t>devenu une forme de </a:t>
            </a:r>
            <a:r>
              <a:rPr lang="fr-FR" b="1" dirty="0" smtClean="0"/>
              <a:t>suprémacisme humain</a:t>
            </a:r>
            <a:r>
              <a:rPr lang="fr-FR" dirty="0" smtClean="0"/>
              <a:t>.</a:t>
            </a:r>
            <a:endParaRPr lang="fr-FR" dirty="0"/>
          </a:p>
        </p:txBody>
      </p:sp>
      <p:pic>
        <p:nvPicPr>
          <p:cNvPr id="8" name="Picture 9"/>
          <p:cNvPicPr>
            <a:picLocks noChangeAspect="1" noChangeArrowheads="1"/>
          </p:cNvPicPr>
          <p:nvPr/>
        </p:nvPicPr>
        <p:blipFill>
          <a:blip r:embed="rId3" cstate="print"/>
          <a:srcRect/>
          <a:stretch>
            <a:fillRect/>
          </a:stretch>
        </p:blipFill>
        <p:spPr bwMode="auto">
          <a:xfrm>
            <a:off x="6228586" y="4167386"/>
            <a:ext cx="2767267" cy="2403153"/>
          </a:xfrm>
          <a:prstGeom prst="rect">
            <a:avLst/>
          </a:prstGeom>
          <a:noFill/>
          <a:ln w="9525">
            <a:noFill/>
            <a:miter lim="800000"/>
            <a:headEnd/>
            <a:tailEnd/>
          </a:ln>
        </p:spPr>
      </p:pic>
    </p:spTree>
    <p:extLst>
      <p:ext uri="{BB962C8B-B14F-4D97-AF65-F5344CB8AC3E}">
        <p14:creationId xmlns:p14="http://schemas.microsoft.com/office/powerpoint/2010/main" val="3469886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Interrogations sur l'antispécisme et ses intersections – Mrs Roots"/>
          <p:cNvPicPr>
            <a:picLocks noChangeAspect="1" noChangeArrowheads="1"/>
          </p:cNvPicPr>
          <p:nvPr/>
        </p:nvPicPr>
        <p:blipFill>
          <a:blip r:embed="rId2" cstate="print"/>
          <a:srcRect r="209" b="16695"/>
          <a:stretch>
            <a:fillRect/>
          </a:stretch>
        </p:blipFill>
        <p:spPr bwMode="auto">
          <a:xfrm>
            <a:off x="3923928" y="188640"/>
            <a:ext cx="4752528" cy="2880320"/>
          </a:xfrm>
          <a:prstGeom prst="rect">
            <a:avLst/>
          </a:prstGeom>
          <a:noFill/>
        </p:spPr>
      </p:pic>
      <p:pic>
        <p:nvPicPr>
          <p:cNvPr id="3" name="Picture 4" descr="Animal Liberation, 1975 edition.jpg"/>
          <p:cNvPicPr>
            <a:picLocks noChangeAspect="1" noChangeArrowheads="1"/>
          </p:cNvPicPr>
          <p:nvPr/>
        </p:nvPicPr>
        <p:blipFill>
          <a:blip r:embed="rId3" cstate="print"/>
          <a:srcRect/>
          <a:stretch>
            <a:fillRect/>
          </a:stretch>
        </p:blipFill>
        <p:spPr bwMode="auto">
          <a:xfrm>
            <a:off x="6300192" y="2996952"/>
            <a:ext cx="2337048" cy="3388721"/>
          </a:xfrm>
          <a:prstGeom prst="rect">
            <a:avLst/>
          </a:prstGeom>
          <a:noFill/>
        </p:spPr>
      </p:pic>
      <p:grpSp>
        <p:nvGrpSpPr>
          <p:cNvPr id="4" name="Group 16"/>
          <p:cNvGrpSpPr/>
          <p:nvPr/>
        </p:nvGrpSpPr>
        <p:grpSpPr>
          <a:xfrm>
            <a:off x="3491880" y="2996952"/>
            <a:ext cx="2085975" cy="3670667"/>
            <a:chOff x="3491880" y="2996952"/>
            <a:chExt cx="2085975" cy="3670667"/>
          </a:xfrm>
        </p:grpSpPr>
        <p:pic>
          <p:nvPicPr>
            <p:cNvPr id="5" name="Picture 6" descr="Peter Singer no Fronteiras do Pensamento Porto Alegre (9619604688) (cropped).jpg"/>
            <p:cNvPicPr>
              <a:picLocks noChangeAspect="1" noChangeArrowheads="1"/>
            </p:cNvPicPr>
            <p:nvPr/>
          </p:nvPicPr>
          <p:blipFill>
            <a:blip r:embed="rId4" cstate="print"/>
            <a:srcRect/>
            <a:stretch>
              <a:fillRect/>
            </a:stretch>
          </p:blipFill>
          <p:spPr bwMode="auto">
            <a:xfrm>
              <a:off x="3491880" y="2996952"/>
              <a:ext cx="2085975" cy="3048001"/>
            </a:xfrm>
            <a:prstGeom prst="rect">
              <a:avLst/>
            </a:prstGeom>
            <a:noFill/>
          </p:spPr>
        </p:pic>
        <p:sp>
          <p:nvSpPr>
            <p:cNvPr id="6" name="TextBox 15"/>
            <p:cNvSpPr txBox="1"/>
            <p:nvPr/>
          </p:nvSpPr>
          <p:spPr>
            <a:xfrm>
              <a:off x="3851920" y="6021288"/>
              <a:ext cx="1371850" cy="646331"/>
            </a:xfrm>
            <a:prstGeom prst="rect">
              <a:avLst/>
            </a:prstGeom>
            <a:noFill/>
          </p:spPr>
          <p:txBody>
            <a:bodyPr wrap="none" rtlCol="0">
              <a:spAutoFit/>
            </a:bodyPr>
            <a:lstStyle/>
            <a:p>
              <a:pPr algn="ctr"/>
              <a:r>
                <a:rPr lang="fr-FR" dirty="0" smtClean="0"/>
                <a:t>Peter Singer </a:t>
              </a:r>
            </a:p>
            <a:p>
              <a:pPr algn="ctr"/>
              <a:r>
                <a:rPr lang="fr-FR" dirty="0" smtClean="0"/>
                <a:t>(né en 1946)</a:t>
              </a:r>
              <a:endParaRPr lang="fr-FR" dirty="0"/>
            </a:p>
          </p:txBody>
        </p:sp>
      </p:grpSp>
      <p:grpSp>
        <p:nvGrpSpPr>
          <p:cNvPr id="7" name="Group 18"/>
          <p:cNvGrpSpPr/>
          <p:nvPr/>
        </p:nvGrpSpPr>
        <p:grpSpPr>
          <a:xfrm>
            <a:off x="395536" y="188640"/>
            <a:ext cx="2808312" cy="4833828"/>
            <a:chOff x="395536" y="188640"/>
            <a:chExt cx="2808312" cy="4833828"/>
          </a:xfrm>
        </p:grpSpPr>
        <p:pic>
          <p:nvPicPr>
            <p:cNvPr id="8" name="Picture 2" descr="File:Animals, Men and Morals (paperback).jpg"/>
            <p:cNvPicPr>
              <a:picLocks noChangeAspect="1" noChangeArrowheads="1"/>
            </p:cNvPicPr>
            <p:nvPr/>
          </p:nvPicPr>
          <p:blipFill>
            <a:blip r:embed="rId5" cstate="print"/>
            <a:srcRect/>
            <a:stretch>
              <a:fillRect/>
            </a:stretch>
          </p:blipFill>
          <p:spPr bwMode="auto">
            <a:xfrm>
              <a:off x="395536" y="188640"/>
              <a:ext cx="2808312" cy="4320480"/>
            </a:xfrm>
            <a:prstGeom prst="rect">
              <a:avLst/>
            </a:prstGeom>
            <a:noFill/>
          </p:spPr>
        </p:pic>
        <p:sp>
          <p:nvSpPr>
            <p:cNvPr id="9" name="TextBox 17"/>
            <p:cNvSpPr txBox="1"/>
            <p:nvPr/>
          </p:nvSpPr>
          <p:spPr>
            <a:xfrm>
              <a:off x="1470985" y="4653136"/>
              <a:ext cx="652743" cy="369332"/>
            </a:xfrm>
            <a:prstGeom prst="rect">
              <a:avLst/>
            </a:prstGeom>
            <a:noFill/>
          </p:spPr>
          <p:txBody>
            <a:bodyPr wrap="none" rtlCol="0">
              <a:spAutoFit/>
            </a:bodyPr>
            <a:lstStyle/>
            <a:p>
              <a:r>
                <a:rPr lang="fr-FR" dirty="0" smtClean="0"/>
                <a:t>1971</a:t>
              </a:r>
              <a:endParaRPr lang="fr-FR" dirty="0"/>
            </a:p>
          </p:txBody>
        </p:sp>
      </p:grpSp>
    </p:spTree>
    <p:extLst>
      <p:ext uri="{BB962C8B-B14F-4D97-AF65-F5344CB8AC3E}">
        <p14:creationId xmlns:p14="http://schemas.microsoft.com/office/powerpoint/2010/main" val="1825098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322046" y="952105"/>
            <a:ext cx="3619500" cy="5001016"/>
            <a:chOff x="322046" y="952105"/>
            <a:chExt cx="3619500" cy="5001016"/>
          </a:xfrm>
        </p:grpSpPr>
        <p:pic>
          <p:nvPicPr>
            <p:cNvPr id="2" name="Image 1"/>
            <p:cNvPicPr>
              <a:picLocks noChangeAspect="1"/>
            </p:cNvPicPr>
            <p:nvPr/>
          </p:nvPicPr>
          <p:blipFill>
            <a:blip r:embed="rId2"/>
            <a:stretch>
              <a:fillRect/>
            </a:stretch>
          </p:blipFill>
          <p:spPr>
            <a:xfrm>
              <a:off x="322046" y="952105"/>
              <a:ext cx="3619500" cy="4629150"/>
            </a:xfrm>
            <a:prstGeom prst="rect">
              <a:avLst/>
            </a:prstGeom>
          </p:spPr>
        </p:pic>
        <p:sp>
          <p:nvSpPr>
            <p:cNvPr id="3" name="ZoneTexte 2"/>
            <p:cNvSpPr txBox="1"/>
            <p:nvPr/>
          </p:nvSpPr>
          <p:spPr>
            <a:xfrm>
              <a:off x="1805425" y="5583789"/>
              <a:ext cx="652743" cy="369332"/>
            </a:xfrm>
            <a:prstGeom prst="rect">
              <a:avLst/>
            </a:prstGeom>
            <a:noFill/>
          </p:spPr>
          <p:txBody>
            <a:bodyPr wrap="none" rtlCol="0">
              <a:spAutoFit/>
            </a:bodyPr>
            <a:lstStyle/>
            <a:p>
              <a:r>
                <a:rPr lang="fr-FR" dirty="0" smtClean="0"/>
                <a:t>2023</a:t>
              </a:r>
              <a:endParaRPr lang="fr-FR" dirty="0"/>
            </a:p>
          </p:txBody>
        </p:sp>
      </p:grpSp>
      <p:pic>
        <p:nvPicPr>
          <p:cNvPr id="5" name="Image 4"/>
          <p:cNvPicPr>
            <a:picLocks noChangeAspect="1"/>
          </p:cNvPicPr>
          <p:nvPr/>
        </p:nvPicPr>
        <p:blipFill>
          <a:blip r:embed="rId3"/>
          <a:stretch>
            <a:fillRect/>
          </a:stretch>
        </p:blipFill>
        <p:spPr>
          <a:xfrm>
            <a:off x="3651570" y="1743071"/>
            <a:ext cx="5238750" cy="4210050"/>
          </a:xfrm>
          <a:prstGeom prst="rect">
            <a:avLst/>
          </a:prstGeom>
        </p:spPr>
      </p:pic>
    </p:spTree>
    <p:extLst>
      <p:ext uri="{BB962C8B-B14F-4D97-AF65-F5344CB8AC3E}">
        <p14:creationId xmlns:p14="http://schemas.microsoft.com/office/powerpoint/2010/main" val="1216378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569388" y="1465396"/>
            <a:ext cx="5578322" cy="369332"/>
          </a:xfrm>
          <a:prstGeom prst="rect">
            <a:avLst/>
          </a:prstGeom>
          <a:noFill/>
        </p:spPr>
        <p:txBody>
          <a:bodyPr wrap="none" rtlCol="0">
            <a:spAutoFit/>
          </a:bodyPr>
          <a:lstStyle/>
          <a:p>
            <a:r>
              <a:rPr lang="fr-FR" dirty="0" smtClean="0"/>
              <a:t>1. Les conséquences démographiques de la domestication</a:t>
            </a:r>
            <a:endParaRPr lang="fr-FR" dirty="0"/>
          </a:p>
        </p:txBody>
      </p:sp>
      <p:sp>
        <p:nvSpPr>
          <p:cNvPr id="3" name="ZoneTexte 2"/>
          <p:cNvSpPr txBox="1"/>
          <p:nvPr/>
        </p:nvSpPr>
        <p:spPr>
          <a:xfrm>
            <a:off x="1569388" y="5748442"/>
            <a:ext cx="3852593" cy="369332"/>
          </a:xfrm>
          <a:prstGeom prst="rect">
            <a:avLst/>
          </a:prstGeom>
          <a:noFill/>
        </p:spPr>
        <p:txBody>
          <a:bodyPr wrap="none" rtlCol="0">
            <a:spAutoFit/>
          </a:bodyPr>
          <a:lstStyle/>
          <a:p>
            <a:r>
              <a:rPr lang="fr-FR" dirty="0" smtClean="0"/>
              <a:t>10. Les animaux dans la Grande Guerre</a:t>
            </a:r>
            <a:endParaRPr lang="fr-FR" dirty="0"/>
          </a:p>
        </p:txBody>
      </p:sp>
      <p:sp>
        <p:nvSpPr>
          <p:cNvPr id="5" name="ZoneTexte 4"/>
          <p:cNvSpPr txBox="1"/>
          <p:nvPr/>
        </p:nvSpPr>
        <p:spPr>
          <a:xfrm>
            <a:off x="1569388" y="3368972"/>
            <a:ext cx="6822532" cy="369332"/>
          </a:xfrm>
          <a:prstGeom prst="rect">
            <a:avLst/>
          </a:prstGeom>
          <a:noFill/>
        </p:spPr>
        <p:txBody>
          <a:bodyPr wrap="square" rtlCol="0">
            <a:spAutoFit/>
          </a:bodyPr>
          <a:lstStyle/>
          <a:p>
            <a:r>
              <a:rPr lang="fr-FR" dirty="0" smtClean="0"/>
              <a:t>5</a:t>
            </a:r>
            <a:r>
              <a:rPr lang="fr-FR" dirty="0"/>
              <a:t>. En 1648, Louis XIV interdit les bûchers de </a:t>
            </a:r>
            <a:r>
              <a:rPr lang="fr-FR" dirty="0" smtClean="0"/>
              <a:t>chats </a:t>
            </a:r>
            <a:r>
              <a:rPr lang="fr-FR" dirty="0"/>
              <a:t>à la </a:t>
            </a:r>
            <a:r>
              <a:rPr lang="fr-FR" dirty="0" smtClean="0"/>
              <a:t>Saint-Jean</a:t>
            </a:r>
            <a:endParaRPr lang="fr-FR" dirty="0"/>
          </a:p>
        </p:txBody>
      </p:sp>
      <p:sp>
        <p:nvSpPr>
          <p:cNvPr id="6" name="ZoneTexte 5"/>
          <p:cNvSpPr txBox="1"/>
          <p:nvPr/>
        </p:nvSpPr>
        <p:spPr>
          <a:xfrm>
            <a:off x="1569388" y="2893078"/>
            <a:ext cx="4042517" cy="369332"/>
          </a:xfrm>
          <a:prstGeom prst="rect">
            <a:avLst/>
          </a:prstGeom>
          <a:noFill/>
        </p:spPr>
        <p:txBody>
          <a:bodyPr wrap="none" rtlCol="0">
            <a:spAutoFit/>
          </a:bodyPr>
          <a:lstStyle/>
          <a:p>
            <a:r>
              <a:rPr lang="fr-FR" dirty="0" smtClean="0"/>
              <a:t>4. Le procès d’une truie à Falaise </a:t>
            </a:r>
            <a:r>
              <a:rPr lang="fr-FR" dirty="0"/>
              <a:t>en </a:t>
            </a:r>
            <a:r>
              <a:rPr lang="fr-FR" dirty="0" smtClean="0"/>
              <a:t>1386</a:t>
            </a:r>
            <a:endParaRPr lang="fr-FR" dirty="0"/>
          </a:p>
        </p:txBody>
      </p:sp>
      <p:sp>
        <p:nvSpPr>
          <p:cNvPr id="7" name="ZoneTexte 6"/>
          <p:cNvSpPr txBox="1"/>
          <p:nvPr/>
        </p:nvSpPr>
        <p:spPr>
          <a:xfrm>
            <a:off x="1569388" y="3844866"/>
            <a:ext cx="5756256" cy="369332"/>
          </a:xfrm>
          <a:prstGeom prst="rect">
            <a:avLst/>
          </a:prstGeom>
          <a:noFill/>
        </p:spPr>
        <p:txBody>
          <a:bodyPr wrap="none" rtlCol="0">
            <a:spAutoFit/>
          </a:bodyPr>
          <a:lstStyle/>
          <a:p>
            <a:r>
              <a:rPr lang="fr-FR" dirty="0" smtClean="0"/>
              <a:t>6. La loi Grammont et l’émergence de la protection animale</a:t>
            </a:r>
            <a:endParaRPr lang="fr-FR" dirty="0"/>
          </a:p>
        </p:txBody>
      </p:sp>
      <p:sp>
        <p:nvSpPr>
          <p:cNvPr id="8" name="ZoneTexte 7"/>
          <p:cNvSpPr txBox="1"/>
          <p:nvPr/>
        </p:nvSpPr>
        <p:spPr>
          <a:xfrm>
            <a:off x="1569388" y="5272548"/>
            <a:ext cx="5496313" cy="369332"/>
          </a:xfrm>
          <a:prstGeom prst="rect">
            <a:avLst/>
          </a:prstGeom>
          <a:noFill/>
        </p:spPr>
        <p:txBody>
          <a:bodyPr wrap="none" rtlCol="0">
            <a:spAutoFit/>
          </a:bodyPr>
          <a:lstStyle/>
          <a:p>
            <a:r>
              <a:rPr lang="fr-FR" dirty="0" smtClean="0"/>
              <a:t>9. Des abattoirs de Chicago aux centres d’extermination ?</a:t>
            </a:r>
            <a:endParaRPr lang="fr-FR" dirty="0"/>
          </a:p>
        </p:txBody>
      </p:sp>
      <p:sp>
        <p:nvSpPr>
          <p:cNvPr id="9" name="ZoneTexte 8"/>
          <p:cNvSpPr txBox="1"/>
          <p:nvPr/>
        </p:nvSpPr>
        <p:spPr>
          <a:xfrm>
            <a:off x="1569388" y="1941290"/>
            <a:ext cx="3268395" cy="369332"/>
          </a:xfrm>
          <a:prstGeom prst="rect">
            <a:avLst/>
          </a:prstGeom>
          <a:noFill/>
        </p:spPr>
        <p:txBody>
          <a:bodyPr wrap="none" rtlCol="0">
            <a:spAutoFit/>
          </a:bodyPr>
          <a:lstStyle/>
          <a:p>
            <a:r>
              <a:rPr lang="fr-FR" dirty="0" smtClean="0"/>
              <a:t>2. Le chien dans la Rome antique</a:t>
            </a:r>
            <a:endParaRPr lang="fr-FR" dirty="0"/>
          </a:p>
        </p:txBody>
      </p:sp>
      <p:sp>
        <p:nvSpPr>
          <p:cNvPr id="10" name="ZoneTexte 9"/>
          <p:cNvSpPr txBox="1"/>
          <p:nvPr/>
        </p:nvSpPr>
        <p:spPr>
          <a:xfrm>
            <a:off x="1569388" y="4320760"/>
            <a:ext cx="5094087" cy="369332"/>
          </a:xfrm>
          <a:prstGeom prst="rect">
            <a:avLst/>
          </a:prstGeom>
          <a:noFill/>
        </p:spPr>
        <p:txBody>
          <a:bodyPr wrap="none" rtlCol="0">
            <a:spAutoFit/>
          </a:bodyPr>
          <a:lstStyle/>
          <a:p>
            <a:r>
              <a:rPr lang="fr-FR" dirty="0" smtClean="0"/>
              <a:t>7. Les animaux à </a:t>
            </a:r>
            <a:r>
              <a:rPr lang="fr-FR" dirty="0"/>
              <a:t>la mine et dans le monde industriel</a:t>
            </a:r>
          </a:p>
        </p:txBody>
      </p:sp>
      <p:sp>
        <p:nvSpPr>
          <p:cNvPr id="11" name="ZoneTexte 10"/>
          <p:cNvSpPr txBox="1"/>
          <p:nvPr/>
        </p:nvSpPr>
        <p:spPr>
          <a:xfrm>
            <a:off x="1569388" y="2417184"/>
            <a:ext cx="7510261" cy="369332"/>
          </a:xfrm>
          <a:prstGeom prst="rect">
            <a:avLst/>
          </a:prstGeom>
          <a:noFill/>
        </p:spPr>
        <p:txBody>
          <a:bodyPr wrap="none" rtlCol="0">
            <a:spAutoFit/>
          </a:bodyPr>
          <a:lstStyle/>
          <a:p>
            <a:r>
              <a:rPr lang="fr-FR" dirty="0" smtClean="0"/>
              <a:t>3</a:t>
            </a:r>
            <a:r>
              <a:rPr lang="fr-FR" dirty="0"/>
              <a:t>. Les cochons de fouilles archéologiques pour séparer les mythes de </a:t>
            </a:r>
            <a:r>
              <a:rPr lang="fr-FR" dirty="0" smtClean="0"/>
              <a:t>l’histoire</a:t>
            </a:r>
            <a:endParaRPr lang="fr-FR" dirty="0"/>
          </a:p>
        </p:txBody>
      </p:sp>
      <p:sp>
        <p:nvSpPr>
          <p:cNvPr id="12" name="ZoneTexte 11"/>
          <p:cNvSpPr txBox="1"/>
          <p:nvPr/>
        </p:nvSpPr>
        <p:spPr>
          <a:xfrm>
            <a:off x="1569388" y="4796654"/>
            <a:ext cx="1884362" cy="369332"/>
          </a:xfrm>
          <a:prstGeom prst="rect">
            <a:avLst/>
          </a:prstGeom>
          <a:noFill/>
        </p:spPr>
        <p:txBody>
          <a:bodyPr wrap="none" rtlCol="0">
            <a:spAutoFit/>
          </a:bodyPr>
          <a:lstStyle/>
          <a:p>
            <a:r>
              <a:rPr lang="fr-FR" dirty="0" smtClean="0"/>
              <a:t>8. L’essor des zoos</a:t>
            </a:r>
            <a:endParaRPr lang="fr-FR" dirty="0"/>
          </a:p>
        </p:txBody>
      </p:sp>
      <p:sp>
        <p:nvSpPr>
          <p:cNvPr id="14" name="TextBox 4"/>
          <p:cNvSpPr txBox="1"/>
          <p:nvPr/>
        </p:nvSpPr>
        <p:spPr>
          <a:xfrm>
            <a:off x="664398" y="566496"/>
            <a:ext cx="8568952" cy="461665"/>
          </a:xfrm>
          <a:prstGeom prst="rect">
            <a:avLst/>
          </a:prstGeom>
          <a:noFill/>
        </p:spPr>
        <p:txBody>
          <a:bodyPr wrap="square" rtlCol="0">
            <a:spAutoFit/>
          </a:bodyPr>
          <a:lstStyle/>
          <a:p>
            <a:r>
              <a:rPr lang="fr-FR" sz="2400" u="sng" dirty="0" smtClean="0"/>
              <a:t>Quelques sujets envisageables</a:t>
            </a:r>
          </a:p>
        </p:txBody>
      </p:sp>
    </p:spTree>
    <p:extLst>
      <p:ext uri="{BB962C8B-B14F-4D97-AF65-F5344CB8AC3E}">
        <p14:creationId xmlns:p14="http://schemas.microsoft.com/office/powerpoint/2010/main" val="1003604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P spid="8" grpId="0"/>
      <p:bldP spid="9" grpId="0"/>
      <p:bldP spid="10" grpId="0"/>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4398" y="1108257"/>
            <a:ext cx="4572000" cy="646331"/>
          </a:xfrm>
          <a:prstGeom prst="rect">
            <a:avLst/>
          </a:prstGeom>
        </p:spPr>
        <p:txBody>
          <a:bodyPr>
            <a:spAutoFit/>
          </a:bodyPr>
          <a:lstStyle/>
          <a:p>
            <a:r>
              <a:rPr lang="fr-FR" dirty="0" smtClean="0">
                <a:solidFill>
                  <a:srgbClr val="222222"/>
                </a:solidFill>
              </a:rPr>
              <a:t>Classe de </a:t>
            </a:r>
            <a:r>
              <a:rPr lang="fr-FR" b="1" dirty="0" smtClean="0">
                <a:solidFill>
                  <a:srgbClr val="FF0000"/>
                </a:solidFill>
              </a:rPr>
              <a:t>sixième</a:t>
            </a:r>
            <a:r>
              <a:rPr lang="fr-FR" dirty="0">
                <a:solidFill>
                  <a:srgbClr val="222222"/>
                </a:solidFill>
              </a:rPr>
              <a:t>, thème </a:t>
            </a:r>
            <a:r>
              <a:rPr lang="fr-FR" dirty="0" smtClean="0">
                <a:solidFill>
                  <a:srgbClr val="222222"/>
                </a:solidFill>
              </a:rPr>
              <a:t>1, « La </a:t>
            </a:r>
            <a:r>
              <a:rPr lang="fr-FR" dirty="0">
                <a:solidFill>
                  <a:srgbClr val="222222"/>
                </a:solidFill>
              </a:rPr>
              <a:t>longue histoire de </a:t>
            </a:r>
            <a:r>
              <a:rPr lang="fr-FR" dirty="0" smtClean="0">
                <a:solidFill>
                  <a:srgbClr val="222222"/>
                </a:solidFill>
              </a:rPr>
              <a:t>l’humanité </a:t>
            </a:r>
            <a:r>
              <a:rPr lang="fr-FR" dirty="0">
                <a:solidFill>
                  <a:srgbClr val="222222"/>
                </a:solidFill>
              </a:rPr>
              <a:t>et des </a:t>
            </a:r>
            <a:r>
              <a:rPr lang="fr-FR" dirty="0" smtClean="0">
                <a:solidFill>
                  <a:srgbClr val="222222"/>
                </a:solidFill>
              </a:rPr>
              <a:t>migrations »</a:t>
            </a:r>
            <a:endParaRPr lang="fr-FR" dirty="0"/>
          </a:p>
        </p:txBody>
      </p:sp>
      <p:sp>
        <p:nvSpPr>
          <p:cNvPr id="3" name="TextBox 4"/>
          <p:cNvSpPr txBox="1"/>
          <p:nvPr/>
        </p:nvSpPr>
        <p:spPr>
          <a:xfrm>
            <a:off x="664398" y="566496"/>
            <a:ext cx="8568952" cy="461665"/>
          </a:xfrm>
          <a:prstGeom prst="rect">
            <a:avLst/>
          </a:prstGeom>
          <a:noFill/>
        </p:spPr>
        <p:txBody>
          <a:bodyPr wrap="square" rtlCol="0">
            <a:spAutoFit/>
          </a:bodyPr>
          <a:lstStyle/>
          <a:p>
            <a:r>
              <a:rPr lang="fr-FR" sz="2400" u="sng" dirty="0"/>
              <a:t>1. Les conséquences démographiques de la domestication</a:t>
            </a:r>
          </a:p>
        </p:txBody>
      </p:sp>
      <p:pic>
        <p:nvPicPr>
          <p:cNvPr id="4" name="Image 3"/>
          <p:cNvPicPr>
            <a:picLocks noChangeAspect="1"/>
          </p:cNvPicPr>
          <p:nvPr/>
        </p:nvPicPr>
        <p:blipFill>
          <a:blip r:embed="rId2"/>
          <a:stretch>
            <a:fillRect/>
          </a:stretch>
        </p:blipFill>
        <p:spPr>
          <a:xfrm>
            <a:off x="768977" y="2023584"/>
            <a:ext cx="3107421" cy="4002302"/>
          </a:xfrm>
          <a:prstGeom prst="rect">
            <a:avLst/>
          </a:prstGeom>
        </p:spPr>
      </p:pic>
      <p:sp>
        <p:nvSpPr>
          <p:cNvPr id="5" name="Rectangle 4"/>
          <p:cNvSpPr/>
          <p:nvPr/>
        </p:nvSpPr>
        <p:spPr>
          <a:xfrm>
            <a:off x="4250067" y="2020472"/>
            <a:ext cx="4572000" cy="584775"/>
          </a:xfrm>
          <a:prstGeom prst="rect">
            <a:avLst/>
          </a:prstGeom>
        </p:spPr>
        <p:txBody>
          <a:bodyPr>
            <a:spAutoFit/>
          </a:bodyPr>
          <a:lstStyle/>
          <a:p>
            <a:r>
              <a:rPr lang="fr-FR" sz="1600" dirty="0" smtClean="0">
                <a:solidFill>
                  <a:srgbClr val="000000"/>
                </a:solidFill>
                <a:cs typeface="Arial" panose="020B0604020202020204" pitchFamily="34" charset="0"/>
              </a:rPr>
              <a:t>Preuves </a:t>
            </a:r>
            <a:r>
              <a:rPr lang="fr-FR" sz="1600" dirty="0">
                <a:solidFill>
                  <a:srgbClr val="000000"/>
                </a:solidFill>
                <a:cs typeface="Arial" panose="020B0604020202020204" pitchFamily="34" charset="0"/>
              </a:rPr>
              <a:t>incontestables de la domestication des chiens il y a près de 15 000 </a:t>
            </a:r>
            <a:r>
              <a:rPr lang="fr-FR" sz="1600" dirty="0" smtClean="0">
                <a:solidFill>
                  <a:srgbClr val="000000"/>
                </a:solidFill>
                <a:cs typeface="Arial" panose="020B0604020202020204" pitchFamily="34" charset="0"/>
              </a:rPr>
              <a:t>ans</a:t>
            </a:r>
            <a:r>
              <a:rPr lang="fr-FR" sz="1600" dirty="0" smtClean="0">
                <a:cs typeface="Arial" panose="020B0604020202020204" pitchFamily="34" charset="0"/>
              </a:rPr>
              <a:t>.</a:t>
            </a:r>
            <a:endParaRPr lang="fr-FR" sz="1600" dirty="0">
              <a:cs typeface="Arial" panose="020B0604020202020204" pitchFamily="34" charset="0"/>
            </a:endParaRPr>
          </a:p>
        </p:txBody>
      </p:sp>
      <p:pic>
        <p:nvPicPr>
          <p:cNvPr id="6" name="Image 5"/>
          <p:cNvPicPr>
            <a:picLocks noChangeAspect="1"/>
          </p:cNvPicPr>
          <p:nvPr/>
        </p:nvPicPr>
        <p:blipFill>
          <a:blip r:embed="rId3"/>
          <a:stretch>
            <a:fillRect/>
          </a:stretch>
        </p:blipFill>
        <p:spPr>
          <a:xfrm>
            <a:off x="4250067" y="2892895"/>
            <a:ext cx="4876800" cy="3810000"/>
          </a:xfrm>
          <a:prstGeom prst="rect">
            <a:avLst/>
          </a:prstGeom>
        </p:spPr>
      </p:pic>
    </p:spTree>
    <p:extLst>
      <p:ext uri="{BB962C8B-B14F-4D97-AF65-F5344CB8AC3E}">
        <p14:creationId xmlns:p14="http://schemas.microsoft.com/office/powerpoint/2010/main" val="1054592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548026" y="844625"/>
            <a:ext cx="5191125" cy="2095500"/>
          </a:xfrm>
          <a:prstGeom prst="rect">
            <a:avLst/>
          </a:prstGeom>
        </p:spPr>
      </p:pic>
      <p:pic>
        <p:nvPicPr>
          <p:cNvPr id="3" name="Image 2"/>
          <p:cNvPicPr>
            <a:picLocks noChangeAspect="1"/>
          </p:cNvPicPr>
          <p:nvPr/>
        </p:nvPicPr>
        <p:blipFill>
          <a:blip r:embed="rId3"/>
          <a:stretch>
            <a:fillRect/>
          </a:stretch>
        </p:blipFill>
        <p:spPr>
          <a:xfrm>
            <a:off x="633751" y="3066627"/>
            <a:ext cx="5105400" cy="2466975"/>
          </a:xfrm>
          <a:prstGeom prst="rect">
            <a:avLst/>
          </a:prstGeom>
        </p:spPr>
      </p:pic>
    </p:spTree>
    <p:extLst>
      <p:ext uri="{BB962C8B-B14F-4D97-AF65-F5344CB8AC3E}">
        <p14:creationId xmlns:p14="http://schemas.microsoft.com/office/powerpoint/2010/main" val="14050426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Cowofgold_Essays - Touchingly, the ancient artists sometimes showed regard for the cow's feelings.  This cow weeps as her milk is stolen and her calf denied a m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635" y="605153"/>
            <a:ext cx="7906612" cy="5092395"/>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692563" y="5742173"/>
            <a:ext cx="5827271" cy="646331"/>
          </a:xfrm>
          <a:prstGeom prst="rect">
            <a:avLst/>
          </a:prstGeom>
          <a:noFill/>
        </p:spPr>
        <p:txBody>
          <a:bodyPr wrap="square" rtlCol="0">
            <a:spAutoFit/>
          </a:bodyPr>
          <a:lstStyle/>
          <a:p>
            <a:r>
              <a:rPr lang="fr-FR" dirty="0"/>
              <a:t>Sarcophage de </a:t>
            </a:r>
            <a:r>
              <a:rPr lang="fr-FR" dirty="0" err="1"/>
              <a:t>Kauit</a:t>
            </a:r>
            <a:r>
              <a:rPr lang="fr-FR" dirty="0"/>
              <a:t> provenant du temple mortuaire de </a:t>
            </a:r>
            <a:r>
              <a:rPr lang="fr-FR" dirty="0" err="1" smtClean="0"/>
              <a:t>Montouhotep</a:t>
            </a:r>
            <a:r>
              <a:rPr lang="fr-FR" dirty="0" smtClean="0"/>
              <a:t> II </a:t>
            </a:r>
            <a:r>
              <a:rPr lang="fr-FR" dirty="0"/>
              <a:t>à Deir </a:t>
            </a:r>
            <a:r>
              <a:rPr lang="fr-FR" dirty="0" smtClean="0"/>
              <a:t>el-</a:t>
            </a:r>
            <a:r>
              <a:rPr lang="fr-FR" dirty="0" err="1" smtClean="0"/>
              <a:t>Bahari</a:t>
            </a:r>
            <a:r>
              <a:rPr lang="fr-FR" dirty="0" smtClean="0"/>
              <a:t> (XXIe siècle avant notre ère)</a:t>
            </a:r>
            <a:endParaRPr lang="fr-FR" dirty="0"/>
          </a:p>
        </p:txBody>
      </p:sp>
    </p:spTree>
    <p:extLst>
      <p:ext uri="{BB962C8B-B14F-4D97-AF65-F5344CB8AC3E}">
        <p14:creationId xmlns:p14="http://schemas.microsoft.com/office/powerpoint/2010/main" val="6091339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54692" y="584350"/>
            <a:ext cx="8072691" cy="2031325"/>
          </a:xfrm>
          <a:prstGeom prst="rect">
            <a:avLst/>
          </a:prstGeom>
          <a:noFill/>
        </p:spPr>
        <p:txBody>
          <a:bodyPr wrap="square" rtlCol="0">
            <a:spAutoFit/>
          </a:bodyPr>
          <a:lstStyle/>
          <a:p>
            <a:r>
              <a:rPr lang="fr-FR" dirty="0" smtClean="0"/>
              <a:t>L’étude </a:t>
            </a:r>
            <a:r>
              <a:rPr lang="fr-FR" dirty="0"/>
              <a:t>des anciens squelettes </a:t>
            </a:r>
            <a:r>
              <a:rPr lang="fr-FR" dirty="0" smtClean="0"/>
              <a:t>montre que </a:t>
            </a:r>
            <a:r>
              <a:rPr lang="fr-FR" dirty="0"/>
              <a:t>la transition agricole provoqua </a:t>
            </a:r>
            <a:r>
              <a:rPr lang="fr-FR" dirty="0">
                <a:solidFill>
                  <a:srgbClr val="FF0000"/>
                </a:solidFill>
              </a:rPr>
              <a:t>pléthore de maux</a:t>
            </a:r>
            <a:r>
              <a:rPr lang="fr-FR" dirty="0"/>
              <a:t> : glissement de disques</a:t>
            </a:r>
            <a:r>
              <a:rPr lang="fr-FR" dirty="0" smtClean="0"/>
              <a:t>, arthrite </a:t>
            </a:r>
            <a:r>
              <a:rPr lang="fr-FR" dirty="0"/>
              <a:t>et hernies. De surcroît, les nouvelles tâches agricoles </a:t>
            </a:r>
            <a:r>
              <a:rPr lang="fr-FR" dirty="0" smtClean="0"/>
              <a:t>prenaient beaucoup </a:t>
            </a:r>
            <a:r>
              <a:rPr lang="fr-FR" dirty="0"/>
              <a:t>de temps, ce qui obligeait les hommes à se fixer à côté des champs </a:t>
            </a:r>
            <a:r>
              <a:rPr lang="fr-FR" dirty="0" smtClean="0"/>
              <a:t>de blé</a:t>
            </a:r>
            <a:r>
              <a:rPr lang="fr-FR" dirty="0"/>
              <a:t>. Leur mode de vie </a:t>
            </a:r>
            <a:r>
              <a:rPr lang="fr-FR" dirty="0" smtClean="0"/>
              <a:t>s’en </a:t>
            </a:r>
            <a:r>
              <a:rPr lang="fr-FR" dirty="0"/>
              <a:t>trouva entièrement changé. Ce </a:t>
            </a:r>
            <a:r>
              <a:rPr lang="fr-FR" dirty="0" smtClean="0"/>
              <a:t>n’est </a:t>
            </a:r>
            <a:r>
              <a:rPr lang="fr-FR" dirty="0"/>
              <a:t>pas nous </a:t>
            </a:r>
            <a:r>
              <a:rPr lang="fr-FR" dirty="0" smtClean="0"/>
              <a:t>qui avons </a:t>
            </a:r>
            <a:r>
              <a:rPr lang="fr-FR" dirty="0"/>
              <a:t>domestiqué le blé, </a:t>
            </a:r>
            <a:r>
              <a:rPr lang="fr-FR" dirty="0" smtClean="0"/>
              <a:t>c’est </a:t>
            </a:r>
            <a:r>
              <a:rPr lang="fr-FR" dirty="0"/>
              <a:t>lui qui nous a domestiqués. Le </a:t>
            </a:r>
            <a:r>
              <a:rPr lang="fr-FR" dirty="0" smtClean="0"/>
              <a:t>mot « </a:t>
            </a:r>
            <a:r>
              <a:rPr lang="fr-FR" dirty="0">
                <a:solidFill>
                  <a:srgbClr val="FF0000"/>
                </a:solidFill>
              </a:rPr>
              <a:t>domestiquer</a:t>
            </a:r>
            <a:r>
              <a:rPr lang="fr-FR" dirty="0"/>
              <a:t> » vient du latin </a:t>
            </a:r>
            <a:r>
              <a:rPr lang="fr-FR" dirty="0" err="1"/>
              <a:t>domus</a:t>
            </a:r>
            <a:r>
              <a:rPr lang="fr-FR" dirty="0"/>
              <a:t>, « maison ». Or, qui loge dans </a:t>
            </a:r>
            <a:r>
              <a:rPr lang="fr-FR" dirty="0" smtClean="0"/>
              <a:t>une maison </a:t>
            </a:r>
            <a:r>
              <a:rPr lang="fr-FR" dirty="0"/>
              <a:t>? Pas le blé, le </a:t>
            </a:r>
            <a:r>
              <a:rPr lang="fr-FR" i="1" dirty="0" smtClean="0"/>
              <a:t>Sapiens</a:t>
            </a:r>
            <a:r>
              <a:rPr lang="fr-FR" dirty="0" smtClean="0"/>
              <a:t>.</a:t>
            </a:r>
            <a:endParaRPr lang="fr-FR" dirty="0"/>
          </a:p>
        </p:txBody>
      </p:sp>
      <p:sp>
        <p:nvSpPr>
          <p:cNvPr id="3" name="ZoneTexte 2"/>
          <p:cNvSpPr txBox="1"/>
          <p:nvPr/>
        </p:nvSpPr>
        <p:spPr>
          <a:xfrm>
            <a:off x="654692" y="2775664"/>
            <a:ext cx="8186315" cy="2308324"/>
          </a:xfrm>
          <a:prstGeom prst="rect">
            <a:avLst/>
          </a:prstGeom>
          <a:noFill/>
        </p:spPr>
        <p:txBody>
          <a:bodyPr wrap="square" rtlCol="0">
            <a:spAutoFit/>
          </a:bodyPr>
          <a:lstStyle/>
          <a:p>
            <a:r>
              <a:rPr lang="fr-FR" dirty="0"/>
              <a:t>Les animaux domestiqués se répandirent en même temps que les hommes </a:t>
            </a:r>
            <a:r>
              <a:rPr lang="fr-FR" dirty="0" smtClean="0"/>
              <a:t>à travers </a:t>
            </a:r>
            <a:r>
              <a:rPr lang="fr-FR" dirty="0"/>
              <a:t>le monde. Voici 10 000 ans, pas plus de quelques millions de moutons</a:t>
            </a:r>
            <a:r>
              <a:rPr lang="fr-FR" dirty="0" smtClean="0"/>
              <a:t>, de </a:t>
            </a:r>
            <a:r>
              <a:rPr lang="fr-FR" dirty="0"/>
              <a:t>bestiaux, de chèvres, de sangliers et de poulets vivaient dans des niches </a:t>
            </a:r>
            <a:r>
              <a:rPr lang="fr-FR" dirty="0" err="1"/>
              <a:t>afroasiatiques</a:t>
            </a:r>
            <a:r>
              <a:rPr lang="fr-FR" dirty="0"/>
              <a:t> restreintes. De nos jours, le monde contient près </a:t>
            </a:r>
            <a:r>
              <a:rPr lang="fr-FR" dirty="0" smtClean="0"/>
              <a:t>d’un </a:t>
            </a:r>
            <a:r>
              <a:rPr lang="fr-FR" dirty="0"/>
              <a:t>milliard </a:t>
            </a:r>
            <a:r>
              <a:rPr lang="fr-FR" dirty="0" smtClean="0"/>
              <a:t>de moutons</a:t>
            </a:r>
            <a:r>
              <a:rPr lang="fr-FR" dirty="0"/>
              <a:t>, un milliard de cochons, plus </a:t>
            </a:r>
            <a:r>
              <a:rPr lang="fr-FR" dirty="0" smtClean="0"/>
              <a:t>d’un </a:t>
            </a:r>
            <a:r>
              <a:rPr lang="fr-FR" dirty="0"/>
              <a:t>milliard de bestiaux et plus de </a:t>
            </a:r>
            <a:r>
              <a:rPr lang="fr-FR" dirty="0">
                <a:solidFill>
                  <a:srgbClr val="FF0000"/>
                </a:solidFill>
              </a:rPr>
              <a:t>25 milliards de poules</a:t>
            </a:r>
            <a:r>
              <a:rPr lang="fr-FR" dirty="0"/>
              <a:t>. Et ils sont partout. Le poulet domestique est la </a:t>
            </a:r>
            <a:r>
              <a:rPr lang="fr-FR" dirty="0" smtClean="0"/>
              <a:t>volaille la </a:t>
            </a:r>
            <a:r>
              <a:rPr lang="fr-FR" dirty="0"/>
              <a:t>plus répandue de tous les temps. Le bétail, le cochon et le </a:t>
            </a:r>
            <a:r>
              <a:rPr lang="fr-FR" dirty="0" smtClean="0"/>
              <a:t>mouton domestiqués </a:t>
            </a:r>
            <a:r>
              <a:rPr lang="fr-FR" dirty="0"/>
              <a:t>sont les deuxième, troisième et quatrième gros mammifères </a:t>
            </a:r>
            <a:r>
              <a:rPr lang="fr-FR" dirty="0" smtClean="0"/>
              <a:t>les plus </a:t>
            </a:r>
            <a:r>
              <a:rPr lang="fr-FR" dirty="0"/>
              <a:t>répandus dans le monde – après </a:t>
            </a:r>
            <a:r>
              <a:rPr lang="fr-FR" dirty="0" smtClean="0"/>
              <a:t>l’</a:t>
            </a:r>
            <a:r>
              <a:rPr lang="fr-FR" i="1" dirty="0" smtClean="0"/>
              <a:t>Homo </a:t>
            </a:r>
            <a:r>
              <a:rPr lang="fr-FR" i="1" dirty="0"/>
              <a:t>sapiens</a:t>
            </a:r>
            <a:r>
              <a:rPr lang="fr-FR" dirty="0"/>
              <a:t>. </a:t>
            </a:r>
          </a:p>
        </p:txBody>
      </p:sp>
      <p:sp>
        <p:nvSpPr>
          <p:cNvPr id="4" name="ZoneTexte 3"/>
          <p:cNvSpPr txBox="1"/>
          <p:nvPr/>
        </p:nvSpPr>
        <p:spPr>
          <a:xfrm>
            <a:off x="654692" y="5243977"/>
            <a:ext cx="7980710" cy="1200329"/>
          </a:xfrm>
          <a:prstGeom prst="rect">
            <a:avLst/>
          </a:prstGeom>
          <a:noFill/>
        </p:spPr>
        <p:txBody>
          <a:bodyPr wrap="square" rtlCol="0">
            <a:spAutoFit/>
          </a:bodyPr>
          <a:lstStyle/>
          <a:p>
            <a:r>
              <a:rPr lang="fr-FR" dirty="0"/>
              <a:t>On peut </a:t>
            </a:r>
            <a:r>
              <a:rPr lang="fr-FR" dirty="0" smtClean="0"/>
              <a:t>raisonnablement penser</a:t>
            </a:r>
            <a:r>
              <a:rPr lang="fr-FR" dirty="0"/>
              <a:t>, par exemple, que les </a:t>
            </a:r>
            <a:r>
              <a:rPr lang="fr-FR" b="1" dirty="0">
                <a:solidFill>
                  <a:srgbClr val="FF0000"/>
                </a:solidFill>
              </a:rPr>
              <a:t>taureaux</a:t>
            </a:r>
            <a:r>
              <a:rPr lang="fr-FR" dirty="0"/>
              <a:t> préfèrent passer leurs journées </a:t>
            </a:r>
            <a:r>
              <a:rPr lang="fr-FR" dirty="0" smtClean="0"/>
              <a:t>en vadrouille </a:t>
            </a:r>
            <a:r>
              <a:rPr lang="fr-FR" dirty="0"/>
              <a:t>dans les prairies en compagnie </a:t>
            </a:r>
            <a:r>
              <a:rPr lang="fr-FR" dirty="0" smtClean="0"/>
              <a:t>d’autres </a:t>
            </a:r>
            <a:r>
              <a:rPr lang="fr-FR" dirty="0"/>
              <a:t>taureaux et de vaches </a:t>
            </a:r>
            <a:r>
              <a:rPr lang="fr-FR" dirty="0" smtClean="0"/>
              <a:t>plutôt que </a:t>
            </a:r>
            <a:r>
              <a:rPr lang="fr-FR" dirty="0"/>
              <a:t>de tirer des charrettes et des charrues </a:t>
            </a:r>
            <a:endParaRPr lang="fr-FR" dirty="0" smtClean="0"/>
          </a:p>
          <a:p>
            <a:r>
              <a:rPr lang="fr-FR" dirty="0" smtClean="0">
                <a:solidFill>
                  <a:srgbClr val="FF0000"/>
                </a:solidFill>
              </a:rPr>
              <a:t>sous </a:t>
            </a:r>
            <a:r>
              <a:rPr lang="fr-FR" dirty="0">
                <a:solidFill>
                  <a:srgbClr val="FF0000"/>
                </a:solidFill>
              </a:rPr>
              <a:t>le joug </a:t>
            </a:r>
            <a:r>
              <a:rPr lang="fr-FR" dirty="0" smtClean="0">
                <a:solidFill>
                  <a:srgbClr val="FF0000"/>
                </a:solidFill>
              </a:rPr>
              <a:t>d’un </a:t>
            </a:r>
            <a:r>
              <a:rPr lang="fr-FR" dirty="0">
                <a:solidFill>
                  <a:srgbClr val="FF0000"/>
                </a:solidFill>
              </a:rPr>
              <a:t>singe muni </a:t>
            </a:r>
            <a:r>
              <a:rPr lang="fr-FR" dirty="0" smtClean="0">
                <a:solidFill>
                  <a:srgbClr val="FF0000"/>
                </a:solidFill>
              </a:rPr>
              <a:t>d’un fouet</a:t>
            </a:r>
            <a:r>
              <a:rPr lang="fr-FR" dirty="0"/>
              <a:t>.</a:t>
            </a:r>
          </a:p>
        </p:txBody>
      </p:sp>
    </p:spTree>
    <p:extLst>
      <p:ext uri="{BB962C8B-B14F-4D97-AF65-F5344CB8AC3E}">
        <p14:creationId xmlns:p14="http://schemas.microsoft.com/office/powerpoint/2010/main" val="297468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54687" y="422027"/>
            <a:ext cx="8218780" cy="1477328"/>
          </a:xfrm>
          <a:prstGeom prst="rect">
            <a:avLst/>
          </a:prstGeom>
          <a:noFill/>
        </p:spPr>
        <p:txBody>
          <a:bodyPr wrap="square" rtlCol="0">
            <a:spAutoFit/>
          </a:bodyPr>
          <a:lstStyle/>
          <a:p>
            <a:r>
              <a:rPr lang="fr-FR" dirty="0"/>
              <a:t>Les cultivateurs mirent au point diverses techniques pour </a:t>
            </a:r>
            <a:r>
              <a:rPr lang="fr-FR" dirty="0" smtClean="0"/>
              <a:t>enfermer les </a:t>
            </a:r>
            <a:r>
              <a:rPr lang="fr-FR" dirty="0"/>
              <a:t>animaux </a:t>
            </a:r>
            <a:r>
              <a:rPr lang="fr-FR" dirty="0" smtClean="0"/>
              <a:t/>
            </a:r>
            <a:br>
              <a:rPr lang="fr-FR" dirty="0" smtClean="0"/>
            </a:br>
            <a:r>
              <a:rPr lang="fr-FR" dirty="0" smtClean="0"/>
              <a:t>dans </a:t>
            </a:r>
            <a:r>
              <a:rPr lang="fr-FR" dirty="0"/>
              <a:t>des enclos et des cages, </a:t>
            </a:r>
            <a:r>
              <a:rPr lang="fr-FR" dirty="0">
                <a:solidFill>
                  <a:srgbClr val="FF0000"/>
                </a:solidFill>
              </a:rPr>
              <a:t>les brider avec des harnais et </a:t>
            </a:r>
            <a:r>
              <a:rPr lang="fr-FR" dirty="0" smtClean="0">
                <a:solidFill>
                  <a:srgbClr val="FF0000"/>
                </a:solidFill>
              </a:rPr>
              <a:t>des laisses</a:t>
            </a:r>
            <a:r>
              <a:rPr lang="fr-FR" dirty="0">
                <a:solidFill>
                  <a:srgbClr val="FF0000"/>
                </a:solidFill>
              </a:rPr>
              <a:t>, les dresser à coups de fouet ou de pique et les mutiler</a:t>
            </a:r>
            <a:r>
              <a:rPr lang="fr-FR" dirty="0"/>
              <a:t>. Le </a:t>
            </a:r>
            <a:r>
              <a:rPr lang="fr-FR" dirty="0" smtClean="0"/>
              <a:t>domptage implique </a:t>
            </a:r>
            <a:r>
              <a:rPr lang="fr-FR" dirty="0"/>
              <a:t>presque toujours la </a:t>
            </a:r>
            <a:r>
              <a:rPr lang="fr-FR" dirty="0">
                <a:solidFill>
                  <a:srgbClr val="FF0000"/>
                </a:solidFill>
              </a:rPr>
              <a:t>castration </a:t>
            </a:r>
            <a:r>
              <a:rPr lang="fr-FR" dirty="0"/>
              <a:t>des mâles, qui empêche </a:t>
            </a:r>
            <a:r>
              <a:rPr lang="fr-FR" dirty="0" smtClean="0"/>
              <a:t>l’agressivité et donne </a:t>
            </a:r>
            <a:r>
              <a:rPr lang="fr-FR" dirty="0"/>
              <a:t>aux hommes un contrôle sélectif de la procréation du troupeau.</a:t>
            </a:r>
          </a:p>
        </p:txBody>
      </p:sp>
      <p:sp>
        <p:nvSpPr>
          <p:cNvPr id="3" name="ZoneTexte 2"/>
          <p:cNvSpPr txBox="1"/>
          <p:nvPr/>
        </p:nvSpPr>
        <p:spPr>
          <a:xfrm>
            <a:off x="654686" y="1909956"/>
            <a:ext cx="8446027" cy="2308324"/>
          </a:xfrm>
          <a:prstGeom prst="rect">
            <a:avLst/>
          </a:prstGeom>
          <a:noFill/>
        </p:spPr>
        <p:txBody>
          <a:bodyPr wrap="square" rtlCol="0">
            <a:spAutoFit/>
          </a:bodyPr>
          <a:lstStyle/>
          <a:p>
            <a:r>
              <a:rPr lang="fr-FR" dirty="0"/>
              <a:t>Dans beaucoup de sociétés néo-guinéennes, la richesse </a:t>
            </a:r>
            <a:r>
              <a:rPr lang="fr-FR" dirty="0" smtClean="0"/>
              <a:t>d’une </a:t>
            </a:r>
            <a:r>
              <a:rPr lang="fr-FR" dirty="0"/>
              <a:t>personne </a:t>
            </a:r>
            <a:r>
              <a:rPr lang="fr-FR" dirty="0" smtClean="0"/>
              <a:t>est traditionnellement </a:t>
            </a:r>
            <a:r>
              <a:rPr lang="fr-FR" dirty="0"/>
              <a:t>déterminée par le nombre de cochons </a:t>
            </a:r>
            <a:r>
              <a:rPr lang="fr-FR" dirty="0" smtClean="0"/>
              <a:t>qu’elle </a:t>
            </a:r>
            <a:r>
              <a:rPr lang="fr-FR" dirty="0"/>
              <a:t>possède. </a:t>
            </a:r>
            <a:r>
              <a:rPr lang="fr-FR" dirty="0" smtClean="0"/>
              <a:t>Pour éviter qu’ils </a:t>
            </a:r>
            <a:r>
              <a:rPr lang="fr-FR" dirty="0"/>
              <a:t>ne </a:t>
            </a:r>
            <a:r>
              <a:rPr lang="fr-FR" dirty="0" smtClean="0"/>
              <a:t>s’enfuient</a:t>
            </a:r>
            <a:r>
              <a:rPr lang="fr-FR" dirty="0"/>
              <a:t>, les cultivateurs du nord de la Nouvelle-Guinée </a:t>
            </a:r>
            <a:r>
              <a:rPr lang="fr-FR" dirty="0" smtClean="0"/>
              <a:t>leur </a:t>
            </a:r>
            <a:r>
              <a:rPr lang="fr-FR" dirty="0" smtClean="0">
                <a:solidFill>
                  <a:srgbClr val="FF0000"/>
                </a:solidFill>
              </a:rPr>
              <a:t>tranchent </a:t>
            </a:r>
            <a:r>
              <a:rPr lang="fr-FR" dirty="0">
                <a:solidFill>
                  <a:srgbClr val="FF0000"/>
                </a:solidFill>
              </a:rPr>
              <a:t>un bout du groin</a:t>
            </a:r>
            <a:r>
              <a:rPr lang="fr-FR" dirty="0"/>
              <a:t>. Chaque fois que le cochon veut renifler, la </a:t>
            </a:r>
            <a:r>
              <a:rPr lang="fr-FR" dirty="0" smtClean="0"/>
              <a:t>douleur est </a:t>
            </a:r>
            <a:r>
              <a:rPr lang="fr-FR" dirty="0"/>
              <a:t>vive. Un cochon ne pouvant trouver de la nourriture ni même son </a:t>
            </a:r>
            <a:r>
              <a:rPr lang="fr-FR" dirty="0" smtClean="0"/>
              <a:t>chemin sans </a:t>
            </a:r>
            <a:r>
              <a:rPr lang="fr-FR" dirty="0"/>
              <a:t>renifler, </a:t>
            </a:r>
            <a:r>
              <a:rPr lang="fr-FR" dirty="0">
                <a:solidFill>
                  <a:srgbClr val="FF0000"/>
                </a:solidFill>
              </a:rPr>
              <a:t>cette mutilation le met totalement à la merci de ses </a:t>
            </a:r>
            <a:r>
              <a:rPr lang="fr-FR" dirty="0" smtClean="0">
                <a:solidFill>
                  <a:srgbClr val="FF0000"/>
                </a:solidFill>
              </a:rPr>
              <a:t>propriétaires humains</a:t>
            </a:r>
            <a:r>
              <a:rPr lang="fr-FR" dirty="0"/>
              <a:t>. Dans une autre région de Nouvelle-Guinée, la coutume </a:t>
            </a:r>
            <a:r>
              <a:rPr lang="fr-FR" dirty="0" smtClean="0"/>
              <a:t>s’est imposée d’</a:t>
            </a:r>
            <a:r>
              <a:rPr lang="fr-FR" dirty="0" smtClean="0">
                <a:solidFill>
                  <a:srgbClr val="FF0000"/>
                </a:solidFill>
              </a:rPr>
              <a:t>énucléer </a:t>
            </a:r>
            <a:r>
              <a:rPr lang="fr-FR" dirty="0">
                <a:solidFill>
                  <a:srgbClr val="FF0000"/>
                </a:solidFill>
              </a:rPr>
              <a:t>les cochons</a:t>
            </a:r>
            <a:r>
              <a:rPr lang="fr-FR" dirty="0"/>
              <a:t>, </a:t>
            </a:r>
            <a:r>
              <a:rPr lang="fr-FR" dirty="0" smtClean="0"/>
              <a:t>qu’ils </a:t>
            </a:r>
            <a:r>
              <a:rPr lang="fr-FR" dirty="0"/>
              <a:t>ne puissent voir où ils </a:t>
            </a:r>
            <a:r>
              <a:rPr lang="fr-FR" dirty="0" smtClean="0"/>
              <a:t>vont.</a:t>
            </a:r>
            <a:endParaRPr lang="fr-FR" dirty="0"/>
          </a:p>
        </p:txBody>
      </p:sp>
      <p:sp>
        <p:nvSpPr>
          <p:cNvPr id="4" name="ZoneTexte 3"/>
          <p:cNvSpPr txBox="1"/>
          <p:nvPr/>
        </p:nvSpPr>
        <p:spPr>
          <a:xfrm>
            <a:off x="654686" y="4237459"/>
            <a:ext cx="8489314" cy="2446824"/>
          </a:xfrm>
          <a:prstGeom prst="rect">
            <a:avLst/>
          </a:prstGeom>
          <a:noFill/>
        </p:spPr>
        <p:txBody>
          <a:bodyPr wrap="square" rtlCol="0">
            <a:spAutoFit/>
          </a:bodyPr>
          <a:lstStyle/>
          <a:p>
            <a:r>
              <a:rPr lang="fr-FR" sz="1700" b="1" u="sng" dirty="0" smtClean="0"/>
              <a:t>LAIT</a:t>
            </a:r>
            <a:r>
              <a:rPr lang="fr-FR" sz="1700" dirty="0" smtClean="0"/>
              <a:t> : Certaines </a:t>
            </a:r>
            <a:r>
              <a:rPr lang="fr-FR" sz="1700" dirty="0"/>
              <a:t>tribus pastorales tuaient les petits, en mangeaient la chair puis </a:t>
            </a:r>
            <a:r>
              <a:rPr lang="fr-FR" sz="1700" dirty="0" smtClean="0"/>
              <a:t>les</a:t>
            </a:r>
          </a:p>
          <a:p>
            <a:r>
              <a:rPr lang="fr-FR" sz="1700" dirty="0" smtClean="0">
                <a:solidFill>
                  <a:srgbClr val="FF0000"/>
                </a:solidFill>
              </a:rPr>
              <a:t>empaillaient</a:t>
            </a:r>
            <a:r>
              <a:rPr lang="fr-FR" sz="1700" dirty="0" smtClean="0"/>
              <a:t>. Le petit empaillé était alors présenté à la mère afin d’encourager par sa présence sa production laitière. Les Nuer du Soudan allaient jusqu’à imprégner les animaux empaillés de </a:t>
            </a:r>
            <a:r>
              <a:rPr lang="fr-FR" sz="1700" dirty="0" smtClean="0">
                <a:solidFill>
                  <a:srgbClr val="FF0000"/>
                </a:solidFill>
              </a:rPr>
              <a:t>l’urine maternelle</a:t>
            </a:r>
            <a:r>
              <a:rPr lang="fr-FR" sz="1700" dirty="0" smtClean="0"/>
              <a:t> afin de donner aux contrefaçons une odeur familière, vivante. Une autre technique nuer consistait à accrocher un </a:t>
            </a:r>
            <a:r>
              <a:rPr lang="fr-FR" sz="1700" dirty="0" smtClean="0">
                <a:solidFill>
                  <a:srgbClr val="FF0000"/>
                </a:solidFill>
              </a:rPr>
              <a:t>anneau d’épines autour de la bouche du veau</a:t>
            </a:r>
            <a:r>
              <a:rPr lang="fr-FR" sz="1700" dirty="0" smtClean="0"/>
              <a:t> : ainsi piquait-il sa mère, qui l’empêchait alors de téter. Dans le Sahara, les éleveurs de chameaux </a:t>
            </a:r>
            <a:r>
              <a:rPr lang="fr-FR" sz="1700" dirty="0" err="1" smtClean="0"/>
              <a:t>touaregs</a:t>
            </a:r>
            <a:r>
              <a:rPr lang="fr-FR" sz="1700" dirty="0" smtClean="0"/>
              <a:t> avaient l’habitude </a:t>
            </a:r>
            <a:r>
              <a:rPr lang="fr-FR" sz="1700" dirty="0"/>
              <a:t>de percer ou de </a:t>
            </a:r>
            <a:r>
              <a:rPr lang="fr-FR" sz="1700" dirty="0">
                <a:solidFill>
                  <a:srgbClr val="FF0000"/>
                </a:solidFill>
              </a:rPr>
              <a:t>trancher des </a:t>
            </a:r>
            <a:endParaRPr lang="fr-FR" sz="1700" dirty="0" smtClean="0">
              <a:solidFill>
                <a:srgbClr val="FF0000"/>
              </a:solidFill>
            </a:endParaRPr>
          </a:p>
          <a:p>
            <a:r>
              <a:rPr lang="fr-FR" sz="1700" dirty="0" smtClean="0">
                <a:solidFill>
                  <a:srgbClr val="FF0000"/>
                </a:solidFill>
              </a:rPr>
              <a:t>parties du naseau et de </a:t>
            </a:r>
            <a:r>
              <a:rPr lang="fr-FR" sz="1700" dirty="0">
                <a:solidFill>
                  <a:srgbClr val="FF0000"/>
                </a:solidFill>
              </a:rPr>
              <a:t>la lèvre supérieure des chameaux</a:t>
            </a:r>
            <a:r>
              <a:rPr lang="fr-FR" sz="1700" dirty="0"/>
              <a:t> </a:t>
            </a:r>
            <a:r>
              <a:rPr lang="fr-FR" sz="1700" dirty="0" smtClean="0"/>
              <a:t>pour </a:t>
            </a:r>
          </a:p>
          <a:p>
            <a:r>
              <a:rPr lang="fr-FR" sz="1700" dirty="0" smtClean="0"/>
              <a:t>que </a:t>
            </a:r>
            <a:r>
              <a:rPr lang="fr-FR" sz="1700" dirty="0"/>
              <a:t>téter leur </a:t>
            </a:r>
            <a:r>
              <a:rPr lang="fr-FR" sz="1700" dirty="0" smtClean="0"/>
              <a:t>soit douloureux </a:t>
            </a:r>
            <a:r>
              <a:rPr lang="fr-FR" sz="1700" dirty="0"/>
              <a:t>et les décourager ainsi de prendre trop de </a:t>
            </a:r>
            <a:r>
              <a:rPr lang="fr-FR" sz="1700" dirty="0" smtClean="0"/>
              <a:t>lait.</a:t>
            </a:r>
            <a:endParaRPr lang="fr-FR" sz="1700" dirty="0"/>
          </a:p>
        </p:txBody>
      </p:sp>
    </p:spTree>
    <p:extLst>
      <p:ext uri="{BB962C8B-B14F-4D97-AF65-F5344CB8AC3E}">
        <p14:creationId xmlns:p14="http://schemas.microsoft.com/office/powerpoint/2010/main" val="3583102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2749513" y="1147115"/>
            <a:ext cx="4792934" cy="923330"/>
          </a:xfrm>
          <a:prstGeom prst="rect">
            <a:avLst/>
          </a:prstGeom>
          <a:noFill/>
        </p:spPr>
        <p:txBody>
          <a:bodyPr wrap="square" rtlCol="0">
            <a:spAutoFit/>
          </a:bodyPr>
          <a:lstStyle/>
          <a:p>
            <a:r>
              <a:rPr lang="en-US" dirty="0"/>
              <a:t>E. E. Evans-Pritchard, </a:t>
            </a:r>
            <a:r>
              <a:rPr lang="en-US" i="1" dirty="0"/>
              <a:t>The Nuer - A Description of the Modes of Livelihood and Political Institutions of a Nilotic People</a:t>
            </a:r>
            <a:r>
              <a:rPr lang="en-US" dirty="0"/>
              <a:t> (1940, Clarendon Press</a:t>
            </a:r>
            <a:r>
              <a:rPr lang="en-US" dirty="0" smtClean="0"/>
              <a:t>), p. 35</a:t>
            </a:r>
            <a:endParaRPr lang="fr-FR" dirty="0"/>
          </a:p>
        </p:txBody>
      </p:sp>
      <p:sp>
        <p:nvSpPr>
          <p:cNvPr id="3" name="ZoneTexte 2"/>
          <p:cNvSpPr txBox="1"/>
          <p:nvPr/>
        </p:nvSpPr>
        <p:spPr>
          <a:xfrm>
            <a:off x="2092937" y="5115511"/>
            <a:ext cx="4848315" cy="369332"/>
          </a:xfrm>
          <a:prstGeom prst="rect">
            <a:avLst/>
          </a:prstGeom>
          <a:noFill/>
        </p:spPr>
        <p:txBody>
          <a:bodyPr wrap="none" rtlCol="0">
            <a:spAutoFit/>
          </a:bodyPr>
          <a:lstStyle/>
          <a:p>
            <a:r>
              <a:rPr lang="fr-FR" dirty="0" smtClean="0"/>
              <a:t>Faverges, Haute-Savoie, 2019 (petite exploitation)</a:t>
            </a:r>
            <a:endParaRPr lang="fr-FR" dirty="0"/>
          </a:p>
        </p:txBody>
      </p:sp>
      <p:sp>
        <p:nvSpPr>
          <p:cNvPr id="4" name="ZoneTexte 3"/>
          <p:cNvSpPr txBox="1"/>
          <p:nvPr/>
        </p:nvSpPr>
        <p:spPr>
          <a:xfrm>
            <a:off x="766924" y="5589203"/>
            <a:ext cx="5585181" cy="646331"/>
          </a:xfrm>
          <a:prstGeom prst="rect">
            <a:avLst/>
          </a:prstGeom>
          <a:noFill/>
        </p:spPr>
        <p:txBody>
          <a:bodyPr wrap="square" rtlCol="0">
            <a:spAutoFit/>
          </a:bodyPr>
          <a:lstStyle/>
          <a:p>
            <a:pPr algn="ctr"/>
            <a:r>
              <a:rPr lang="fr-FR" dirty="0" smtClean="0"/>
              <a:t>« Le </a:t>
            </a:r>
            <a:r>
              <a:rPr lang="fr-FR" dirty="0"/>
              <a:t>but de </a:t>
            </a:r>
            <a:r>
              <a:rPr lang="fr-FR" dirty="0" smtClean="0"/>
              <a:t>l’histoire</a:t>
            </a:r>
            <a:r>
              <a:rPr lang="fr-FR" dirty="0"/>
              <a:t>, son sens profond, </a:t>
            </a:r>
            <a:r>
              <a:rPr lang="fr-FR" dirty="0" smtClean="0"/>
              <a:t>c’est l’explication </a:t>
            </a:r>
            <a:r>
              <a:rPr lang="fr-FR" dirty="0"/>
              <a:t>de la </a:t>
            </a:r>
            <a:r>
              <a:rPr lang="fr-FR" dirty="0" smtClean="0"/>
              <a:t>contemporanéité » (Fernand Braudel)</a:t>
            </a:r>
            <a:endParaRPr lang="fr-FR" dirty="0"/>
          </a:p>
        </p:txBody>
      </p:sp>
      <p:pic>
        <p:nvPicPr>
          <p:cNvPr id="5" name="Image 4"/>
          <p:cNvPicPr>
            <a:picLocks noChangeAspect="1"/>
          </p:cNvPicPr>
          <p:nvPr/>
        </p:nvPicPr>
        <p:blipFill>
          <a:blip r:embed="rId2"/>
          <a:stretch>
            <a:fillRect/>
          </a:stretch>
        </p:blipFill>
        <p:spPr>
          <a:xfrm>
            <a:off x="615913" y="497667"/>
            <a:ext cx="2133600" cy="2324100"/>
          </a:xfrm>
          <a:prstGeom prst="rect">
            <a:avLst/>
          </a:prstGeom>
        </p:spPr>
      </p:pic>
      <p:pic>
        <p:nvPicPr>
          <p:cNvPr id="2" name="Image 1"/>
          <p:cNvPicPr>
            <a:picLocks noChangeAspect="1"/>
          </p:cNvPicPr>
          <p:nvPr/>
        </p:nvPicPr>
        <p:blipFill>
          <a:blip r:embed="rId3"/>
          <a:stretch>
            <a:fillRect/>
          </a:stretch>
        </p:blipFill>
        <p:spPr>
          <a:xfrm>
            <a:off x="974100" y="877535"/>
            <a:ext cx="7085987" cy="4237976"/>
          </a:xfrm>
          <a:prstGeom prst="rect">
            <a:avLst/>
          </a:prstGeom>
        </p:spPr>
      </p:pic>
    </p:spTree>
    <p:extLst>
      <p:ext uri="{BB962C8B-B14F-4D97-AF65-F5344CB8AC3E}">
        <p14:creationId xmlns:p14="http://schemas.microsoft.com/office/powerpoint/2010/main" val="2097361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p:cNvSpPr txBox="1"/>
          <p:nvPr/>
        </p:nvSpPr>
        <p:spPr>
          <a:xfrm>
            <a:off x="664398" y="566496"/>
            <a:ext cx="8568952" cy="461665"/>
          </a:xfrm>
          <a:prstGeom prst="rect">
            <a:avLst/>
          </a:prstGeom>
          <a:noFill/>
        </p:spPr>
        <p:txBody>
          <a:bodyPr wrap="square" rtlCol="0">
            <a:spAutoFit/>
          </a:bodyPr>
          <a:lstStyle/>
          <a:p>
            <a:r>
              <a:rPr lang="fr-FR" sz="2400" u="sng" dirty="0" smtClean="0"/>
              <a:t>2. Le </a:t>
            </a:r>
            <a:r>
              <a:rPr lang="fr-FR" sz="2400" u="sng" dirty="0"/>
              <a:t>chien dans la Rome antique</a:t>
            </a:r>
          </a:p>
        </p:txBody>
      </p:sp>
      <p:pic>
        <p:nvPicPr>
          <p:cNvPr id="2050" name="Picture 2" descr="Roman Guard Dog Mosa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371" y="1797046"/>
            <a:ext cx="3468021" cy="3204452"/>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3911900" y="1980377"/>
            <a:ext cx="4564583" cy="369332"/>
          </a:xfrm>
          <a:prstGeom prst="rect">
            <a:avLst/>
          </a:prstGeom>
          <a:noFill/>
        </p:spPr>
        <p:txBody>
          <a:bodyPr wrap="none" rtlCol="0">
            <a:spAutoFit/>
          </a:bodyPr>
          <a:lstStyle/>
          <a:p>
            <a:r>
              <a:rPr lang="fr-FR" dirty="0" smtClean="0"/>
              <a:t>R. Delort, « La saga du chien », in </a:t>
            </a:r>
            <a:r>
              <a:rPr lang="fr-FR" dirty="0" err="1" smtClean="0"/>
              <a:t>Baratay</a:t>
            </a:r>
            <a:r>
              <a:rPr lang="fr-FR" dirty="0" smtClean="0"/>
              <a:t> 2023</a:t>
            </a:r>
            <a:endParaRPr lang="fr-FR" dirty="0"/>
          </a:p>
        </p:txBody>
      </p:sp>
      <p:pic>
        <p:nvPicPr>
          <p:cNvPr id="5" name="Image 4"/>
          <p:cNvPicPr>
            <a:picLocks noChangeAspect="1"/>
          </p:cNvPicPr>
          <p:nvPr/>
        </p:nvPicPr>
        <p:blipFill>
          <a:blip r:embed="rId3"/>
          <a:stretch>
            <a:fillRect/>
          </a:stretch>
        </p:blipFill>
        <p:spPr>
          <a:xfrm>
            <a:off x="3832291" y="3281961"/>
            <a:ext cx="5191125" cy="2609850"/>
          </a:xfrm>
          <a:prstGeom prst="rect">
            <a:avLst/>
          </a:prstGeom>
        </p:spPr>
      </p:pic>
      <p:pic>
        <p:nvPicPr>
          <p:cNvPr id="6" name="Image 5"/>
          <p:cNvPicPr>
            <a:picLocks noChangeAspect="1"/>
          </p:cNvPicPr>
          <p:nvPr/>
        </p:nvPicPr>
        <p:blipFill>
          <a:blip r:embed="rId4"/>
          <a:stretch>
            <a:fillRect/>
          </a:stretch>
        </p:blipFill>
        <p:spPr>
          <a:xfrm>
            <a:off x="789109" y="3226984"/>
            <a:ext cx="5314950" cy="3333750"/>
          </a:xfrm>
          <a:prstGeom prst="rect">
            <a:avLst/>
          </a:prstGeom>
        </p:spPr>
      </p:pic>
      <p:sp>
        <p:nvSpPr>
          <p:cNvPr id="7" name="ZoneTexte 6"/>
          <p:cNvSpPr txBox="1"/>
          <p:nvPr/>
        </p:nvSpPr>
        <p:spPr>
          <a:xfrm>
            <a:off x="664398" y="1055214"/>
            <a:ext cx="8409264" cy="646331"/>
          </a:xfrm>
          <a:prstGeom prst="rect">
            <a:avLst/>
          </a:prstGeom>
          <a:noFill/>
        </p:spPr>
        <p:txBody>
          <a:bodyPr wrap="square" rtlCol="0">
            <a:spAutoFit/>
          </a:bodyPr>
          <a:lstStyle/>
          <a:p>
            <a:r>
              <a:rPr lang="fr-FR" dirty="0" smtClean="0"/>
              <a:t>Classe de </a:t>
            </a:r>
            <a:r>
              <a:rPr lang="fr-FR" b="1" dirty="0" smtClean="0">
                <a:solidFill>
                  <a:srgbClr val="FF0000"/>
                </a:solidFill>
              </a:rPr>
              <a:t>sixième</a:t>
            </a:r>
            <a:r>
              <a:rPr lang="fr-FR" dirty="0"/>
              <a:t>, Thème 2 : Récits fondateurs, croyances et citoyenneté dans la Méditerranée antique avant J.-C</a:t>
            </a:r>
            <a:r>
              <a:rPr lang="fr-FR" dirty="0" smtClean="0"/>
              <a:t>. + </a:t>
            </a:r>
            <a:r>
              <a:rPr lang="fr-FR" b="1" dirty="0" smtClean="0">
                <a:solidFill>
                  <a:srgbClr val="FF0000"/>
                </a:solidFill>
              </a:rPr>
              <a:t>Seconde</a:t>
            </a:r>
            <a:r>
              <a:rPr lang="fr-FR" dirty="0"/>
              <a:t>, Thème 1, chap. 1 : la Méditerranée antique</a:t>
            </a:r>
          </a:p>
        </p:txBody>
      </p:sp>
      <p:sp>
        <p:nvSpPr>
          <p:cNvPr id="8" name="ZoneTexte 7"/>
          <p:cNvSpPr txBox="1"/>
          <p:nvPr/>
        </p:nvSpPr>
        <p:spPr>
          <a:xfrm>
            <a:off x="2056047" y="6497974"/>
            <a:ext cx="6643870" cy="369332"/>
          </a:xfrm>
          <a:prstGeom prst="rect">
            <a:avLst/>
          </a:prstGeom>
          <a:noFill/>
        </p:spPr>
        <p:txBody>
          <a:bodyPr wrap="none" rtlCol="0">
            <a:spAutoFit/>
          </a:bodyPr>
          <a:lstStyle/>
          <a:p>
            <a:r>
              <a:rPr lang="fr-FR" dirty="0"/>
              <a:t>+ sacrifices pour  </a:t>
            </a:r>
            <a:r>
              <a:rPr lang="fr-FR" dirty="0" err="1" smtClean="0"/>
              <a:t>Robigus</a:t>
            </a:r>
            <a:r>
              <a:rPr lang="fr-FR" dirty="0" smtClean="0"/>
              <a:t>, </a:t>
            </a:r>
            <a:r>
              <a:rPr lang="fr-FR" dirty="0"/>
              <a:t>dieu des cultures céréalières et de la gelée</a:t>
            </a:r>
          </a:p>
        </p:txBody>
      </p:sp>
    </p:spTree>
    <p:extLst>
      <p:ext uri="{BB962C8B-B14F-4D97-AF65-F5344CB8AC3E}">
        <p14:creationId xmlns:p14="http://schemas.microsoft.com/office/powerpoint/2010/main" val="3180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838651" y="865704"/>
            <a:ext cx="7634789" cy="923330"/>
          </a:xfrm>
          <a:prstGeom prst="rect">
            <a:avLst/>
          </a:prstGeom>
          <a:noFill/>
        </p:spPr>
        <p:txBody>
          <a:bodyPr wrap="square" rtlCol="0">
            <a:spAutoFit/>
          </a:bodyPr>
          <a:lstStyle/>
          <a:p>
            <a:r>
              <a:rPr lang="fr-FR" dirty="0" smtClean="0"/>
              <a:t>Bien </a:t>
            </a:r>
            <a:r>
              <a:rPr lang="fr-FR" dirty="0"/>
              <a:t>que les chiens </a:t>
            </a:r>
            <a:r>
              <a:rPr lang="fr-FR" dirty="0" smtClean="0"/>
              <a:t>n’aient </a:t>
            </a:r>
            <a:r>
              <a:rPr lang="fr-FR" dirty="0"/>
              <a:t>pas fait partie de </a:t>
            </a:r>
            <a:r>
              <a:rPr lang="fr-FR" dirty="0" smtClean="0"/>
              <a:t>l’au-delà </a:t>
            </a:r>
            <a:r>
              <a:rPr lang="fr-FR" dirty="0"/>
              <a:t>romain (comme </a:t>
            </a:r>
            <a:r>
              <a:rPr lang="fr-FR" dirty="0" smtClean="0"/>
              <a:t>c’était </a:t>
            </a:r>
            <a:r>
              <a:rPr lang="fr-FR" dirty="0"/>
              <a:t>le cas chez les Perses), ils étaient considérés comme la meilleure protection contre les fantômes ou les mauvais esprits. </a:t>
            </a:r>
          </a:p>
        </p:txBody>
      </p:sp>
      <p:sp>
        <p:nvSpPr>
          <p:cNvPr id="3" name="ZoneTexte 2"/>
          <p:cNvSpPr txBox="1"/>
          <p:nvPr/>
        </p:nvSpPr>
        <p:spPr>
          <a:xfrm>
            <a:off x="838651" y="1958656"/>
            <a:ext cx="7454008" cy="923330"/>
          </a:xfrm>
          <a:prstGeom prst="rect">
            <a:avLst/>
          </a:prstGeom>
          <a:noFill/>
        </p:spPr>
        <p:txBody>
          <a:bodyPr wrap="square" rtlCol="0">
            <a:spAutoFit/>
          </a:bodyPr>
          <a:lstStyle/>
          <a:p>
            <a:r>
              <a:rPr lang="fr-FR" dirty="0"/>
              <a:t>Les Romains utilisaient pleinement le chien dans tous les aspects de leur vie, </a:t>
            </a:r>
            <a:r>
              <a:rPr lang="fr-FR" dirty="0" smtClean="0"/>
              <a:t>s’en </a:t>
            </a:r>
            <a:r>
              <a:rPr lang="fr-FR" dirty="0"/>
              <a:t>occupaient comme </a:t>
            </a:r>
            <a:r>
              <a:rPr lang="fr-FR" dirty="0" smtClean="0"/>
              <a:t>d’un </a:t>
            </a:r>
            <a:r>
              <a:rPr lang="fr-FR" dirty="0"/>
              <a:t>membre de leur famille et </a:t>
            </a:r>
            <a:r>
              <a:rPr lang="fr-FR" dirty="0" smtClean="0"/>
              <a:t>l’honoraient </a:t>
            </a:r>
            <a:r>
              <a:rPr lang="fr-FR" dirty="0"/>
              <a:t>à leur mort par des tombes et des épitaphes.</a:t>
            </a:r>
          </a:p>
        </p:txBody>
      </p:sp>
      <p:pic>
        <p:nvPicPr>
          <p:cNvPr id="4" name="Image 3"/>
          <p:cNvPicPr>
            <a:picLocks noChangeAspect="1"/>
          </p:cNvPicPr>
          <p:nvPr/>
        </p:nvPicPr>
        <p:blipFill>
          <a:blip r:embed="rId2"/>
          <a:stretch>
            <a:fillRect/>
          </a:stretch>
        </p:blipFill>
        <p:spPr>
          <a:xfrm>
            <a:off x="838651" y="3133725"/>
            <a:ext cx="7648575" cy="3724275"/>
          </a:xfrm>
          <a:prstGeom prst="rect">
            <a:avLst/>
          </a:prstGeom>
        </p:spPr>
      </p:pic>
    </p:spTree>
    <p:extLst>
      <p:ext uri="{BB962C8B-B14F-4D97-AF65-F5344CB8AC3E}">
        <p14:creationId xmlns:p14="http://schemas.microsoft.com/office/powerpoint/2010/main" val="1382547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588232" y="984794"/>
            <a:ext cx="4285236" cy="1754326"/>
          </a:xfrm>
          <a:prstGeom prst="rect">
            <a:avLst/>
          </a:prstGeom>
          <a:noFill/>
        </p:spPr>
        <p:txBody>
          <a:bodyPr wrap="square" rtlCol="0">
            <a:spAutoFit/>
          </a:bodyPr>
          <a:lstStyle/>
          <a:p>
            <a:r>
              <a:rPr lang="fr-FR" dirty="0"/>
              <a:t>Le </a:t>
            </a:r>
            <a:r>
              <a:rPr lang="fr-FR" i="1" dirty="0" err="1"/>
              <a:t>Melitan</a:t>
            </a:r>
            <a:r>
              <a:rPr lang="fr-FR" dirty="0"/>
              <a:t> </a:t>
            </a:r>
            <a:r>
              <a:rPr lang="fr-FR" dirty="0" smtClean="0"/>
              <a:t>(Maltais) était </a:t>
            </a:r>
            <a:r>
              <a:rPr lang="fr-FR" dirty="0"/>
              <a:t>un symbole de statut social, car seule la classe supérieure pouvait </a:t>
            </a:r>
            <a:r>
              <a:rPr lang="fr-FR" dirty="0" smtClean="0"/>
              <a:t>s’en </a:t>
            </a:r>
            <a:r>
              <a:rPr lang="fr-FR" dirty="0"/>
              <a:t>offrir un, et il avait une autre fonction que la chaleur et la compagnie: on pensait </a:t>
            </a:r>
            <a:r>
              <a:rPr lang="fr-FR" dirty="0" smtClean="0"/>
              <a:t>qu’il </a:t>
            </a:r>
            <a:r>
              <a:rPr lang="fr-FR" dirty="0"/>
              <a:t>éloignait les puces de son maître.</a:t>
            </a:r>
          </a:p>
        </p:txBody>
      </p:sp>
      <p:pic>
        <p:nvPicPr>
          <p:cNvPr id="3074" name="Picture 2" descr="Hunting Dog Mosa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838" y="608022"/>
            <a:ext cx="3842896" cy="2505568"/>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a:off x="4588232" y="517504"/>
            <a:ext cx="1688283" cy="369332"/>
          </a:xfrm>
          <a:prstGeom prst="rect">
            <a:avLst/>
          </a:prstGeom>
          <a:noFill/>
        </p:spPr>
        <p:txBody>
          <a:bodyPr wrap="none" rtlCol="0">
            <a:spAutoFit/>
          </a:bodyPr>
          <a:lstStyle/>
          <a:p>
            <a:r>
              <a:rPr lang="fr-FR" dirty="0" smtClean="0"/>
              <a:t>Chien de chasse</a:t>
            </a:r>
            <a:endParaRPr lang="fr-FR" dirty="0"/>
          </a:p>
        </p:txBody>
      </p:sp>
      <p:pic>
        <p:nvPicPr>
          <p:cNvPr id="3076" name="Picture 4" descr="http://images.perseus.tufts.edu/images/1991.07.2/1991.07.07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8734" y="1170489"/>
            <a:ext cx="3048000" cy="388620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foundinantiquity.com/wp-content/uploads/2013/11/kellermelita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838" y="2142937"/>
            <a:ext cx="3842896" cy="4401655"/>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4588232" y="2837078"/>
            <a:ext cx="4431323" cy="3816429"/>
          </a:xfrm>
          <a:prstGeom prst="rect">
            <a:avLst/>
          </a:prstGeom>
          <a:noFill/>
        </p:spPr>
        <p:txBody>
          <a:bodyPr wrap="square" rtlCol="0">
            <a:spAutoFit/>
          </a:bodyPr>
          <a:lstStyle/>
          <a:p>
            <a:r>
              <a:rPr lang="fr-FR" dirty="0" smtClean="0"/>
              <a:t>Épitaphe vers 150 </a:t>
            </a:r>
            <a:r>
              <a:rPr lang="fr-FR" dirty="0" err="1" smtClean="0"/>
              <a:t>avt</a:t>
            </a:r>
            <a:r>
              <a:rPr lang="fr-FR" dirty="0" smtClean="0"/>
              <a:t> notre ère</a:t>
            </a:r>
          </a:p>
          <a:p>
            <a:r>
              <a:rPr lang="fr-FR" sz="1400" dirty="0" smtClean="0"/>
              <a:t>« Couvert </a:t>
            </a:r>
            <a:r>
              <a:rPr lang="fr-FR" sz="1400" dirty="0"/>
              <a:t>de larmes, je </a:t>
            </a:r>
            <a:r>
              <a:rPr lang="fr-FR" sz="1400" dirty="0" smtClean="0"/>
              <a:t>t’ai </a:t>
            </a:r>
            <a:r>
              <a:rPr lang="fr-FR" sz="1400" dirty="0"/>
              <a:t>porté, notre petit chien, comme je </a:t>
            </a:r>
            <a:r>
              <a:rPr lang="fr-FR" sz="1400" dirty="0" smtClean="0"/>
              <a:t>l’ai </a:t>
            </a:r>
            <a:r>
              <a:rPr lang="fr-FR" sz="1400" dirty="0"/>
              <a:t>fait il y a quinze ans, dans des circonstances plus heureuses. Alors maintenant, </a:t>
            </a:r>
            <a:r>
              <a:rPr lang="fr-FR" sz="1400" b="1" dirty="0">
                <a:solidFill>
                  <a:srgbClr val="FF0000"/>
                </a:solidFill>
              </a:rPr>
              <a:t>Patrice</a:t>
            </a:r>
            <a:r>
              <a:rPr lang="fr-FR" sz="1400" dirty="0"/>
              <a:t>, tu ne me donneras plus mille baisers et tu ne pourras plus te </a:t>
            </a:r>
            <a:r>
              <a:rPr lang="fr-FR" sz="1400" dirty="0">
                <a:solidFill>
                  <a:srgbClr val="FF0000"/>
                </a:solidFill>
              </a:rPr>
              <a:t>coucher affectueusement à mon cou</a:t>
            </a:r>
            <a:r>
              <a:rPr lang="fr-FR" sz="1400" dirty="0"/>
              <a:t>. Tu étais un bon chien et, dans la douleur, je </a:t>
            </a:r>
            <a:r>
              <a:rPr lang="fr-FR" sz="1400" dirty="0" smtClean="0"/>
              <a:t>t’ai </a:t>
            </a:r>
            <a:r>
              <a:rPr lang="fr-FR" sz="1400" dirty="0"/>
              <a:t>mis dans une tombe de marbre et je </a:t>
            </a:r>
            <a:r>
              <a:rPr lang="fr-FR" sz="1400" dirty="0" smtClean="0"/>
              <a:t>t’ai </a:t>
            </a:r>
            <a:r>
              <a:rPr lang="fr-FR" sz="1400" dirty="0">
                <a:solidFill>
                  <a:srgbClr val="FF0000"/>
                </a:solidFill>
              </a:rPr>
              <a:t>uni à moi pour toujours quand je mourrai</a:t>
            </a:r>
            <a:r>
              <a:rPr lang="fr-FR" sz="1400" dirty="0"/>
              <a:t>. Tu </a:t>
            </a:r>
            <a:r>
              <a:rPr lang="fr-FR" sz="1400" dirty="0">
                <a:solidFill>
                  <a:srgbClr val="FF0000"/>
                </a:solidFill>
              </a:rPr>
              <a:t>égalais volontiers un humain par ton intelligence</a:t>
            </a:r>
            <a:r>
              <a:rPr lang="fr-FR" sz="1400" dirty="0"/>
              <a:t>; hélas, quel animal de compagnie nous avons </a:t>
            </a:r>
            <a:r>
              <a:rPr lang="fr-FR" sz="1400" dirty="0" smtClean="0"/>
              <a:t>perdu ! </a:t>
            </a:r>
            <a:r>
              <a:rPr lang="fr-FR" sz="1400" dirty="0"/>
              <a:t>Toi, doux Patrice, tu avais </a:t>
            </a:r>
            <a:r>
              <a:rPr lang="fr-FR" sz="1400" dirty="0" smtClean="0"/>
              <a:t>l’habitude </a:t>
            </a:r>
            <a:r>
              <a:rPr lang="fr-FR" sz="1400" dirty="0"/>
              <a:t>de te joindre à nous à table et de quémander de la nourriture sur nos genoux, tu avais </a:t>
            </a:r>
            <a:r>
              <a:rPr lang="fr-FR" sz="1400" dirty="0" smtClean="0"/>
              <a:t>l’habitude </a:t>
            </a:r>
            <a:r>
              <a:rPr lang="fr-FR" sz="1400" dirty="0"/>
              <a:t>de lécher avec ta langue avide la tasse que mes mains tenaient souvent pour toi et </a:t>
            </a:r>
            <a:r>
              <a:rPr lang="fr-FR" sz="1400" dirty="0" smtClean="0"/>
              <a:t>d’accueillir </a:t>
            </a:r>
            <a:r>
              <a:rPr lang="fr-FR" sz="1400" dirty="0"/>
              <a:t>régulièrement ton </a:t>
            </a:r>
            <a:endParaRPr lang="fr-FR" sz="1400" dirty="0" smtClean="0"/>
          </a:p>
          <a:p>
            <a:r>
              <a:rPr lang="fr-FR" sz="1400" dirty="0" smtClean="0"/>
              <a:t>maître </a:t>
            </a:r>
            <a:r>
              <a:rPr lang="fr-FR" sz="1400" dirty="0"/>
              <a:t>fatigué en </a:t>
            </a:r>
            <a:endParaRPr lang="fr-FR" sz="1400" dirty="0" smtClean="0"/>
          </a:p>
          <a:p>
            <a:r>
              <a:rPr lang="fr-FR" sz="1400" dirty="0" smtClean="0"/>
              <a:t>remuant </a:t>
            </a:r>
            <a:r>
              <a:rPr lang="fr-FR" sz="1400" dirty="0"/>
              <a:t>la queue</a:t>
            </a:r>
            <a:r>
              <a:rPr lang="fr-FR" sz="1400" dirty="0" smtClean="0"/>
              <a:t>. »</a:t>
            </a:r>
            <a:endParaRPr lang="fr-FR" sz="1400" dirty="0"/>
          </a:p>
        </p:txBody>
      </p:sp>
      <p:pic>
        <p:nvPicPr>
          <p:cNvPr id="5" name="Image 4"/>
          <p:cNvPicPr>
            <a:picLocks noChangeAspect="1"/>
          </p:cNvPicPr>
          <p:nvPr/>
        </p:nvPicPr>
        <p:blipFill>
          <a:blip r:embed="rId5"/>
          <a:stretch>
            <a:fillRect/>
          </a:stretch>
        </p:blipFill>
        <p:spPr>
          <a:xfrm>
            <a:off x="700679" y="2524125"/>
            <a:ext cx="2743200" cy="4333875"/>
          </a:xfrm>
          <a:prstGeom prst="rect">
            <a:avLst/>
          </a:prstGeom>
        </p:spPr>
      </p:pic>
    </p:spTree>
    <p:extLst>
      <p:ext uri="{BB962C8B-B14F-4D97-AF65-F5344CB8AC3E}">
        <p14:creationId xmlns:p14="http://schemas.microsoft.com/office/powerpoint/2010/main" val="1703785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561045" y="559579"/>
            <a:ext cx="3280517" cy="3917511"/>
          </a:xfrm>
          <a:prstGeom prst="rect">
            <a:avLst/>
          </a:prstGeom>
        </p:spPr>
      </p:pic>
      <p:sp>
        <p:nvSpPr>
          <p:cNvPr id="3" name="ZoneTexte 2"/>
          <p:cNvSpPr txBox="1"/>
          <p:nvPr/>
        </p:nvSpPr>
        <p:spPr>
          <a:xfrm>
            <a:off x="1753808" y="4485426"/>
            <a:ext cx="894989" cy="369332"/>
          </a:xfrm>
          <a:prstGeom prst="rect">
            <a:avLst/>
          </a:prstGeom>
          <a:noFill/>
        </p:spPr>
        <p:txBody>
          <a:bodyPr wrap="none" rtlCol="0">
            <a:spAutoFit/>
          </a:bodyPr>
          <a:lstStyle/>
          <a:p>
            <a:r>
              <a:rPr lang="fr-FR" dirty="0" smtClean="0"/>
              <a:t>Pompéi</a:t>
            </a:r>
            <a:endParaRPr lang="fr-FR" dirty="0"/>
          </a:p>
        </p:txBody>
      </p:sp>
      <p:grpSp>
        <p:nvGrpSpPr>
          <p:cNvPr id="6" name="Groupe 5"/>
          <p:cNvGrpSpPr/>
          <p:nvPr/>
        </p:nvGrpSpPr>
        <p:grpSpPr>
          <a:xfrm>
            <a:off x="1050018" y="305279"/>
            <a:ext cx="7713968" cy="5496346"/>
            <a:chOff x="1050018" y="305279"/>
            <a:chExt cx="7713968" cy="5496346"/>
          </a:xfrm>
        </p:grpSpPr>
        <p:pic>
          <p:nvPicPr>
            <p:cNvPr id="4" name="Image 3"/>
            <p:cNvPicPr>
              <a:picLocks noChangeAspect="1"/>
            </p:cNvPicPr>
            <p:nvPr/>
          </p:nvPicPr>
          <p:blipFill>
            <a:blip r:embed="rId3"/>
            <a:stretch>
              <a:fillRect/>
            </a:stretch>
          </p:blipFill>
          <p:spPr>
            <a:xfrm>
              <a:off x="1050018" y="305279"/>
              <a:ext cx="7713968" cy="5127014"/>
            </a:xfrm>
            <a:prstGeom prst="rect">
              <a:avLst/>
            </a:prstGeom>
          </p:spPr>
        </p:pic>
        <p:sp>
          <p:nvSpPr>
            <p:cNvPr id="5" name="ZoneTexte 4"/>
            <p:cNvSpPr txBox="1"/>
            <p:nvPr/>
          </p:nvSpPr>
          <p:spPr>
            <a:xfrm>
              <a:off x="2756798" y="5432293"/>
              <a:ext cx="4300408" cy="369332"/>
            </a:xfrm>
            <a:prstGeom prst="rect">
              <a:avLst/>
            </a:prstGeom>
            <a:noFill/>
          </p:spPr>
          <p:txBody>
            <a:bodyPr wrap="none" rtlCol="0">
              <a:spAutoFit/>
            </a:bodyPr>
            <a:lstStyle/>
            <a:p>
              <a:r>
                <a:rPr lang="fr-FR" dirty="0" smtClean="0"/>
                <a:t>Les chiens défenseurs des divinités (</a:t>
              </a:r>
              <a:r>
                <a:rPr lang="fr-FR" dirty="0" err="1" smtClean="0"/>
                <a:t>Acteon</a:t>
              </a:r>
              <a:r>
                <a:rPr lang="fr-FR" dirty="0" smtClean="0"/>
                <a:t>)</a:t>
              </a:r>
              <a:endParaRPr lang="fr-FR" dirty="0"/>
            </a:p>
          </p:txBody>
        </p:sp>
      </p:grpSp>
      <p:pic>
        <p:nvPicPr>
          <p:cNvPr id="7" name="Image 6"/>
          <p:cNvPicPr>
            <a:picLocks noChangeAspect="1"/>
          </p:cNvPicPr>
          <p:nvPr/>
        </p:nvPicPr>
        <p:blipFill>
          <a:blip r:embed="rId4"/>
          <a:stretch>
            <a:fillRect/>
          </a:stretch>
        </p:blipFill>
        <p:spPr>
          <a:xfrm>
            <a:off x="224794" y="990036"/>
            <a:ext cx="6832412" cy="5536144"/>
          </a:xfrm>
          <a:prstGeom prst="rect">
            <a:avLst/>
          </a:prstGeom>
        </p:spPr>
      </p:pic>
    </p:spTree>
    <p:extLst>
      <p:ext uri="{BB962C8B-B14F-4D97-AF65-F5344CB8AC3E}">
        <p14:creationId xmlns:p14="http://schemas.microsoft.com/office/powerpoint/2010/main" val="1604466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p:cNvSpPr txBox="1"/>
          <p:nvPr/>
        </p:nvSpPr>
        <p:spPr>
          <a:xfrm>
            <a:off x="664398" y="566496"/>
            <a:ext cx="8568952" cy="830997"/>
          </a:xfrm>
          <a:prstGeom prst="rect">
            <a:avLst/>
          </a:prstGeom>
          <a:noFill/>
        </p:spPr>
        <p:txBody>
          <a:bodyPr wrap="square" rtlCol="0">
            <a:spAutoFit/>
          </a:bodyPr>
          <a:lstStyle/>
          <a:p>
            <a:r>
              <a:rPr lang="fr-FR" sz="2400" u="sng" dirty="0" smtClean="0"/>
              <a:t>3. Les </a:t>
            </a:r>
            <a:r>
              <a:rPr lang="fr-FR" sz="2400" u="sng" dirty="0"/>
              <a:t>cochons de fouilles archéologiques </a:t>
            </a:r>
            <a:r>
              <a:rPr lang="fr-FR" sz="2400" u="sng" dirty="0" smtClean="0"/>
              <a:t>pour séparer les mythes </a:t>
            </a:r>
            <a:r>
              <a:rPr lang="fr-FR" sz="2400" u="sng" dirty="0"/>
              <a:t>de </a:t>
            </a:r>
            <a:r>
              <a:rPr lang="fr-FR" sz="2400" u="sng" dirty="0" smtClean="0"/>
              <a:t>l’histoire</a:t>
            </a:r>
            <a:endParaRPr lang="fr-FR" sz="2400" u="sng" dirty="0"/>
          </a:p>
        </p:txBody>
      </p:sp>
      <p:sp>
        <p:nvSpPr>
          <p:cNvPr id="6" name="ZoneTexte 5"/>
          <p:cNvSpPr txBox="1"/>
          <p:nvPr/>
        </p:nvSpPr>
        <p:spPr>
          <a:xfrm>
            <a:off x="664398" y="1461732"/>
            <a:ext cx="8409264" cy="646331"/>
          </a:xfrm>
          <a:prstGeom prst="rect">
            <a:avLst/>
          </a:prstGeom>
          <a:noFill/>
        </p:spPr>
        <p:txBody>
          <a:bodyPr wrap="square" rtlCol="0">
            <a:spAutoFit/>
          </a:bodyPr>
          <a:lstStyle/>
          <a:p>
            <a:r>
              <a:rPr lang="fr-FR" dirty="0" smtClean="0"/>
              <a:t>Classe de </a:t>
            </a:r>
            <a:r>
              <a:rPr lang="fr-FR" b="1" dirty="0" smtClean="0">
                <a:solidFill>
                  <a:srgbClr val="FF0000"/>
                </a:solidFill>
              </a:rPr>
              <a:t>sixième</a:t>
            </a:r>
            <a:r>
              <a:rPr lang="fr-FR" dirty="0"/>
              <a:t>, Thème 2 : Récits fondateurs, croyances et citoyenneté dans la Méditerranée antique avant J.-C</a:t>
            </a:r>
            <a:r>
              <a:rPr lang="fr-FR" dirty="0" smtClean="0"/>
              <a:t>. + </a:t>
            </a:r>
            <a:r>
              <a:rPr lang="fr-FR" b="1" dirty="0" smtClean="0">
                <a:solidFill>
                  <a:srgbClr val="FF0000"/>
                </a:solidFill>
              </a:rPr>
              <a:t>Seconde</a:t>
            </a:r>
            <a:r>
              <a:rPr lang="fr-FR" dirty="0"/>
              <a:t>, Thème 1, chap. 1 : la Méditerranée antique</a:t>
            </a:r>
          </a:p>
        </p:txBody>
      </p:sp>
      <p:pic>
        <p:nvPicPr>
          <p:cNvPr id="3" name="Picture 2"/>
          <p:cNvPicPr>
            <a:picLocks noChangeAspect="1" noChangeArrowheads="1"/>
          </p:cNvPicPr>
          <p:nvPr/>
        </p:nvPicPr>
        <p:blipFill>
          <a:blip r:embed="rId2"/>
          <a:srcRect/>
          <a:stretch>
            <a:fillRect/>
          </a:stretch>
        </p:blipFill>
        <p:spPr bwMode="auto">
          <a:xfrm>
            <a:off x="151892" y="1652580"/>
            <a:ext cx="8692851" cy="4116456"/>
          </a:xfrm>
          <a:prstGeom prst="rect">
            <a:avLst/>
          </a:prstGeom>
          <a:noFill/>
          <a:ln w="9525">
            <a:noFill/>
            <a:miter lim="800000"/>
            <a:headEnd/>
            <a:tailEnd/>
          </a:ln>
        </p:spPr>
      </p:pic>
      <p:pic>
        <p:nvPicPr>
          <p:cNvPr id="4" name="Picture 1" descr="C:\Users\Jerome\Documents\Articles et LIVRES\ANIMAL STUDIES\CONFERENCES (colloques, séminaires)\Le Cochon en Israël\Pig frequencies Iron IIB.JPG"/>
          <p:cNvPicPr>
            <a:picLocks noChangeAspect="1" noChangeArrowheads="1"/>
          </p:cNvPicPr>
          <p:nvPr/>
        </p:nvPicPr>
        <p:blipFill>
          <a:blip r:embed="rId3"/>
          <a:srcRect/>
          <a:stretch>
            <a:fillRect/>
          </a:stretch>
        </p:blipFill>
        <p:spPr bwMode="auto">
          <a:xfrm>
            <a:off x="541969" y="391883"/>
            <a:ext cx="4465332" cy="6528679"/>
          </a:xfrm>
          <a:prstGeom prst="rect">
            <a:avLst/>
          </a:prstGeom>
          <a:noFill/>
        </p:spPr>
      </p:pic>
      <p:pic>
        <p:nvPicPr>
          <p:cNvPr id="5" name="Picture 3"/>
          <p:cNvPicPr>
            <a:picLocks noChangeAspect="1" noChangeArrowheads="1"/>
          </p:cNvPicPr>
          <p:nvPr/>
        </p:nvPicPr>
        <p:blipFill>
          <a:blip r:embed="rId4"/>
          <a:srcRect/>
          <a:stretch>
            <a:fillRect/>
          </a:stretch>
        </p:blipFill>
        <p:spPr bwMode="auto">
          <a:xfrm>
            <a:off x="1757962" y="821583"/>
            <a:ext cx="6743536" cy="5016050"/>
          </a:xfrm>
          <a:prstGeom prst="rect">
            <a:avLst/>
          </a:prstGeom>
          <a:noFill/>
          <a:ln w="9525">
            <a:noFill/>
            <a:miter lim="800000"/>
            <a:headEnd/>
            <a:tailEnd/>
          </a:ln>
        </p:spPr>
      </p:pic>
    </p:spTree>
    <p:extLst>
      <p:ext uri="{BB962C8B-B14F-4D97-AF65-F5344CB8AC3E}">
        <p14:creationId xmlns:p14="http://schemas.microsoft.com/office/powerpoint/2010/main" val="2702393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5" name="Picture 1"/>
          <p:cNvPicPr>
            <a:picLocks noChangeAspect="1" noChangeArrowheads="1"/>
          </p:cNvPicPr>
          <p:nvPr/>
        </p:nvPicPr>
        <p:blipFill>
          <a:blip r:embed="rId2"/>
          <a:srcRect/>
          <a:stretch>
            <a:fillRect/>
          </a:stretch>
        </p:blipFill>
        <p:spPr bwMode="auto">
          <a:xfrm>
            <a:off x="168166" y="2055103"/>
            <a:ext cx="8807669" cy="1921014"/>
          </a:xfrm>
          <a:prstGeom prst="rect">
            <a:avLst/>
          </a:prstGeom>
          <a:noFill/>
          <a:ln w="9525">
            <a:noFill/>
            <a:miter lim="800000"/>
            <a:headEnd/>
            <a:tailEnd/>
          </a:ln>
        </p:spPr>
      </p:pic>
      <p:pic>
        <p:nvPicPr>
          <p:cNvPr id="11266" name="Picture 2"/>
          <p:cNvPicPr>
            <a:picLocks noChangeAspect="1" noChangeArrowheads="1"/>
          </p:cNvPicPr>
          <p:nvPr/>
        </p:nvPicPr>
        <p:blipFill>
          <a:blip r:embed="rId3"/>
          <a:srcRect/>
          <a:stretch>
            <a:fillRect/>
          </a:stretch>
        </p:blipFill>
        <p:spPr bwMode="auto">
          <a:xfrm>
            <a:off x="830316" y="97879"/>
            <a:ext cx="7467600" cy="1704975"/>
          </a:xfrm>
          <a:prstGeom prst="rect">
            <a:avLst/>
          </a:prstGeom>
          <a:noFill/>
          <a:ln w="9525">
            <a:noFill/>
            <a:miter lim="800000"/>
            <a:headEnd/>
            <a:tailEnd/>
          </a:ln>
        </p:spPr>
      </p:pic>
      <p:sp>
        <p:nvSpPr>
          <p:cNvPr id="4" name="Rectangle 3"/>
          <p:cNvSpPr/>
          <p:nvPr/>
        </p:nvSpPr>
        <p:spPr>
          <a:xfrm>
            <a:off x="830316" y="4193628"/>
            <a:ext cx="6978870" cy="1754326"/>
          </a:xfrm>
          <a:prstGeom prst="rect">
            <a:avLst/>
          </a:prstGeom>
        </p:spPr>
        <p:txBody>
          <a:bodyPr wrap="square">
            <a:spAutoFit/>
          </a:bodyPr>
          <a:lstStyle/>
          <a:p>
            <a:pPr>
              <a:buFont typeface="Arial" pitchFamily="34" charset="0"/>
              <a:buChar char="•"/>
            </a:pPr>
            <a:r>
              <a:rPr lang="fr-FR" dirty="0" smtClean="0"/>
              <a:t> Dès le 8ème siècle avant notre ère, à l’âge du fer, </a:t>
            </a:r>
            <a:r>
              <a:rPr lang="fr-FR" u="sng" dirty="0" smtClean="0"/>
              <a:t>élevage</a:t>
            </a:r>
            <a:r>
              <a:rPr lang="fr-FR" dirty="0" smtClean="0"/>
              <a:t> de cochons</a:t>
            </a:r>
          </a:p>
          <a:p>
            <a:pPr>
              <a:buFont typeface="Arial" pitchFamily="34" charset="0"/>
              <a:buChar char="•"/>
            </a:pPr>
            <a:r>
              <a:rPr lang="fr-FR" dirty="0" smtClean="0"/>
              <a:t> Cela représente seulement 2% des restes d’animaux =&gt; une nourriture des plus fortunés</a:t>
            </a:r>
          </a:p>
          <a:p>
            <a:pPr>
              <a:buFont typeface="Arial" pitchFamily="34" charset="0"/>
              <a:buChar char="•"/>
            </a:pPr>
            <a:r>
              <a:rPr lang="fr-FR" dirty="0" smtClean="0"/>
              <a:t> Conclusion de Lidar Sapir-</a:t>
            </a:r>
            <a:r>
              <a:rPr lang="fr-FR" dirty="0" err="1" smtClean="0"/>
              <a:t>Hen</a:t>
            </a:r>
            <a:r>
              <a:rPr lang="fr-FR" dirty="0" smtClean="0"/>
              <a:t> : la fréquence de traces archéologiques de porcs ne peut servir de marqueur culturel pour tenter de classer l’identité ethnique de la population d’un site.</a:t>
            </a:r>
            <a:endParaRPr lang="fr-FR" dirty="0"/>
          </a:p>
        </p:txBody>
      </p:sp>
    </p:spTree>
    <p:extLst>
      <p:ext uri="{BB962C8B-B14F-4D97-AF65-F5344CB8AC3E}">
        <p14:creationId xmlns:p14="http://schemas.microsoft.com/office/powerpoint/2010/main" val="2473630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Comment la terre d'Israël fut inventée de Shlomo Sand - Editions Flammarion"/>
          <p:cNvPicPr>
            <a:picLocks noChangeAspect="1" noChangeArrowheads="1"/>
          </p:cNvPicPr>
          <p:nvPr/>
        </p:nvPicPr>
        <p:blipFill>
          <a:blip r:embed="rId2"/>
          <a:srcRect/>
          <a:stretch>
            <a:fillRect/>
          </a:stretch>
        </p:blipFill>
        <p:spPr bwMode="auto">
          <a:xfrm>
            <a:off x="355272" y="92075"/>
            <a:ext cx="2752725" cy="4343400"/>
          </a:xfrm>
          <a:prstGeom prst="rect">
            <a:avLst/>
          </a:prstGeom>
          <a:noFill/>
        </p:spPr>
      </p:pic>
      <p:sp>
        <p:nvSpPr>
          <p:cNvPr id="4" name="TextBox 3"/>
          <p:cNvSpPr txBox="1"/>
          <p:nvPr/>
        </p:nvSpPr>
        <p:spPr>
          <a:xfrm>
            <a:off x="3279230" y="1409288"/>
            <a:ext cx="5065615" cy="1754326"/>
          </a:xfrm>
          <a:prstGeom prst="rect">
            <a:avLst/>
          </a:prstGeom>
          <a:noFill/>
        </p:spPr>
        <p:txBody>
          <a:bodyPr wrap="square" rtlCol="0">
            <a:spAutoFit/>
          </a:bodyPr>
          <a:lstStyle/>
          <a:p>
            <a:r>
              <a:rPr lang="fr-FR" dirty="0" smtClean="0"/>
              <a:t>Il n’y a pas eu « d’exil du peuple juif » après la destruction du Second temple par les Romains : « les juifs n’ont pas connu d’exil forcé de Judée au Ier siècle et (…) ils ne sont pas ’revenus’ au XXe siècle en Palestine, et ensuite en Israël, de leur plein gré. »</a:t>
            </a:r>
            <a:endParaRPr lang="fr-FR" dirty="0"/>
          </a:p>
        </p:txBody>
      </p:sp>
      <p:grpSp>
        <p:nvGrpSpPr>
          <p:cNvPr id="7" name="Group 6"/>
          <p:cNvGrpSpPr/>
          <p:nvPr/>
        </p:nvGrpSpPr>
        <p:grpSpPr>
          <a:xfrm>
            <a:off x="3279230" y="3342068"/>
            <a:ext cx="5734050" cy="3390900"/>
            <a:chOff x="3279230" y="3342068"/>
            <a:chExt cx="5734050" cy="3390900"/>
          </a:xfrm>
        </p:grpSpPr>
        <p:pic>
          <p:nvPicPr>
            <p:cNvPr id="4101" name="Picture 5"/>
            <p:cNvPicPr>
              <a:picLocks noChangeAspect="1" noChangeArrowheads="1"/>
            </p:cNvPicPr>
            <p:nvPr/>
          </p:nvPicPr>
          <p:blipFill>
            <a:blip r:embed="rId3"/>
            <a:srcRect/>
            <a:stretch>
              <a:fillRect/>
            </a:stretch>
          </p:blipFill>
          <p:spPr bwMode="auto">
            <a:xfrm>
              <a:off x="3279230" y="3342068"/>
              <a:ext cx="5734050" cy="3390900"/>
            </a:xfrm>
            <a:prstGeom prst="rect">
              <a:avLst/>
            </a:prstGeom>
            <a:noFill/>
            <a:ln w="9525">
              <a:noFill/>
              <a:miter lim="800000"/>
              <a:headEnd/>
              <a:tailEnd/>
            </a:ln>
          </p:spPr>
        </p:pic>
        <p:pic>
          <p:nvPicPr>
            <p:cNvPr id="4102" name="Picture 6"/>
            <p:cNvPicPr>
              <a:picLocks noChangeAspect="1" noChangeArrowheads="1"/>
            </p:cNvPicPr>
            <p:nvPr/>
          </p:nvPicPr>
          <p:blipFill>
            <a:blip r:embed="rId4"/>
            <a:srcRect/>
            <a:stretch>
              <a:fillRect/>
            </a:stretch>
          </p:blipFill>
          <p:spPr bwMode="auto">
            <a:xfrm>
              <a:off x="3592404" y="3429000"/>
              <a:ext cx="1685925" cy="457200"/>
            </a:xfrm>
            <a:prstGeom prst="rect">
              <a:avLst/>
            </a:prstGeom>
            <a:noFill/>
            <a:ln w="9525">
              <a:noFill/>
              <a:miter lim="800000"/>
              <a:headEnd/>
              <a:tailEnd/>
            </a:ln>
          </p:spPr>
        </p:pic>
      </p:grpSp>
      <p:sp>
        <p:nvSpPr>
          <p:cNvPr id="8" name="Rectangle 7"/>
          <p:cNvSpPr/>
          <p:nvPr/>
        </p:nvSpPr>
        <p:spPr>
          <a:xfrm>
            <a:off x="355272" y="4635062"/>
            <a:ext cx="2923958" cy="1477328"/>
          </a:xfrm>
          <a:prstGeom prst="rect">
            <a:avLst/>
          </a:prstGeom>
        </p:spPr>
        <p:txBody>
          <a:bodyPr wrap="square">
            <a:spAutoFit/>
          </a:bodyPr>
          <a:lstStyle/>
          <a:p>
            <a:r>
              <a:rPr lang="en-US" dirty="0" smtClean="0"/>
              <a:t>“The evidence of David’s life is sparse. Was he an emperor? A local king? Or, as Israel Finkelstein claims, a Bedouin sheikh?”</a:t>
            </a:r>
            <a:endParaRPr lang="fr-FR" dirty="0"/>
          </a:p>
        </p:txBody>
      </p:sp>
      <p:sp>
        <p:nvSpPr>
          <p:cNvPr id="9" name="Rectangle 8"/>
          <p:cNvSpPr/>
          <p:nvPr/>
        </p:nvSpPr>
        <p:spPr>
          <a:xfrm>
            <a:off x="3279230" y="485958"/>
            <a:ext cx="4572000" cy="923330"/>
          </a:xfrm>
          <a:prstGeom prst="rect">
            <a:avLst/>
          </a:prstGeom>
        </p:spPr>
        <p:txBody>
          <a:bodyPr>
            <a:spAutoFit/>
          </a:bodyPr>
          <a:lstStyle/>
          <a:p>
            <a:r>
              <a:rPr lang="fr-FR" dirty="0" smtClean="0"/>
              <a:t>Du danger qu’il y a à considérer les textes religieux, au premier rang desquels la Torah, comme des livres d’histoire…</a:t>
            </a:r>
          </a:p>
        </p:txBody>
      </p:sp>
    </p:spTree>
    <p:extLst>
      <p:ext uri="{BB962C8B-B14F-4D97-AF65-F5344CB8AC3E}">
        <p14:creationId xmlns:p14="http://schemas.microsoft.com/office/powerpoint/2010/main" val="3586822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41284" y="546537"/>
            <a:ext cx="5323488" cy="646331"/>
          </a:xfrm>
          <a:prstGeom prst="rect">
            <a:avLst/>
          </a:prstGeom>
        </p:spPr>
        <p:txBody>
          <a:bodyPr wrap="square">
            <a:spAutoFit/>
          </a:bodyPr>
          <a:lstStyle/>
          <a:p>
            <a:r>
              <a:rPr lang="fr-FR" b="1" dirty="0" smtClean="0"/>
              <a:t>Le cochon pose le problème de la place de la religion dans le pays mais aussi de la tolérance des minorités</a:t>
            </a:r>
            <a:endParaRPr lang="fr-FR" b="1" dirty="0"/>
          </a:p>
        </p:txBody>
      </p:sp>
      <p:grpSp>
        <p:nvGrpSpPr>
          <p:cNvPr id="4" name="Group 5"/>
          <p:cNvGrpSpPr/>
          <p:nvPr/>
        </p:nvGrpSpPr>
        <p:grpSpPr>
          <a:xfrm>
            <a:off x="551038" y="1299151"/>
            <a:ext cx="3842845" cy="5493125"/>
            <a:chOff x="1045013" y="1299151"/>
            <a:chExt cx="3842845" cy="5493125"/>
          </a:xfrm>
        </p:grpSpPr>
        <p:sp>
          <p:nvSpPr>
            <p:cNvPr id="5" name="Rectangle 4"/>
            <p:cNvSpPr/>
            <p:nvPr/>
          </p:nvSpPr>
          <p:spPr>
            <a:xfrm>
              <a:off x="1897665" y="6422944"/>
              <a:ext cx="2218108" cy="369332"/>
            </a:xfrm>
            <a:prstGeom prst="rect">
              <a:avLst/>
            </a:prstGeom>
          </p:spPr>
          <p:txBody>
            <a:bodyPr wrap="none">
              <a:spAutoFit/>
            </a:bodyPr>
            <a:lstStyle/>
            <a:p>
              <a:r>
                <a:rPr lang="fr-FR" dirty="0" smtClean="0"/>
                <a:t>(Sylvain </a:t>
              </a:r>
              <a:r>
                <a:rPr lang="fr-FR" dirty="0" err="1" smtClean="0"/>
                <a:t>Estibal</a:t>
              </a:r>
              <a:r>
                <a:rPr lang="fr-FR" dirty="0" smtClean="0"/>
                <a:t>, 2011)</a:t>
              </a:r>
              <a:endParaRPr lang="fr-FR" dirty="0"/>
            </a:p>
          </p:txBody>
        </p:sp>
        <p:pic>
          <p:nvPicPr>
            <p:cNvPr id="6" name="Picture 2" descr="Le cochon de Gaza en Blu Ray : Le Cochon de Gaza - AlloCiné"/>
            <p:cNvPicPr>
              <a:picLocks noChangeAspect="1" noChangeArrowheads="1"/>
            </p:cNvPicPr>
            <p:nvPr/>
          </p:nvPicPr>
          <p:blipFill>
            <a:blip r:embed="rId2"/>
            <a:srcRect/>
            <a:stretch>
              <a:fillRect/>
            </a:stretch>
          </p:blipFill>
          <p:spPr bwMode="auto">
            <a:xfrm>
              <a:off x="1045013" y="1299151"/>
              <a:ext cx="3842845" cy="5123793"/>
            </a:xfrm>
            <a:prstGeom prst="rect">
              <a:avLst/>
            </a:prstGeom>
            <a:noFill/>
          </p:spPr>
        </p:pic>
      </p:grpSp>
      <p:sp>
        <p:nvSpPr>
          <p:cNvPr id="7" name="Rectangle 6"/>
          <p:cNvSpPr/>
          <p:nvPr/>
        </p:nvSpPr>
        <p:spPr>
          <a:xfrm>
            <a:off x="4572000" y="1192868"/>
            <a:ext cx="4572000" cy="3970318"/>
          </a:xfrm>
          <a:prstGeom prst="rect">
            <a:avLst/>
          </a:prstGeom>
        </p:spPr>
        <p:txBody>
          <a:bodyPr>
            <a:spAutoFit/>
          </a:bodyPr>
          <a:lstStyle/>
          <a:p>
            <a:r>
              <a:rPr lang="fr-FR" dirty="0" err="1" smtClean="0"/>
              <a:t>Jaafar</a:t>
            </a:r>
            <a:r>
              <a:rPr lang="fr-FR" dirty="0" smtClean="0"/>
              <a:t>, un pêcheur palestinien infortuné, attrape dans ses filets un </a:t>
            </a:r>
            <a:r>
              <a:rPr lang="fr-FR" b="1" dirty="0" smtClean="0"/>
              <a:t>cochon vietnamien</a:t>
            </a:r>
            <a:r>
              <a:rPr lang="fr-FR" dirty="0" smtClean="0"/>
              <a:t>. Tiraillé entre sa foi musulmane, son envie d’améliorer la vie de son épouse, payer ses dettes et la réalité du conflit, </a:t>
            </a:r>
            <a:r>
              <a:rPr lang="fr-FR" dirty="0" err="1" smtClean="0"/>
              <a:t>Jaafar</a:t>
            </a:r>
            <a:r>
              <a:rPr lang="fr-FR" dirty="0" smtClean="0"/>
              <a:t> décide d’entreprendre avec son cochon un commerce des plus insolites avec </a:t>
            </a:r>
            <a:r>
              <a:rPr lang="fr-FR" b="1" dirty="0" smtClean="0"/>
              <a:t>une jeune colon russo-israélienne</a:t>
            </a:r>
            <a:r>
              <a:rPr lang="fr-FR" dirty="0" smtClean="0"/>
              <a:t>, </a:t>
            </a:r>
            <a:r>
              <a:rPr lang="fr-FR" dirty="0" err="1" smtClean="0"/>
              <a:t>Yelena</a:t>
            </a:r>
            <a:r>
              <a:rPr lang="fr-FR" dirty="0" smtClean="0"/>
              <a:t>. En effet celle-ci élève des </a:t>
            </a:r>
            <a:r>
              <a:rPr lang="fr-FR" b="1" dirty="0" smtClean="0"/>
              <a:t>cochons</a:t>
            </a:r>
            <a:r>
              <a:rPr lang="fr-FR" dirty="0" smtClean="0"/>
              <a:t> et n’ayant plus de cochon mâle, demande à </a:t>
            </a:r>
            <a:r>
              <a:rPr lang="fr-FR" dirty="0" err="1" smtClean="0"/>
              <a:t>Jaafar</a:t>
            </a:r>
            <a:r>
              <a:rPr lang="fr-FR" dirty="0" smtClean="0"/>
              <a:t> de lui apporter la semence de son cochon. Cependant ses </a:t>
            </a:r>
            <a:r>
              <a:rPr lang="fr-FR" b="1" dirty="0" smtClean="0"/>
              <a:t>coreligionnaires </a:t>
            </a:r>
            <a:r>
              <a:rPr lang="fr-FR" dirty="0" smtClean="0"/>
              <a:t>découvrent ce qu’il a fait et on lui donne à choisir entre mourir en traître ou mourir en martyr.</a:t>
            </a:r>
            <a:endParaRPr lang="fr-FR" dirty="0"/>
          </a:p>
        </p:txBody>
      </p:sp>
    </p:spTree>
    <p:extLst>
      <p:ext uri="{BB962C8B-B14F-4D97-AF65-F5344CB8AC3E}">
        <p14:creationId xmlns:p14="http://schemas.microsoft.com/office/powerpoint/2010/main" val="1859429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p:cNvSpPr txBox="1"/>
          <p:nvPr/>
        </p:nvSpPr>
        <p:spPr>
          <a:xfrm>
            <a:off x="664398" y="566496"/>
            <a:ext cx="8568952" cy="461665"/>
          </a:xfrm>
          <a:prstGeom prst="rect">
            <a:avLst/>
          </a:prstGeom>
          <a:noFill/>
        </p:spPr>
        <p:txBody>
          <a:bodyPr wrap="square" rtlCol="0">
            <a:spAutoFit/>
          </a:bodyPr>
          <a:lstStyle/>
          <a:p>
            <a:r>
              <a:rPr lang="fr-FR" sz="2400" u="sng" dirty="0" smtClean="0"/>
              <a:t>4. </a:t>
            </a:r>
            <a:r>
              <a:rPr lang="fr-FR" sz="2400" u="sng" dirty="0"/>
              <a:t>Le procès </a:t>
            </a:r>
            <a:r>
              <a:rPr lang="fr-FR" sz="2400" u="sng" dirty="0" smtClean="0"/>
              <a:t>d’une </a:t>
            </a:r>
            <a:r>
              <a:rPr lang="fr-FR" sz="2400" u="sng" dirty="0"/>
              <a:t>truie à Falaise en </a:t>
            </a:r>
            <a:r>
              <a:rPr lang="fr-FR" sz="2400" u="sng" dirty="0" smtClean="0"/>
              <a:t>1386</a:t>
            </a:r>
            <a:endParaRPr lang="fr-FR" sz="2400" u="sng" dirty="0"/>
          </a:p>
        </p:txBody>
      </p:sp>
      <p:sp>
        <p:nvSpPr>
          <p:cNvPr id="3" name="Rectangle 2"/>
          <p:cNvSpPr/>
          <p:nvPr/>
        </p:nvSpPr>
        <p:spPr>
          <a:xfrm>
            <a:off x="664397" y="1028161"/>
            <a:ext cx="5146641" cy="646331"/>
          </a:xfrm>
          <a:prstGeom prst="rect">
            <a:avLst/>
          </a:prstGeom>
        </p:spPr>
        <p:txBody>
          <a:bodyPr wrap="square">
            <a:spAutoFit/>
          </a:bodyPr>
          <a:lstStyle/>
          <a:p>
            <a:r>
              <a:rPr lang="fr-FR" b="1" dirty="0">
                <a:solidFill>
                  <a:srgbClr val="FF0000"/>
                </a:solidFill>
              </a:rPr>
              <a:t>Cinquième</a:t>
            </a:r>
            <a:r>
              <a:rPr lang="fr-FR" dirty="0">
                <a:solidFill>
                  <a:srgbClr val="222222"/>
                </a:solidFill>
              </a:rPr>
              <a:t>, Thème 2 : Société, Église et pouvoir politique dans </a:t>
            </a:r>
            <a:r>
              <a:rPr lang="fr-FR" dirty="0" smtClean="0">
                <a:solidFill>
                  <a:srgbClr val="222222"/>
                </a:solidFill>
              </a:rPr>
              <a:t>l’Occident </a:t>
            </a:r>
            <a:r>
              <a:rPr lang="fr-FR" dirty="0">
                <a:solidFill>
                  <a:srgbClr val="222222"/>
                </a:solidFill>
              </a:rPr>
              <a:t>féodal (XIe-XVe siècles)</a:t>
            </a:r>
            <a:endParaRPr lang="fr-FR" dirty="0"/>
          </a:p>
        </p:txBody>
      </p:sp>
      <p:pic>
        <p:nvPicPr>
          <p:cNvPr id="6" name="Picture 2" descr="Illustr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900" y="1829615"/>
            <a:ext cx="4706366" cy="4976983"/>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p:cNvPicPr>
            <a:picLocks noChangeAspect="1"/>
          </p:cNvPicPr>
          <p:nvPr/>
        </p:nvPicPr>
        <p:blipFill>
          <a:blip r:embed="rId3"/>
          <a:stretch>
            <a:fillRect/>
          </a:stretch>
        </p:blipFill>
        <p:spPr>
          <a:xfrm>
            <a:off x="271931" y="2406014"/>
            <a:ext cx="5808305" cy="4361421"/>
          </a:xfrm>
          <a:prstGeom prst="rect">
            <a:avLst/>
          </a:prstGeom>
        </p:spPr>
      </p:pic>
      <p:sp>
        <p:nvSpPr>
          <p:cNvPr id="7" name="ZoneTexte 6"/>
          <p:cNvSpPr txBox="1"/>
          <p:nvPr/>
        </p:nvSpPr>
        <p:spPr>
          <a:xfrm>
            <a:off x="5605434" y="1797151"/>
            <a:ext cx="3143589" cy="646331"/>
          </a:xfrm>
          <a:prstGeom prst="rect">
            <a:avLst/>
          </a:prstGeom>
          <a:noFill/>
        </p:spPr>
        <p:txBody>
          <a:bodyPr wrap="square" rtlCol="0">
            <a:spAutoFit/>
          </a:bodyPr>
          <a:lstStyle/>
          <a:p>
            <a:r>
              <a:rPr lang="fr-FR" dirty="0" smtClean="0"/>
              <a:t>L’accident qui coûté la vie à Philippe de France (1116-1131)</a:t>
            </a:r>
            <a:endParaRPr lang="fr-FR" dirty="0"/>
          </a:p>
        </p:txBody>
      </p:sp>
      <p:grpSp>
        <p:nvGrpSpPr>
          <p:cNvPr id="4" name="Groupe 3"/>
          <p:cNvGrpSpPr/>
          <p:nvPr/>
        </p:nvGrpSpPr>
        <p:grpSpPr>
          <a:xfrm>
            <a:off x="6199271" y="2519926"/>
            <a:ext cx="2634376" cy="3443315"/>
            <a:chOff x="6199271" y="2519926"/>
            <a:chExt cx="2634376" cy="3443315"/>
          </a:xfrm>
        </p:grpSpPr>
        <p:pic>
          <p:nvPicPr>
            <p:cNvPr id="6146" name="Picture 2" descr="Le roi tué par un cochon : Une mort infâme aux origines des emblèmes de la France ? par Pastourea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9271" y="2519926"/>
              <a:ext cx="2035739" cy="3348792"/>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8180904" y="5593909"/>
              <a:ext cx="652743" cy="369332"/>
            </a:xfrm>
            <a:prstGeom prst="rect">
              <a:avLst/>
            </a:prstGeom>
            <a:noFill/>
          </p:spPr>
          <p:txBody>
            <a:bodyPr wrap="none" rtlCol="0">
              <a:spAutoFit/>
            </a:bodyPr>
            <a:lstStyle/>
            <a:p>
              <a:r>
                <a:rPr lang="fr-FR" dirty="0" smtClean="0"/>
                <a:t>2015</a:t>
              </a:r>
              <a:endParaRPr lang="fr-FR" dirty="0"/>
            </a:p>
          </p:txBody>
        </p:sp>
      </p:grpSp>
    </p:spTree>
    <p:extLst>
      <p:ext uri="{BB962C8B-B14F-4D97-AF65-F5344CB8AC3E}">
        <p14:creationId xmlns:p14="http://schemas.microsoft.com/office/powerpoint/2010/main" val="1691951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611589" y="611829"/>
            <a:ext cx="5610225" cy="3705225"/>
          </a:xfrm>
          <a:prstGeom prst="rect">
            <a:avLst/>
          </a:prstGeom>
        </p:spPr>
      </p:pic>
      <p:sp>
        <p:nvSpPr>
          <p:cNvPr id="5" name="AutoShape 2" descr="Image"/>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2" name="Groupe 1"/>
          <p:cNvGrpSpPr/>
          <p:nvPr/>
        </p:nvGrpSpPr>
        <p:grpSpPr>
          <a:xfrm>
            <a:off x="0" y="1028449"/>
            <a:ext cx="9087147" cy="5416686"/>
            <a:chOff x="0" y="1028449"/>
            <a:chExt cx="9087147" cy="5416686"/>
          </a:xfrm>
        </p:grpSpPr>
        <p:sp>
          <p:nvSpPr>
            <p:cNvPr id="4" name="ZoneTexte 3"/>
            <p:cNvSpPr txBox="1"/>
            <p:nvPr/>
          </p:nvSpPr>
          <p:spPr>
            <a:xfrm>
              <a:off x="6473803" y="1028449"/>
              <a:ext cx="2613344" cy="4247317"/>
            </a:xfrm>
            <a:prstGeom prst="rect">
              <a:avLst/>
            </a:prstGeom>
            <a:noFill/>
          </p:spPr>
          <p:txBody>
            <a:bodyPr wrap="square" rtlCol="0">
              <a:spAutoFit/>
            </a:bodyPr>
            <a:lstStyle/>
            <a:p>
              <a:r>
                <a:rPr lang="fr-FR" dirty="0" smtClean="0"/>
                <a:t>« La truie subit</a:t>
              </a:r>
              <a:r>
                <a:rPr lang="fr-FR" dirty="0"/>
                <a:t>, avant </a:t>
              </a:r>
              <a:r>
                <a:rPr lang="fr-FR" dirty="0" smtClean="0"/>
                <a:t>d’être </a:t>
              </a:r>
              <a:r>
                <a:rPr lang="fr-FR" dirty="0"/>
                <a:t>pendue, la peine du talion. On lui coupa le </a:t>
              </a:r>
              <a:r>
                <a:rPr lang="fr-FR" dirty="0" err="1"/>
                <a:t>grouin</a:t>
              </a:r>
              <a:r>
                <a:rPr lang="fr-FR" dirty="0"/>
                <a:t>, à place duquel on appliqua un masque de figure humaine ; elle fut habillée </a:t>
              </a:r>
              <a:r>
                <a:rPr lang="fr-FR" dirty="0" smtClean="0"/>
                <a:t>d’une </a:t>
              </a:r>
              <a:r>
                <a:rPr lang="fr-FR" dirty="0"/>
                <a:t>veste, </a:t>
              </a:r>
              <a:r>
                <a:rPr lang="fr-FR" dirty="0" smtClean="0"/>
                <a:t>d’un </a:t>
              </a:r>
              <a:r>
                <a:rPr lang="fr-FR" dirty="0"/>
                <a:t>haut-de-chausses, de chausses aux jambes de derrière, de gants blancs aux jambes de devant ; puis, elle fut pendue suivant la sentence portée, “à cause de la détestation du crime</a:t>
              </a:r>
              <a:r>
                <a:rPr lang="fr-FR" dirty="0" smtClean="0"/>
                <a:t>.” »</a:t>
              </a:r>
              <a:endParaRPr lang="fr-FR" dirty="0"/>
            </a:p>
          </p:txBody>
        </p:sp>
        <p:pic>
          <p:nvPicPr>
            <p:cNvPr id="6" name="Image 5"/>
            <p:cNvPicPr>
              <a:picLocks noChangeAspect="1"/>
            </p:cNvPicPr>
            <p:nvPr/>
          </p:nvPicPr>
          <p:blipFill>
            <a:blip r:embed="rId3"/>
            <a:stretch>
              <a:fillRect/>
            </a:stretch>
          </p:blipFill>
          <p:spPr>
            <a:xfrm>
              <a:off x="0" y="4618391"/>
              <a:ext cx="6473803" cy="1826744"/>
            </a:xfrm>
            <a:prstGeom prst="rect">
              <a:avLst/>
            </a:prstGeom>
          </p:spPr>
        </p:pic>
      </p:grpSp>
    </p:spTree>
    <p:extLst>
      <p:ext uri="{BB962C8B-B14F-4D97-AF65-F5344CB8AC3E}">
        <p14:creationId xmlns:p14="http://schemas.microsoft.com/office/powerpoint/2010/main" val="2661696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41261" y="3425066"/>
            <a:ext cx="8044260" cy="3139321"/>
          </a:xfrm>
          <a:prstGeom prst="rect">
            <a:avLst/>
          </a:prstGeom>
          <a:noFill/>
        </p:spPr>
        <p:txBody>
          <a:bodyPr wrap="square" rtlCol="0">
            <a:spAutoFit/>
          </a:bodyPr>
          <a:lstStyle/>
          <a:p>
            <a:r>
              <a:rPr lang="fr-FR" dirty="0" smtClean="0"/>
              <a:t>M. </a:t>
            </a:r>
            <a:r>
              <a:rPr lang="fr-FR" dirty="0" err="1" smtClean="0"/>
              <a:t>Pastroureau</a:t>
            </a:r>
            <a:r>
              <a:rPr lang="fr-FR" dirty="0" smtClean="0"/>
              <a:t> </a:t>
            </a:r>
            <a:r>
              <a:rPr lang="fr-FR" dirty="0"/>
              <a:t>dans </a:t>
            </a:r>
            <a:r>
              <a:rPr lang="fr-FR" i="1" dirty="0"/>
              <a:t>Libération</a:t>
            </a:r>
            <a:r>
              <a:rPr lang="fr-FR" dirty="0"/>
              <a:t> (2015) : </a:t>
            </a:r>
            <a:r>
              <a:rPr lang="fr-FR" dirty="0" smtClean="0"/>
              <a:t>« Nous </a:t>
            </a:r>
            <a:r>
              <a:rPr lang="fr-FR" dirty="0"/>
              <a:t>avons tort de réagir ainsi. Non seulement en jugeant le passé à </a:t>
            </a:r>
            <a:r>
              <a:rPr lang="fr-FR" dirty="0" smtClean="0"/>
              <a:t>l’aune </a:t>
            </a:r>
            <a:r>
              <a:rPr lang="fr-FR" dirty="0"/>
              <a:t>des savoirs, des morales et des sensibilités du présent - lesquels feront pareillement </a:t>
            </a:r>
            <a:r>
              <a:rPr lang="fr-FR" dirty="0" smtClean="0"/>
              <a:t>s’esclaffer </a:t>
            </a:r>
            <a:r>
              <a:rPr lang="fr-FR" dirty="0"/>
              <a:t>nos successeurs dans quelques siècles - </a:t>
            </a:r>
            <a:r>
              <a:rPr lang="fr-FR" b="1" dirty="0">
                <a:solidFill>
                  <a:srgbClr val="FF0000"/>
                </a:solidFill>
              </a:rPr>
              <a:t>nous montrons que nous </a:t>
            </a:r>
            <a:r>
              <a:rPr lang="fr-FR" b="1" dirty="0" smtClean="0">
                <a:solidFill>
                  <a:srgbClr val="FF0000"/>
                </a:solidFill>
              </a:rPr>
              <a:t>n’avons </a:t>
            </a:r>
            <a:r>
              <a:rPr lang="fr-FR" b="1" dirty="0">
                <a:solidFill>
                  <a:srgbClr val="FF0000"/>
                </a:solidFill>
              </a:rPr>
              <a:t>rien compris à ce </a:t>
            </a:r>
            <a:r>
              <a:rPr lang="fr-FR" b="1" dirty="0" smtClean="0">
                <a:solidFill>
                  <a:srgbClr val="FF0000"/>
                </a:solidFill>
              </a:rPr>
              <a:t>qu’était l’histoire</a:t>
            </a:r>
            <a:r>
              <a:rPr lang="fr-FR" dirty="0"/>
              <a:t>, mais </a:t>
            </a:r>
            <a:r>
              <a:rPr lang="fr-FR" b="1" dirty="0">
                <a:solidFill>
                  <a:srgbClr val="FF0000"/>
                </a:solidFill>
              </a:rPr>
              <a:t>nous oublions que nos propres comportements sont tout aussi ridicules, souvent plus atroces et beaucoup plus dangereux. Dangereux pour toutes les espèces vivantes, dangereux pour </a:t>
            </a:r>
            <a:r>
              <a:rPr lang="fr-FR" b="1" dirty="0" smtClean="0">
                <a:solidFill>
                  <a:srgbClr val="FF0000"/>
                </a:solidFill>
              </a:rPr>
              <a:t>l’avenir </a:t>
            </a:r>
            <a:r>
              <a:rPr lang="fr-FR" b="1" dirty="0">
                <a:solidFill>
                  <a:srgbClr val="FF0000"/>
                </a:solidFill>
              </a:rPr>
              <a:t>de la planète</a:t>
            </a:r>
            <a:r>
              <a:rPr lang="fr-FR" b="1" dirty="0" smtClean="0">
                <a:solidFill>
                  <a:srgbClr val="FF0000"/>
                </a:solidFill>
              </a:rPr>
              <a:t>.</a:t>
            </a:r>
            <a:r>
              <a:rPr lang="fr-FR" dirty="0" smtClean="0"/>
              <a:t> (…)</a:t>
            </a:r>
          </a:p>
          <a:p>
            <a:r>
              <a:rPr lang="fr-FR" dirty="0"/>
              <a:t>Ces crétins du Moyen Age, qui pensaient que les animaux étaient des êtres sensibles, </a:t>
            </a:r>
            <a:r>
              <a:rPr lang="fr-FR" dirty="0" smtClean="0"/>
              <a:t>qu’ils </a:t>
            </a:r>
            <a:r>
              <a:rPr lang="fr-FR" dirty="0"/>
              <a:t>avaient une âme et </a:t>
            </a:r>
            <a:r>
              <a:rPr lang="fr-FR" dirty="0" smtClean="0"/>
              <a:t>qu’ils pouvaient comprendre </a:t>
            </a:r>
            <a:r>
              <a:rPr lang="fr-FR" dirty="0"/>
              <a:t>ce </a:t>
            </a:r>
            <a:r>
              <a:rPr lang="fr-FR" dirty="0" smtClean="0"/>
              <a:t>qu’était </a:t>
            </a:r>
            <a:r>
              <a:rPr lang="fr-FR" dirty="0"/>
              <a:t>le Bien et le Mal, </a:t>
            </a:r>
            <a:r>
              <a:rPr lang="fr-FR" dirty="0" smtClean="0"/>
              <a:t>n’avaient certainement </a:t>
            </a:r>
            <a:r>
              <a:rPr lang="fr-FR" dirty="0"/>
              <a:t>jamais pensé à cela : </a:t>
            </a:r>
            <a:r>
              <a:rPr lang="fr-FR" dirty="0" smtClean="0"/>
              <a:t/>
            </a:r>
            <a:br>
              <a:rPr lang="fr-FR" dirty="0" smtClean="0"/>
            </a:br>
            <a:r>
              <a:rPr lang="fr-FR" dirty="0" smtClean="0"/>
              <a:t>martyriser </a:t>
            </a:r>
            <a:r>
              <a:rPr lang="fr-FR" dirty="0"/>
              <a:t>des porcs pour gagner de </a:t>
            </a:r>
            <a:r>
              <a:rPr lang="fr-FR" dirty="0" smtClean="0"/>
              <a:t>l’argent ! »</a:t>
            </a:r>
            <a:endParaRPr lang="fr-FR" dirty="0"/>
          </a:p>
        </p:txBody>
      </p:sp>
      <p:sp>
        <p:nvSpPr>
          <p:cNvPr id="3" name="ZoneTexte 2"/>
          <p:cNvSpPr txBox="1"/>
          <p:nvPr/>
        </p:nvSpPr>
        <p:spPr>
          <a:xfrm>
            <a:off x="741261" y="853440"/>
            <a:ext cx="6711142" cy="2308324"/>
          </a:xfrm>
          <a:prstGeom prst="rect">
            <a:avLst/>
          </a:prstGeom>
          <a:noFill/>
        </p:spPr>
        <p:txBody>
          <a:bodyPr wrap="square" rtlCol="0">
            <a:spAutoFit/>
          </a:bodyPr>
          <a:lstStyle/>
          <a:p>
            <a:r>
              <a:rPr lang="fr-FR" dirty="0" smtClean="0"/>
              <a:t>« La </a:t>
            </a:r>
            <a:r>
              <a:rPr lang="fr-FR" dirty="0"/>
              <a:t>criminalisation de </a:t>
            </a:r>
            <a:r>
              <a:rPr lang="fr-FR" dirty="0" smtClean="0"/>
              <a:t>l’infanticide </a:t>
            </a:r>
            <a:r>
              <a:rPr lang="fr-FR" dirty="0"/>
              <a:t>impose à la justice royale de montrer à tous que le crime ne reste pas impuni, quel </a:t>
            </a:r>
            <a:r>
              <a:rPr lang="fr-FR" dirty="0" smtClean="0"/>
              <a:t>qu’en </a:t>
            </a:r>
            <a:r>
              <a:rPr lang="fr-FR" dirty="0"/>
              <a:t>soit le </a:t>
            </a:r>
            <a:r>
              <a:rPr lang="fr-FR" dirty="0" smtClean="0"/>
              <a:t>coupable. </a:t>
            </a:r>
            <a:r>
              <a:rPr lang="fr-FR" dirty="0"/>
              <a:t>Et peut-être </a:t>
            </a:r>
            <a:r>
              <a:rPr lang="fr-FR" dirty="0" smtClean="0"/>
              <a:t>d’autant </a:t>
            </a:r>
            <a:r>
              <a:rPr lang="fr-FR" dirty="0"/>
              <a:t>plus ici que, le père de </a:t>
            </a:r>
            <a:r>
              <a:rPr lang="fr-FR" dirty="0" smtClean="0"/>
              <a:t>l’enfant </a:t>
            </a:r>
            <a:r>
              <a:rPr lang="fr-FR" dirty="0"/>
              <a:t>et le propriétaire de </a:t>
            </a:r>
            <a:r>
              <a:rPr lang="fr-FR" dirty="0" smtClean="0"/>
              <a:t>l’animal </a:t>
            </a:r>
            <a:r>
              <a:rPr lang="fr-FR" dirty="0"/>
              <a:t>étant une même personne, et le recours au cochon pour se débarrasser du corps </a:t>
            </a:r>
            <a:r>
              <a:rPr lang="fr-FR" dirty="0" smtClean="0"/>
              <a:t>d’un </a:t>
            </a:r>
            <a:r>
              <a:rPr lang="fr-FR" dirty="0"/>
              <a:t>enfant non désiré étant connu par </a:t>
            </a:r>
            <a:r>
              <a:rPr lang="fr-FR" dirty="0" smtClean="0"/>
              <a:t>d’autres </a:t>
            </a:r>
            <a:r>
              <a:rPr lang="fr-FR" dirty="0"/>
              <a:t>sources </a:t>
            </a:r>
            <a:r>
              <a:rPr lang="fr-FR" dirty="0" smtClean="0"/>
              <a:t>judiciaires, </a:t>
            </a:r>
            <a:r>
              <a:rPr lang="fr-FR" dirty="0"/>
              <a:t>la justice pourrait être intervenue pour </a:t>
            </a:r>
            <a:r>
              <a:rPr lang="fr-FR" dirty="0" smtClean="0"/>
              <a:t>s’assurer qu’il </a:t>
            </a:r>
            <a:r>
              <a:rPr lang="fr-FR" dirty="0"/>
              <a:t>ne </a:t>
            </a:r>
            <a:r>
              <a:rPr lang="fr-FR" dirty="0" smtClean="0"/>
              <a:t>s’agissait </a:t>
            </a:r>
            <a:r>
              <a:rPr lang="fr-FR" dirty="0"/>
              <a:t>pas </a:t>
            </a:r>
            <a:r>
              <a:rPr lang="fr-FR" dirty="0" smtClean="0"/>
              <a:t>d’un </a:t>
            </a:r>
            <a:r>
              <a:rPr lang="fr-FR" dirty="0"/>
              <a:t>homicide </a:t>
            </a:r>
            <a:r>
              <a:rPr lang="fr-FR" dirty="0" smtClean="0"/>
              <a:t>volontaire. » </a:t>
            </a:r>
            <a:endParaRPr lang="fr-FR" dirty="0"/>
          </a:p>
        </p:txBody>
      </p:sp>
      <p:sp>
        <p:nvSpPr>
          <p:cNvPr id="5" name="ZoneTexte 4"/>
          <p:cNvSpPr txBox="1"/>
          <p:nvPr/>
        </p:nvSpPr>
        <p:spPr>
          <a:xfrm>
            <a:off x="7158290" y="892758"/>
            <a:ext cx="1985709" cy="2492990"/>
          </a:xfrm>
          <a:prstGeom prst="rect">
            <a:avLst/>
          </a:prstGeom>
          <a:noFill/>
        </p:spPr>
        <p:txBody>
          <a:bodyPr wrap="square" rtlCol="0">
            <a:spAutoFit/>
          </a:bodyPr>
          <a:lstStyle/>
          <a:p>
            <a:r>
              <a:rPr lang="fr-FR" sz="1200" dirty="0"/>
              <a:t>Adrien </a:t>
            </a:r>
            <a:r>
              <a:rPr lang="fr-FR" sz="1200" dirty="0" smtClean="0"/>
              <a:t>Dubois, </a:t>
            </a:r>
            <a:r>
              <a:rPr lang="fr-FR" sz="1200" dirty="0"/>
              <a:t>« </a:t>
            </a:r>
            <a:r>
              <a:rPr lang="fr-FR" sz="1200" dirty="0" smtClean="0"/>
              <a:t>L’exécution </a:t>
            </a:r>
            <a:r>
              <a:rPr lang="fr-FR" sz="1200" dirty="0"/>
              <a:t>de la truie de Falaise en 1387 </a:t>
            </a:r>
            <a:r>
              <a:rPr lang="fr-FR" sz="1200" dirty="0" smtClean="0"/>
              <a:t>», in </a:t>
            </a:r>
            <a:r>
              <a:rPr lang="fr-FR" sz="1200" i="1" dirty="0" smtClean="0"/>
              <a:t>L’animal </a:t>
            </a:r>
            <a:r>
              <a:rPr lang="fr-FR" sz="1200" i="1" dirty="0"/>
              <a:t>et </a:t>
            </a:r>
            <a:r>
              <a:rPr lang="fr-FR" sz="1200" i="1" dirty="0" smtClean="0"/>
              <a:t>l’homme</a:t>
            </a:r>
            <a:r>
              <a:rPr lang="fr-FR" sz="1200" i="1" dirty="0"/>
              <a:t> : de </a:t>
            </a:r>
            <a:r>
              <a:rPr lang="fr-FR" sz="1200" i="1" dirty="0" smtClean="0"/>
              <a:t>l’exploitation </a:t>
            </a:r>
            <a:r>
              <a:rPr lang="fr-FR" sz="1200" i="1" dirty="0"/>
              <a:t>à la sauvegarde</a:t>
            </a:r>
            <a:r>
              <a:rPr lang="fr-FR" sz="1200" dirty="0"/>
              <a:t>, édité par Anne-Marie Flambard-</a:t>
            </a:r>
            <a:r>
              <a:rPr lang="fr-FR" sz="1200" dirty="0" err="1"/>
              <a:t>Héricher</a:t>
            </a:r>
            <a:r>
              <a:rPr lang="fr-FR" sz="1200" dirty="0"/>
              <a:t> et François </a:t>
            </a:r>
            <a:r>
              <a:rPr lang="fr-FR" sz="1200" dirty="0" err="1"/>
              <a:t>Blary</a:t>
            </a:r>
            <a:r>
              <a:rPr lang="fr-FR" sz="1200" dirty="0"/>
              <a:t>. Actes des congrès nationaux des sociétés historiques et scientifiques. Paris: Éditions du Comité des travaux historiques et scientifiques, </a:t>
            </a:r>
            <a:r>
              <a:rPr lang="fr-FR" sz="1200" dirty="0" smtClean="0"/>
              <a:t>2021</a:t>
            </a:r>
            <a:endParaRPr lang="fr-FR" sz="1200" dirty="0"/>
          </a:p>
        </p:txBody>
      </p:sp>
    </p:spTree>
    <p:extLst>
      <p:ext uri="{BB962C8B-B14F-4D97-AF65-F5344CB8AC3E}">
        <p14:creationId xmlns:p14="http://schemas.microsoft.com/office/powerpoint/2010/main" val="2324726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649280" y="734901"/>
            <a:ext cx="7904650" cy="3039112"/>
          </a:xfrm>
          <a:prstGeom prst="rect">
            <a:avLst/>
          </a:prstGeom>
        </p:spPr>
      </p:pic>
      <p:pic>
        <p:nvPicPr>
          <p:cNvPr id="3" name="Image 2"/>
          <p:cNvPicPr>
            <a:picLocks noChangeAspect="1"/>
          </p:cNvPicPr>
          <p:nvPr/>
        </p:nvPicPr>
        <p:blipFill>
          <a:blip r:embed="rId3"/>
          <a:stretch>
            <a:fillRect/>
          </a:stretch>
        </p:blipFill>
        <p:spPr>
          <a:xfrm>
            <a:off x="3500690" y="2254457"/>
            <a:ext cx="5344793" cy="4360028"/>
          </a:xfrm>
          <a:prstGeom prst="rect">
            <a:avLst/>
          </a:prstGeom>
        </p:spPr>
      </p:pic>
      <p:pic>
        <p:nvPicPr>
          <p:cNvPr id="4" name="Image 3"/>
          <p:cNvPicPr>
            <a:picLocks noChangeAspect="1"/>
          </p:cNvPicPr>
          <p:nvPr/>
        </p:nvPicPr>
        <p:blipFill>
          <a:blip r:embed="rId4"/>
          <a:stretch>
            <a:fillRect/>
          </a:stretch>
        </p:blipFill>
        <p:spPr>
          <a:xfrm>
            <a:off x="60250" y="4128460"/>
            <a:ext cx="6610350" cy="2486025"/>
          </a:xfrm>
          <a:prstGeom prst="rect">
            <a:avLst/>
          </a:prstGeom>
        </p:spPr>
      </p:pic>
    </p:spTree>
    <p:extLst>
      <p:ext uri="{BB962C8B-B14F-4D97-AF65-F5344CB8AC3E}">
        <p14:creationId xmlns:p14="http://schemas.microsoft.com/office/powerpoint/2010/main" val="3389170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p:cNvSpPr txBox="1"/>
          <p:nvPr/>
        </p:nvSpPr>
        <p:spPr>
          <a:xfrm>
            <a:off x="664398" y="566496"/>
            <a:ext cx="8568952" cy="461665"/>
          </a:xfrm>
          <a:prstGeom prst="rect">
            <a:avLst/>
          </a:prstGeom>
          <a:noFill/>
        </p:spPr>
        <p:txBody>
          <a:bodyPr wrap="square" rtlCol="0">
            <a:spAutoFit/>
          </a:bodyPr>
          <a:lstStyle/>
          <a:p>
            <a:r>
              <a:rPr lang="fr-FR" sz="2400" u="sng" dirty="0" smtClean="0"/>
              <a:t>5</a:t>
            </a:r>
            <a:r>
              <a:rPr lang="fr-FR" sz="2400" u="sng" dirty="0"/>
              <a:t>. En 1648, Louis XIV </a:t>
            </a:r>
            <a:r>
              <a:rPr lang="fr-FR" sz="2400" u="sng" dirty="0" smtClean="0"/>
              <a:t>interdit les </a:t>
            </a:r>
            <a:r>
              <a:rPr lang="fr-FR" sz="2400" u="sng" dirty="0"/>
              <a:t>bûchers de </a:t>
            </a:r>
            <a:r>
              <a:rPr lang="fr-FR" sz="2400" u="sng" dirty="0" smtClean="0"/>
              <a:t>chats à la </a:t>
            </a:r>
            <a:r>
              <a:rPr lang="fr-FR" sz="2400" u="sng" dirty="0"/>
              <a:t>Saint-Jean</a:t>
            </a:r>
          </a:p>
        </p:txBody>
      </p:sp>
      <p:sp>
        <p:nvSpPr>
          <p:cNvPr id="3" name="ZoneTexte 2"/>
          <p:cNvSpPr txBox="1"/>
          <p:nvPr/>
        </p:nvSpPr>
        <p:spPr>
          <a:xfrm>
            <a:off x="664398" y="1039543"/>
            <a:ext cx="7056601" cy="1200329"/>
          </a:xfrm>
          <a:prstGeom prst="rect">
            <a:avLst/>
          </a:prstGeom>
          <a:noFill/>
        </p:spPr>
        <p:txBody>
          <a:bodyPr wrap="square" rtlCol="0">
            <a:spAutoFit/>
          </a:bodyPr>
          <a:lstStyle/>
          <a:p>
            <a:r>
              <a:rPr lang="fr-FR" b="1" dirty="0">
                <a:solidFill>
                  <a:srgbClr val="FF0000"/>
                </a:solidFill>
              </a:rPr>
              <a:t>Cinquième</a:t>
            </a:r>
            <a:r>
              <a:rPr lang="fr-FR" dirty="0"/>
              <a:t>, Thème 3 : Transformations de </a:t>
            </a:r>
            <a:r>
              <a:rPr lang="fr-FR" dirty="0" smtClean="0"/>
              <a:t>l’Europe </a:t>
            </a:r>
            <a:r>
              <a:rPr lang="fr-FR" dirty="0"/>
              <a:t>et ouverture sur le monde aux XVIe et XVIIe siècles</a:t>
            </a:r>
          </a:p>
          <a:p>
            <a:r>
              <a:rPr lang="fr-FR" b="1" dirty="0" smtClean="0">
                <a:solidFill>
                  <a:srgbClr val="FF0000"/>
                </a:solidFill>
              </a:rPr>
              <a:t>Seconde</a:t>
            </a:r>
            <a:r>
              <a:rPr lang="fr-FR" dirty="0"/>
              <a:t>, Thème 3 : </a:t>
            </a:r>
            <a:r>
              <a:rPr lang="fr-FR" dirty="0" smtClean="0"/>
              <a:t>L’État </a:t>
            </a:r>
            <a:r>
              <a:rPr lang="fr-FR" dirty="0"/>
              <a:t>à </a:t>
            </a:r>
            <a:r>
              <a:rPr lang="fr-FR" dirty="0" smtClean="0"/>
              <a:t>l’époque </a:t>
            </a:r>
            <a:r>
              <a:rPr lang="fr-FR" dirty="0"/>
              <a:t>moderne : France et Angleterre, Chapitre 1. </a:t>
            </a:r>
            <a:r>
              <a:rPr lang="fr-FR" dirty="0" smtClean="0"/>
              <a:t>L’affirmation </a:t>
            </a:r>
            <a:r>
              <a:rPr lang="fr-FR" dirty="0"/>
              <a:t>de </a:t>
            </a:r>
            <a:r>
              <a:rPr lang="fr-FR" dirty="0" smtClean="0"/>
              <a:t>l’État </a:t>
            </a:r>
            <a:r>
              <a:rPr lang="fr-FR" dirty="0"/>
              <a:t>dans le royaume de </a:t>
            </a:r>
            <a:r>
              <a:rPr lang="fr-FR" dirty="0" smtClean="0"/>
              <a:t>France</a:t>
            </a:r>
            <a:endParaRPr lang="fr-FR" dirty="0"/>
          </a:p>
        </p:txBody>
      </p:sp>
      <p:pic>
        <p:nvPicPr>
          <p:cNvPr id="8194" name="Picture 2" descr="RÉCIT. Jetés du beffroi, brûlés vifs à la Saint-Jean : au Moyen Âge, les  chats, c’était le di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776" y="2785781"/>
            <a:ext cx="5593258" cy="3142879"/>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6022054" y="3129473"/>
            <a:ext cx="3008322" cy="2031325"/>
          </a:xfrm>
          <a:prstGeom prst="rect">
            <a:avLst/>
          </a:prstGeom>
          <a:noFill/>
        </p:spPr>
        <p:txBody>
          <a:bodyPr wrap="square" rtlCol="0">
            <a:spAutoFit/>
          </a:bodyPr>
          <a:lstStyle/>
          <a:p>
            <a:r>
              <a:rPr lang="fr-FR" dirty="0"/>
              <a:t>Le chat garde une réputation </a:t>
            </a:r>
            <a:r>
              <a:rPr lang="fr-FR" dirty="0" smtClean="0"/>
              <a:t>d’être </a:t>
            </a:r>
            <a:r>
              <a:rPr lang="fr-FR" dirty="0"/>
              <a:t>surnaturel héritée des cultes égyptiens.</a:t>
            </a:r>
          </a:p>
          <a:p>
            <a:endParaRPr lang="fr-FR" dirty="0" smtClean="0"/>
          </a:p>
          <a:p>
            <a:r>
              <a:rPr lang="fr-FR" dirty="0" smtClean="0"/>
              <a:t>À Ypres, en Belgique tradition de lancer de chat du haut du Beffroi (jusqu’en 1917).</a:t>
            </a:r>
          </a:p>
        </p:txBody>
      </p:sp>
    </p:spTree>
    <p:extLst>
      <p:ext uri="{BB962C8B-B14F-4D97-AF65-F5344CB8AC3E}">
        <p14:creationId xmlns:p14="http://schemas.microsoft.com/office/powerpoint/2010/main" val="3936412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hats dératisateurs offrant le produit de leur chasse, détail d?une miniature, Harley 4751, XIIIe siècle, Collections of the British Library, Londres.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838" y="619340"/>
            <a:ext cx="3657600" cy="5705476"/>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4577411" y="1060488"/>
            <a:ext cx="4247361" cy="923330"/>
          </a:xfrm>
          <a:prstGeom prst="rect">
            <a:avLst/>
          </a:prstGeom>
          <a:noFill/>
        </p:spPr>
        <p:txBody>
          <a:bodyPr wrap="square" rtlCol="0">
            <a:spAutoFit/>
          </a:bodyPr>
          <a:lstStyle/>
          <a:p>
            <a:r>
              <a:rPr lang="fr-FR" dirty="0" smtClean="0"/>
              <a:t>Utilisés depuis le néolithique pour lutter contre les souris et les rats, leur prolifération inquiète parfois.</a:t>
            </a:r>
            <a:endParaRPr lang="fr-FR" dirty="0"/>
          </a:p>
        </p:txBody>
      </p:sp>
      <p:sp>
        <p:nvSpPr>
          <p:cNvPr id="3" name="ZoneTexte 2"/>
          <p:cNvSpPr txBox="1"/>
          <p:nvPr/>
        </p:nvSpPr>
        <p:spPr>
          <a:xfrm>
            <a:off x="4577411" y="2148028"/>
            <a:ext cx="3987649" cy="1477328"/>
          </a:xfrm>
          <a:prstGeom prst="rect">
            <a:avLst/>
          </a:prstGeom>
          <a:noFill/>
        </p:spPr>
        <p:txBody>
          <a:bodyPr wrap="square" rtlCol="0">
            <a:spAutoFit/>
          </a:bodyPr>
          <a:lstStyle/>
          <a:p>
            <a:r>
              <a:rPr lang="fr-FR" dirty="0" smtClean="0"/>
              <a:t>Au </a:t>
            </a:r>
            <a:r>
              <a:rPr lang="fr-FR" dirty="0"/>
              <a:t>feux de la </a:t>
            </a:r>
            <a:r>
              <a:rPr lang="fr-FR" dirty="0" smtClean="0"/>
              <a:t>Saint-Jean, le </a:t>
            </a:r>
            <a:r>
              <a:rPr lang="fr-FR" dirty="0"/>
              <a:t>roi Louis XI </a:t>
            </a:r>
            <a:r>
              <a:rPr lang="fr-FR" dirty="0" smtClean="0"/>
              <a:t>(1423-1483) allume lui-même </a:t>
            </a:r>
            <a:r>
              <a:rPr lang="fr-FR" dirty="0"/>
              <a:t>les fagots où sont jetés les </a:t>
            </a:r>
            <a:r>
              <a:rPr lang="fr-FR" dirty="0" smtClean="0"/>
              <a:t>chats</a:t>
            </a:r>
            <a:r>
              <a:rPr lang="fr-FR" dirty="0"/>
              <a:t> enfermés dans des sacs</a:t>
            </a:r>
            <a:r>
              <a:rPr lang="fr-FR" dirty="0" smtClean="0"/>
              <a:t>, </a:t>
            </a:r>
            <a:r>
              <a:rPr lang="fr-FR" dirty="0"/>
              <a:t>criant et se démenant </a:t>
            </a:r>
            <a:r>
              <a:rPr lang="fr-FR" dirty="0" smtClean="0"/>
              <a:t>« comme </a:t>
            </a:r>
            <a:r>
              <a:rPr lang="fr-FR" dirty="0"/>
              <a:t>des </a:t>
            </a:r>
            <a:r>
              <a:rPr lang="fr-FR" dirty="0" smtClean="0"/>
              <a:t>diables ».</a:t>
            </a:r>
            <a:endParaRPr lang="fr-FR" dirty="0"/>
          </a:p>
        </p:txBody>
      </p:sp>
      <p:sp>
        <p:nvSpPr>
          <p:cNvPr id="4" name="ZoneTexte 3"/>
          <p:cNvSpPr txBox="1"/>
          <p:nvPr/>
        </p:nvSpPr>
        <p:spPr>
          <a:xfrm>
            <a:off x="4647471" y="3933543"/>
            <a:ext cx="4236818" cy="1200329"/>
          </a:xfrm>
          <a:prstGeom prst="rect">
            <a:avLst/>
          </a:prstGeom>
          <a:noFill/>
        </p:spPr>
        <p:txBody>
          <a:bodyPr wrap="square" rtlCol="0">
            <a:spAutoFit/>
          </a:bodyPr>
          <a:lstStyle/>
          <a:p>
            <a:r>
              <a:rPr lang="fr-FR" dirty="0" smtClean="0"/>
              <a:t>De même pour Charles IX (1560-1574), comme en témoigne un </a:t>
            </a:r>
            <a:r>
              <a:rPr lang="fr-FR" dirty="0"/>
              <a:t>article paru </a:t>
            </a:r>
            <a:r>
              <a:rPr lang="fr-FR" dirty="0" smtClean="0"/>
              <a:t>dans </a:t>
            </a:r>
            <a:r>
              <a:rPr lang="fr-FR" i="1" dirty="0" smtClean="0"/>
              <a:t>La </a:t>
            </a:r>
            <a:r>
              <a:rPr lang="fr-FR" i="1" dirty="0"/>
              <a:t>Mosaïque : livre de tout le monde et de tous les </a:t>
            </a:r>
            <a:r>
              <a:rPr lang="fr-FR" i="1" dirty="0" smtClean="0"/>
              <a:t>pays</a:t>
            </a:r>
            <a:r>
              <a:rPr lang="fr-FR" dirty="0" smtClean="0"/>
              <a:t> en 1839</a:t>
            </a:r>
            <a:endParaRPr lang="fr-FR" dirty="0"/>
          </a:p>
        </p:txBody>
      </p:sp>
      <p:sp>
        <p:nvSpPr>
          <p:cNvPr id="5" name="ZoneTexte 4"/>
          <p:cNvSpPr txBox="1"/>
          <p:nvPr/>
        </p:nvSpPr>
        <p:spPr>
          <a:xfrm>
            <a:off x="1671891" y="6546888"/>
            <a:ext cx="1170513" cy="369332"/>
          </a:xfrm>
          <a:prstGeom prst="rect">
            <a:avLst/>
          </a:prstGeom>
          <a:noFill/>
        </p:spPr>
        <p:txBody>
          <a:bodyPr wrap="none" rtlCol="0">
            <a:spAutoFit/>
          </a:bodyPr>
          <a:lstStyle/>
          <a:p>
            <a:r>
              <a:rPr lang="fr-FR" dirty="0" smtClean="0"/>
              <a:t>XIIIe siècle</a:t>
            </a:r>
            <a:endParaRPr lang="fr-FR" dirty="0"/>
          </a:p>
        </p:txBody>
      </p:sp>
    </p:spTree>
    <p:extLst>
      <p:ext uri="{BB962C8B-B14F-4D97-AF65-F5344CB8AC3E}">
        <p14:creationId xmlns:p14="http://schemas.microsoft.com/office/powerpoint/2010/main" val="2001245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311201" y="529484"/>
            <a:ext cx="6075916" cy="6039048"/>
          </a:xfrm>
          <a:prstGeom prst="rect">
            <a:avLst/>
          </a:prstGeom>
        </p:spPr>
      </p:pic>
    </p:spTree>
    <p:extLst>
      <p:ext uri="{BB962C8B-B14F-4D97-AF65-F5344CB8AC3E}">
        <p14:creationId xmlns:p14="http://schemas.microsoft.com/office/powerpoint/2010/main" val="32129343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790096" y="1124513"/>
            <a:ext cx="7953375" cy="5334000"/>
          </a:xfrm>
          <a:prstGeom prst="rect">
            <a:avLst/>
          </a:prstGeom>
        </p:spPr>
      </p:pic>
    </p:spTree>
    <p:extLst>
      <p:ext uri="{BB962C8B-B14F-4D97-AF65-F5344CB8AC3E}">
        <p14:creationId xmlns:p14="http://schemas.microsoft.com/office/powerpoint/2010/main" val="20737557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4505398" y="5725557"/>
            <a:ext cx="3402212" cy="928454"/>
          </a:xfrm>
          <a:prstGeom prst="rect">
            <a:avLst/>
          </a:prstGeom>
        </p:spPr>
      </p:pic>
      <p:pic>
        <p:nvPicPr>
          <p:cNvPr id="2" name="Image 1"/>
          <p:cNvPicPr>
            <a:picLocks noChangeAspect="1"/>
          </p:cNvPicPr>
          <p:nvPr/>
        </p:nvPicPr>
        <p:blipFill>
          <a:blip r:embed="rId3"/>
          <a:stretch>
            <a:fillRect/>
          </a:stretch>
        </p:blipFill>
        <p:spPr>
          <a:xfrm>
            <a:off x="424228" y="286764"/>
            <a:ext cx="3862924" cy="6238481"/>
          </a:xfrm>
          <a:prstGeom prst="rect">
            <a:avLst/>
          </a:prstGeom>
        </p:spPr>
      </p:pic>
      <p:pic>
        <p:nvPicPr>
          <p:cNvPr id="3" name="Image 2"/>
          <p:cNvPicPr>
            <a:picLocks noChangeAspect="1"/>
          </p:cNvPicPr>
          <p:nvPr/>
        </p:nvPicPr>
        <p:blipFill>
          <a:blip r:embed="rId4"/>
          <a:stretch>
            <a:fillRect/>
          </a:stretch>
        </p:blipFill>
        <p:spPr>
          <a:xfrm>
            <a:off x="4545923" y="364261"/>
            <a:ext cx="3321163" cy="5482362"/>
          </a:xfrm>
          <a:prstGeom prst="rect">
            <a:avLst/>
          </a:prstGeom>
        </p:spPr>
      </p:pic>
    </p:spTree>
    <p:extLst>
      <p:ext uri="{BB962C8B-B14F-4D97-AF65-F5344CB8AC3E}">
        <p14:creationId xmlns:p14="http://schemas.microsoft.com/office/powerpoint/2010/main" val="34037972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9512" y="1870563"/>
            <a:ext cx="4073679" cy="923330"/>
          </a:xfrm>
          <a:prstGeom prst="rect">
            <a:avLst/>
          </a:prstGeom>
          <a:noFill/>
        </p:spPr>
        <p:txBody>
          <a:bodyPr wrap="none" rtlCol="0">
            <a:spAutoFit/>
          </a:bodyPr>
          <a:lstStyle/>
          <a:p>
            <a:r>
              <a:rPr lang="fr-FR" dirty="0">
                <a:sym typeface="Wingdings"/>
              </a:rPr>
              <a:t> </a:t>
            </a:r>
            <a:r>
              <a:rPr lang="fr-FR" dirty="0"/>
              <a:t>Protection (</a:t>
            </a:r>
            <a:r>
              <a:rPr lang="fr-FR" dirty="0" err="1"/>
              <a:t>anthropocentrée</a:t>
            </a:r>
            <a:r>
              <a:rPr lang="fr-FR" dirty="0"/>
              <a:t>)</a:t>
            </a:r>
          </a:p>
          <a:p>
            <a:r>
              <a:rPr lang="fr-FR" dirty="0">
                <a:sym typeface="Wingdings"/>
              </a:rPr>
              <a:t> </a:t>
            </a:r>
            <a:r>
              <a:rPr lang="fr-FR" dirty="0"/>
              <a:t>Défense (</a:t>
            </a:r>
            <a:r>
              <a:rPr lang="fr-FR" dirty="0" smtClean="0"/>
              <a:t>l’animal </a:t>
            </a:r>
            <a:r>
              <a:rPr lang="fr-FR" dirty="0"/>
              <a:t>comme sujet)</a:t>
            </a:r>
          </a:p>
          <a:p>
            <a:r>
              <a:rPr lang="fr-FR" dirty="0">
                <a:sym typeface="Wingdings"/>
              </a:rPr>
              <a:t> </a:t>
            </a:r>
            <a:r>
              <a:rPr lang="fr-FR" dirty="0"/>
              <a:t>Lutte pour des droits pour les animaux</a:t>
            </a:r>
          </a:p>
        </p:txBody>
      </p:sp>
      <p:sp>
        <p:nvSpPr>
          <p:cNvPr id="4" name="TextBox 3"/>
          <p:cNvSpPr txBox="1"/>
          <p:nvPr/>
        </p:nvSpPr>
        <p:spPr>
          <a:xfrm>
            <a:off x="5132312" y="685197"/>
            <a:ext cx="4011688" cy="2031325"/>
          </a:xfrm>
          <a:prstGeom prst="rect">
            <a:avLst/>
          </a:prstGeom>
          <a:noFill/>
        </p:spPr>
        <p:txBody>
          <a:bodyPr wrap="square" rtlCol="0">
            <a:spAutoFit/>
          </a:bodyPr>
          <a:lstStyle/>
          <a:p>
            <a:pPr>
              <a:buFont typeface="Arial" pitchFamily="34" charset="0"/>
              <a:buChar char="•"/>
            </a:pPr>
            <a:r>
              <a:rPr lang="fr-FR" dirty="0"/>
              <a:t> 1809 (GB) : Société pour la suppression </a:t>
            </a:r>
            <a:br>
              <a:rPr lang="fr-FR" dirty="0"/>
            </a:br>
            <a:r>
              <a:rPr lang="fr-FR" dirty="0"/>
              <a:t>de la cruauté gratuite sur les animaux </a:t>
            </a:r>
          </a:p>
          <a:p>
            <a:pPr>
              <a:buFont typeface="Arial" pitchFamily="34" charset="0"/>
              <a:buChar char="•"/>
            </a:pPr>
            <a:r>
              <a:rPr lang="fr-FR" dirty="0"/>
              <a:t> 1824 (GB) : Société pour la prévention</a:t>
            </a:r>
            <a:br>
              <a:rPr lang="fr-FR" dirty="0"/>
            </a:br>
            <a:r>
              <a:rPr lang="fr-FR" dirty="0"/>
              <a:t>de la cruauté envers les animaux </a:t>
            </a:r>
          </a:p>
          <a:p>
            <a:pPr>
              <a:buFont typeface="Arial" pitchFamily="34" charset="0"/>
              <a:buChar char="•"/>
            </a:pPr>
            <a:r>
              <a:rPr lang="fr-FR" dirty="0"/>
              <a:t> 1840 (GB) : Société royale… </a:t>
            </a:r>
          </a:p>
          <a:p>
            <a:pPr>
              <a:buFont typeface="Arial" pitchFamily="34" charset="0"/>
              <a:buChar char="•"/>
            </a:pPr>
            <a:r>
              <a:rPr lang="fr-FR" dirty="0"/>
              <a:t> 1845 (F) : SPA</a:t>
            </a:r>
          </a:p>
          <a:p>
            <a:pPr>
              <a:buFont typeface="Arial" pitchFamily="34" charset="0"/>
              <a:buChar char="•"/>
            </a:pPr>
            <a:r>
              <a:rPr lang="fr-FR" dirty="0"/>
              <a:t> 1850 (F) : loi Grammont</a:t>
            </a:r>
          </a:p>
        </p:txBody>
      </p:sp>
      <p:pic>
        <p:nvPicPr>
          <p:cNvPr id="5" name="Picture 4"/>
          <p:cNvPicPr>
            <a:picLocks noChangeAspect="1" noChangeArrowheads="1"/>
          </p:cNvPicPr>
          <p:nvPr/>
        </p:nvPicPr>
        <p:blipFill>
          <a:blip r:embed="rId2" cstate="print"/>
          <a:srcRect/>
          <a:stretch>
            <a:fillRect/>
          </a:stretch>
        </p:blipFill>
        <p:spPr bwMode="auto">
          <a:xfrm>
            <a:off x="6168142" y="2971729"/>
            <a:ext cx="2628630" cy="3816569"/>
          </a:xfrm>
          <a:prstGeom prst="rect">
            <a:avLst/>
          </a:prstGeom>
          <a:noFill/>
          <a:ln w="9525">
            <a:noFill/>
            <a:miter lim="800000"/>
            <a:headEnd/>
            <a:tailEnd/>
          </a:ln>
        </p:spPr>
      </p:pic>
      <p:sp>
        <p:nvSpPr>
          <p:cNvPr id="6" name="TextBox 5"/>
          <p:cNvSpPr txBox="1"/>
          <p:nvPr/>
        </p:nvSpPr>
        <p:spPr>
          <a:xfrm>
            <a:off x="179512" y="2841068"/>
            <a:ext cx="5500608" cy="646331"/>
          </a:xfrm>
          <a:prstGeom prst="rect">
            <a:avLst/>
          </a:prstGeom>
          <a:noFill/>
        </p:spPr>
        <p:txBody>
          <a:bodyPr wrap="none" rtlCol="0">
            <a:spAutoFit/>
          </a:bodyPr>
          <a:lstStyle/>
          <a:p>
            <a:pPr>
              <a:buFont typeface="Arial" pitchFamily="34" charset="0"/>
              <a:buChar char="•"/>
            </a:pPr>
            <a:r>
              <a:rPr lang="fr-FR" dirty="0"/>
              <a:t> 1883  (F) : Ligue populaire contre </a:t>
            </a:r>
            <a:r>
              <a:rPr lang="fr-FR" dirty="0" smtClean="0"/>
              <a:t>l’abus </a:t>
            </a:r>
            <a:r>
              <a:rPr lang="fr-FR" dirty="0"/>
              <a:t>de la vivisection</a:t>
            </a:r>
          </a:p>
          <a:p>
            <a:r>
              <a:rPr lang="fr-FR" dirty="0"/>
              <a:t>Marie </a:t>
            </a:r>
            <a:r>
              <a:rPr lang="fr-FR" dirty="0" err="1"/>
              <a:t>Huot</a:t>
            </a:r>
            <a:r>
              <a:rPr lang="fr-FR" dirty="0"/>
              <a:t> (1846-1930)  et Victor Hugo.</a:t>
            </a:r>
          </a:p>
        </p:txBody>
      </p:sp>
      <p:pic>
        <p:nvPicPr>
          <p:cNvPr id="7" name="Picture 3"/>
          <p:cNvPicPr>
            <a:picLocks noChangeAspect="1" noChangeArrowheads="1"/>
          </p:cNvPicPr>
          <p:nvPr/>
        </p:nvPicPr>
        <p:blipFill>
          <a:blip r:embed="rId3" cstate="print"/>
          <a:srcRect/>
          <a:stretch>
            <a:fillRect/>
          </a:stretch>
        </p:blipFill>
        <p:spPr bwMode="auto">
          <a:xfrm>
            <a:off x="179512" y="3673867"/>
            <a:ext cx="2105025" cy="2524125"/>
          </a:xfrm>
          <a:prstGeom prst="rect">
            <a:avLst/>
          </a:prstGeom>
          <a:noFill/>
          <a:ln w="9525">
            <a:noFill/>
            <a:miter lim="800000"/>
            <a:headEnd/>
            <a:tailEnd/>
          </a:ln>
        </p:spPr>
      </p:pic>
      <p:sp>
        <p:nvSpPr>
          <p:cNvPr id="8" name="TextBox 7"/>
          <p:cNvSpPr txBox="1"/>
          <p:nvPr/>
        </p:nvSpPr>
        <p:spPr>
          <a:xfrm>
            <a:off x="2410199" y="3558244"/>
            <a:ext cx="3384376" cy="646331"/>
          </a:xfrm>
          <a:prstGeom prst="rect">
            <a:avLst/>
          </a:prstGeom>
          <a:noFill/>
        </p:spPr>
        <p:txBody>
          <a:bodyPr wrap="square" rtlCol="0">
            <a:spAutoFit/>
          </a:bodyPr>
          <a:lstStyle/>
          <a:p>
            <a:r>
              <a:rPr lang="fr-FR" dirty="0"/>
              <a:t>1883 : « Action directe » au Collège de France</a:t>
            </a:r>
          </a:p>
        </p:txBody>
      </p:sp>
      <p:sp>
        <p:nvSpPr>
          <p:cNvPr id="9" name="TextBox 8"/>
          <p:cNvSpPr txBox="1"/>
          <p:nvPr/>
        </p:nvSpPr>
        <p:spPr>
          <a:xfrm>
            <a:off x="2410198" y="4346264"/>
            <a:ext cx="3240360" cy="2308324"/>
          </a:xfrm>
          <a:prstGeom prst="rect">
            <a:avLst/>
          </a:prstGeom>
          <a:noFill/>
        </p:spPr>
        <p:txBody>
          <a:bodyPr wrap="square" rtlCol="0">
            <a:spAutoFit/>
          </a:bodyPr>
          <a:lstStyle/>
          <a:p>
            <a:r>
              <a:rPr lang="fr-FR" dirty="0"/>
              <a:t>1884 : « La Ligue populaire contre </a:t>
            </a:r>
            <a:r>
              <a:rPr lang="fr-FR" dirty="0" smtClean="0"/>
              <a:t>l’abus </a:t>
            </a:r>
            <a:r>
              <a:rPr lang="fr-FR" dirty="0"/>
              <a:t>de la vivisection </a:t>
            </a:r>
            <a:r>
              <a:rPr lang="fr-FR" dirty="0" smtClean="0"/>
              <a:t>n’a</a:t>
            </a:r>
            <a:r>
              <a:rPr lang="fr-FR" dirty="0"/>
              <a:t/>
            </a:r>
            <a:br>
              <a:rPr lang="fr-FR" dirty="0"/>
            </a:br>
            <a:r>
              <a:rPr lang="fr-FR" dirty="0"/>
              <a:t>rien de commun avec la SPA, qui est administrée par des vivisecteurs bien connus et qui, en conséquence, </a:t>
            </a:r>
            <a:r>
              <a:rPr lang="fr-FR" dirty="0" smtClean="0"/>
              <a:t>n’a </a:t>
            </a:r>
            <a:r>
              <a:rPr lang="fr-FR" dirty="0"/>
              <a:t>jamais voulu prendre parti dans cette question »</a:t>
            </a:r>
          </a:p>
        </p:txBody>
      </p:sp>
      <p:sp>
        <p:nvSpPr>
          <p:cNvPr id="10" name="TextBox 4"/>
          <p:cNvSpPr txBox="1"/>
          <p:nvPr/>
        </p:nvSpPr>
        <p:spPr>
          <a:xfrm>
            <a:off x="715730" y="337905"/>
            <a:ext cx="8568952" cy="830997"/>
          </a:xfrm>
          <a:prstGeom prst="rect">
            <a:avLst/>
          </a:prstGeom>
          <a:noFill/>
        </p:spPr>
        <p:txBody>
          <a:bodyPr wrap="square" rtlCol="0">
            <a:spAutoFit/>
          </a:bodyPr>
          <a:lstStyle/>
          <a:p>
            <a:r>
              <a:rPr lang="fr-FR" sz="2400" u="sng" dirty="0"/>
              <a:t>6. La loi Grammont et </a:t>
            </a:r>
            <a:r>
              <a:rPr lang="fr-FR" sz="2400" u="sng" dirty="0" smtClean="0"/>
              <a:t>l’émergence </a:t>
            </a:r>
            <a:br>
              <a:rPr lang="fr-FR" sz="2400" u="sng" dirty="0" smtClean="0"/>
            </a:br>
            <a:r>
              <a:rPr lang="fr-FR" sz="2400" u="sng" dirty="0" smtClean="0"/>
              <a:t>de </a:t>
            </a:r>
            <a:r>
              <a:rPr lang="fr-FR" sz="2400" u="sng" dirty="0"/>
              <a:t>la protection animale</a:t>
            </a:r>
          </a:p>
        </p:txBody>
      </p:sp>
      <p:sp>
        <p:nvSpPr>
          <p:cNvPr id="11" name="ZoneTexte 10"/>
          <p:cNvSpPr txBox="1"/>
          <p:nvPr/>
        </p:nvSpPr>
        <p:spPr>
          <a:xfrm>
            <a:off x="179512" y="1131492"/>
            <a:ext cx="4771234" cy="646331"/>
          </a:xfrm>
          <a:prstGeom prst="rect">
            <a:avLst/>
          </a:prstGeom>
          <a:noFill/>
        </p:spPr>
        <p:txBody>
          <a:bodyPr wrap="square" rtlCol="0">
            <a:spAutoFit/>
          </a:bodyPr>
          <a:lstStyle/>
          <a:p>
            <a:r>
              <a:rPr lang="fr-FR" b="1" dirty="0">
                <a:solidFill>
                  <a:srgbClr val="FF0000"/>
                </a:solidFill>
              </a:rPr>
              <a:t>Première</a:t>
            </a:r>
            <a:r>
              <a:rPr lang="fr-FR" dirty="0"/>
              <a:t>, Thème 2 : La France dans </a:t>
            </a:r>
            <a:r>
              <a:rPr lang="fr-FR" dirty="0" smtClean="0"/>
              <a:t>l’Europe </a:t>
            </a:r>
            <a:r>
              <a:rPr lang="fr-FR" dirty="0"/>
              <a:t>des nationalités : politique et société (1848-1871</a:t>
            </a:r>
            <a:r>
              <a:rPr lang="fr-FR" dirty="0" smtClean="0"/>
              <a:t>)</a:t>
            </a:r>
            <a:endParaRPr lang="fr-FR" dirty="0"/>
          </a:p>
        </p:txBody>
      </p:sp>
    </p:spTree>
    <p:extLst>
      <p:ext uri="{BB962C8B-B14F-4D97-AF65-F5344CB8AC3E}">
        <p14:creationId xmlns:p14="http://schemas.microsoft.com/office/powerpoint/2010/main" val="2848855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6" grpId="0"/>
      <p:bldP spid="8" grpId="0"/>
      <p:bldP spid="9"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1003169" y="133107"/>
            <a:ext cx="5200650" cy="1257300"/>
          </a:xfrm>
          <a:prstGeom prst="rect">
            <a:avLst/>
          </a:prstGeom>
        </p:spPr>
      </p:pic>
      <p:sp>
        <p:nvSpPr>
          <p:cNvPr id="5" name="ZoneTexte 4"/>
          <p:cNvSpPr txBox="1"/>
          <p:nvPr/>
        </p:nvSpPr>
        <p:spPr>
          <a:xfrm>
            <a:off x="132054" y="1451822"/>
            <a:ext cx="4272216" cy="5355312"/>
          </a:xfrm>
          <a:prstGeom prst="rect">
            <a:avLst/>
          </a:prstGeom>
          <a:noFill/>
        </p:spPr>
        <p:txBody>
          <a:bodyPr wrap="square" rtlCol="0">
            <a:spAutoFit/>
          </a:bodyPr>
          <a:lstStyle/>
          <a:p>
            <a:r>
              <a:rPr lang="fr-FR" dirty="0" smtClean="0"/>
              <a:t>Grammont </a:t>
            </a:r>
            <a:r>
              <a:rPr lang="fr-FR" dirty="0"/>
              <a:t>reprend essentiellement les arguments de la SPA pour défendre </a:t>
            </a:r>
            <a:r>
              <a:rPr lang="fr-FR" dirty="0" smtClean="0"/>
              <a:t>le projet </a:t>
            </a:r>
            <a:r>
              <a:rPr lang="fr-FR" dirty="0"/>
              <a:t>de loi : les chevaux maltraités </a:t>
            </a:r>
            <a:r>
              <a:rPr lang="fr-FR" dirty="0">
                <a:solidFill>
                  <a:srgbClr val="FF0000"/>
                </a:solidFill>
              </a:rPr>
              <a:t>meurent </a:t>
            </a:r>
            <a:r>
              <a:rPr lang="fr-FR" dirty="0" smtClean="0">
                <a:solidFill>
                  <a:srgbClr val="FF0000"/>
                </a:solidFill>
              </a:rPr>
              <a:t>plus tôt</a:t>
            </a:r>
            <a:r>
              <a:rPr lang="fr-FR" dirty="0">
                <a:solidFill>
                  <a:srgbClr val="FF0000"/>
                </a:solidFill>
              </a:rPr>
              <a:t>, ce qui nuit à </a:t>
            </a:r>
            <a:r>
              <a:rPr lang="fr-FR" dirty="0" smtClean="0">
                <a:solidFill>
                  <a:srgbClr val="FF0000"/>
                </a:solidFill>
              </a:rPr>
              <a:t>l’économie </a:t>
            </a:r>
            <a:r>
              <a:rPr lang="fr-FR" dirty="0">
                <a:solidFill>
                  <a:srgbClr val="FF0000"/>
                </a:solidFill>
              </a:rPr>
              <a:t>nationale</a:t>
            </a:r>
            <a:r>
              <a:rPr lang="fr-FR" dirty="0"/>
              <a:t> ; les animaux de boucherie entassés sur des charrettes pour être abattus décèdent souvent pendant </a:t>
            </a:r>
            <a:r>
              <a:rPr lang="fr-FR" dirty="0" smtClean="0"/>
              <a:t>le transport</a:t>
            </a:r>
            <a:r>
              <a:rPr lang="fr-FR" dirty="0"/>
              <a:t>, ce qui représente un </a:t>
            </a:r>
            <a:r>
              <a:rPr lang="fr-FR" dirty="0">
                <a:solidFill>
                  <a:srgbClr val="FF0000"/>
                </a:solidFill>
              </a:rPr>
              <a:t>risque pour la </a:t>
            </a:r>
            <a:r>
              <a:rPr lang="fr-FR" dirty="0" smtClean="0">
                <a:solidFill>
                  <a:srgbClr val="FF0000"/>
                </a:solidFill>
              </a:rPr>
              <a:t>santé humaine</a:t>
            </a:r>
            <a:r>
              <a:rPr lang="fr-FR" dirty="0" smtClean="0"/>
              <a:t> </a:t>
            </a:r>
            <a:r>
              <a:rPr lang="fr-FR" dirty="0"/>
              <a:t>; enfin, </a:t>
            </a:r>
            <a:r>
              <a:rPr lang="fr-FR" dirty="0">
                <a:solidFill>
                  <a:srgbClr val="FF0000"/>
                </a:solidFill>
              </a:rPr>
              <a:t>banaliser la violence</a:t>
            </a:r>
            <a:r>
              <a:rPr lang="fr-FR" dirty="0"/>
              <a:t> envers </a:t>
            </a:r>
            <a:r>
              <a:rPr lang="fr-FR" dirty="0" smtClean="0"/>
              <a:t>les animaux </a:t>
            </a:r>
            <a:r>
              <a:rPr lang="fr-FR" dirty="0"/>
              <a:t>est une façon de banaliser toute forme </a:t>
            </a:r>
            <a:r>
              <a:rPr lang="fr-FR" dirty="0" smtClean="0"/>
              <a:t>de violence</a:t>
            </a:r>
            <a:r>
              <a:rPr lang="fr-FR" dirty="0"/>
              <a:t>, y compris celle perpétrée contre </a:t>
            </a:r>
            <a:r>
              <a:rPr lang="fr-FR" dirty="0" smtClean="0"/>
              <a:t>les citoyens</a:t>
            </a:r>
            <a:r>
              <a:rPr lang="fr-FR" dirty="0"/>
              <a:t>. À </a:t>
            </a:r>
            <a:r>
              <a:rPr lang="fr-FR" dirty="0" smtClean="0"/>
              <a:t>l’époque</a:t>
            </a:r>
            <a:r>
              <a:rPr lang="fr-FR" dirty="0"/>
              <a:t>, les charretiers ont </a:t>
            </a:r>
            <a:r>
              <a:rPr lang="fr-FR" dirty="0" smtClean="0"/>
              <a:t>mauvaise réputation </a:t>
            </a:r>
            <a:r>
              <a:rPr lang="fr-FR" dirty="0"/>
              <a:t>(comme en témoigne </a:t>
            </a:r>
            <a:r>
              <a:rPr lang="fr-FR" dirty="0" smtClean="0"/>
              <a:t>l’expression « </a:t>
            </a:r>
            <a:r>
              <a:rPr lang="fr-FR" dirty="0"/>
              <a:t>jurer comme un charretier »), et il en va de </a:t>
            </a:r>
            <a:r>
              <a:rPr lang="fr-FR" dirty="0" smtClean="0"/>
              <a:t>même des </a:t>
            </a:r>
            <a:r>
              <a:rPr lang="fr-FR" dirty="0"/>
              <a:t>équarrisseurs, qui soumettent les chevaux </a:t>
            </a:r>
            <a:r>
              <a:rPr lang="fr-FR" dirty="0" smtClean="0"/>
              <a:t>de rebut </a:t>
            </a:r>
            <a:r>
              <a:rPr lang="fr-FR" dirty="0"/>
              <a:t>à de véritables supplices avant </a:t>
            </a:r>
            <a:r>
              <a:rPr lang="fr-FR" dirty="0" smtClean="0"/>
              <a:t>d’en débiter les </a:t>
            </a:r>
            <a:r>
              <a:rPr lang="fr-FR" dirty="0"/>
              <a:t>carcasses. </a:t>
            </a:r>
          </a:p>
        </p:txBody>
      </p:sp>
      <p:pic>
        <p:nvPicPr>
          <p:cNvPr id="6" name="Image 5"/>
          <p:cNvPicPr>
            <a:picLocks noChangeAspect="1"/>
          </p:cNvPicPr>
          <p:nvPr/>
        </p:nvPicPr>
        <p:blipFill>
          <a:blip r:embed="rId3"/>
          <a:stretch>
            <a:fillRect/>
          </a:stretch>
        </p:blipFill>
        <p:spPr>
          <a:xfrm>
            <a:off x="4323050" y="2586292"/>
            <a:ext cx="4761235" cy="4199200"/>
          </a:xfrm>
          <a:prstGeom prst="rect">
            <a:avLst/>
          </a:prstGeom>
        </p:spPr>
      </p:pic>
      <p:pic>
        <p:nvPicPr>
          <p:cNvPr id="7" name="Image 6"/>
          <p:cNvPicPr>
            <a:picLocks noChangeAspect="1"/>
          </p:cNvPicPr>
          <p:nvPr/>
        </p:nvPicPr>
        <p:blipFill>
          <a:blip r:embed="rId4"/>
          <a:stretch>
            <a:fillRect/>
          </a:stretch>
        </p:blipFill>
        <p:spPr>
          <a:xfrm>
            <a:off x="6822831" y="44459"/>
            <a:ext cx="1317588" cy="2309175"/>
          </a:xfrm>
          <a:prstGeom prst="rect">
            <a:avLst/>
          </a:prstGeom>
        </p:spPr>
      </p:pic>
    </p:spTree>
    <p:extLst>
      <p:ext uri="{BB962C8B-B14F-4D97-AF65-F5344CB8AC3E}">
        <p14:creationId xmlns:p14="http://schemas.microsoft.com/office/powerpoint/2010/main" val="4064115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854883" y="5995001"/>
            <a:ext cx="5154284" cy="923330"/>
          </a:xfrm>
          <a:prstGeom prst="rect">
            <a:avLst/>
          </a:prstGeom>
          <a:noFill/>
        </p:spPr>
        <p:txBody>
          <a:bodyPr wrap="square" rtlCol="0">
            <a:spAutoFit/>
          </a:bodyPr>
          <a:lstStyle/>
          <a:p>
            <a:r>
              <a:rPr lang="fr-FR" dirty="0" smtClean="0"/>
              <a:t>Maurice Agulhon, « Le </a:t>
            </a:r>
            <a:r>
              <a:rPr lang="fr-FR" dirty="0"/>
              <a:t>sang des bêtes. Le problème de la protection des animaux en France au XIXème </a:t>
            </a:r>
            <a:r>
              <a:rPr lang="fr-FR" dirty="0" smtClean="0"/>
              <a:t>siècle », </a:t>
            </a:r>
            <a:r>
              <a:rPr lang="fr-FR" i="1" dirty="0" smtClean="0"/>
              <a:t>Romantisme</a:t>
            </a:r>
            <a:r>
              <a:rPr lang="fr-FR" dirty="0" smtClean="0"/>
              <a:t>, 1981</a:t>
            </a:r>
            <a:r>
              <a:rPr lang="fr-FR" dirty="0"/>
              <a:t>, </a:t>
            </a:r>
            <a:r>
              <a:rPr lang="fr-FR" dirty="0" smtClean="0"/>
              <a:t>n°31, </a:t>
            </a:r>
            <a:r>
              <a:rPr lang="fr-FR" dirty="0"/>
              <a:t>pp. 81-110</a:t>
            </a:r>
          </a:p>
        </p:txBody>
      </p:sp>
      <p:pic>
        <p:nvPicPr>
          <p:cNvPr id="4" name="Image 3"/>
          <p:cNvPicPr>
            <a:picLocks noChangeAspect="1"/>
          </p:cNvPicPr>
          <p:nvPr/>
        </p:nvPicPr>
        <p:blipFill>
          <a:blip r:embed="rId2"/>
          <a:stretch>
            <a:fillRect/>
          </a:stretch>
        </p:blipFill>
        <p:spPr>
          <a:xfrm>
            <a:off x="193799" y="930181"/>
            <a:ext cx="8456901" cy="4836270"/>
          </a:xfrm>
          <a:prstGeom prst="rect">
            <a:avLst/>
          </a:prstGeom>
        </p:spPr>
      </p:pic>
    </p:spTree>
    <p:extLst>
      <p:ext uri="{BB962C8B-B14F-4D97-AF65-F5344CB8AC3E}">
        <p14:creationId xmlns:p14="http://schemas.microsoft.com/office/powerpoint/2010/main" val="21230025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p:cNvSpPr txBox="1"/>
          <p:nvPr/>
        </p:nvSpPr>
        <p:spPr>
          <a:xfrm>
            <a:off x="664398" y="566496"/>
            <a:ext cx="8568952" cy="461665"/>
          </a:xfrm>
          <a:prstGeom prst="rect">
            <a:avLst/>
          </a:prstGeom>
          <a:noFill/>
        </p:spPr>
        <p:txBody>
          <a:bodyPr wrap="square" rtlCol="0">
            <a:spAutoFit/>
          </a:bodyPr>
          <a:lstStyle/>
          <a:p>
            <a:r>
              <a:rPr lang="fr-FR" sz="2400" u="sng" dirty="0" smtClean="0"/>
              <a:t>7</a:t>
            </a:r>
            <a:r>
              <a:rPr lang="fr-FR" sz="2400" u="sng" dirty="0"/>
              <a:t>. Les animaux à la </a:t>
            </a:r>
            <a:r>
              <a:rPr lang="fr-FR" sz="2400" u="sng" dirty="0" smtClean="0"/>
              <a:t>mine et dans le monde industriel</a:t>
            </a:r>
            <a:endParaRPr lang="fr-FR" sz="2400" u="sng" dirty="0"/>
          </a:p>
        </p:txBody>
      </p:sp>
      <p:sp>
        <p:nvSpPr>
          <p:cNvPr id="7" name="ZoneTexte 6"/>
          <p:cNvSpPr txBox="1"/>
          <p:nvPr/>
        </p:nvSpPr>
        <p:spPr>
          <a:xfrm>
            <a:off x="3543950" y="1256148"/>
            <a:ext cx="5689400" cy="5262979"/>
          </a:xfrm>
          <a:prstGeom prst="rect">
            <a:avLst/>
          </a:prstGeom>
          <a:noFill/>
        </p:spPr>
        <p:txBody>
          <a:bodyPr wrap="square" rtlCol="0">
            <a:spAutoFit/>
          </a:bodyPr>
          <a:lstStyle/>
          <a:p>
            <a:r>
              <a:rPr lang="fr-FR" sz="1600" dirty="0"/>
              <a:t>« C'était Bataille, le doyen de la mine, un cheval blanc </a:t>
            </a:r>
            <a:r>
              <a:rPr lang="fr-FR" sz="1600" dirty="0">
                <a:solidFill>
                  <a:srgbClr val="FF0000"/>
                </a:solidFill>
              </a:rPr>
              <a:t>qui avait dix ans de fond</a:t>
            </a:r>
            <a:r>
              <a:rPr lang="fr-FR" sz="1600" dirty="0"/>
              <a:t>. Depuis dix ans, il vivait dans ce trou, occupant le même coin de l'écurie, faisant la même tâche le long des galeries noires, sans avoir jamais revu le jour. Très gras, le poil luisant, l'air bonhomme, il semblait y couler une existence de sage, à l'abri des malheurs de </a:t>
            </a:r>
            <a:r>
              <a:rPr lang="fr-FR" sz="1600" dirty="0" smtClean="0"/>
              <a:t>là-haut. </a:t>
            </a:r>
            <a:r>
              <a:rPr lang="fr-FR" sz="1600" dirty="0"/>
              <a:t>Du reste, dans les ténèbres, il était devenu d'une </a:t>
            </a:r>
            <a:r>
              <a:rPr lang="fr-FR" sz="1600" dirty="0">
                <a:solidFill>
                  <a:srgbClr val="FF0000"/>
                </a:solidFill>
              </a:rPr>
              <a:t>grande malignité</a:t>
            </a:r>
            <a:r>
              <a:rPr lang="fr-FR" sz="1600" dirty="0"/>
              <a:t>. La voie où il travaillait avait fini par lui devenir si familière qu'il poussait de la tête les portes d'aérage, et qu'il se baissait, afin de ne pas se cogner, aux endroits trop bas. Sans doute aussi </a:t>
            </a:r>
            <a:r>
              <a:rPr lang="fr-FR" sz="1600" dirty="0">
                <a:solidFill>
                  <a:srgbClr val="FF0000"/>
                </a:solidFill>
              </a:rPr>
              <a:t>il comptait ses tours</a:t>
            </a:r>
            <a:r>
              <a:rPr lang="fr-FR" sz="1600" dirty="0"/>
              <a:t>, car lorsqu'il avait fait le nombre réglementaire de voyages</a:t>
            </a:r>
            <a:r>
              <a:rPr lang="fr-FR" sz="1600" dirty="0">
                <a:solidFill>
                  <a:srgbClr val="FF0000"/>
                </a:solidFill>
              </a:rPr>
              <a:t>, il refusait d'en recommencer un autre</a:t>
            </a:r>
            <a:r>
              <a:rPr lang="fr-FR" sz="1600" dirty="0"/>
              <a:t>, on devait le conduire à la mangeoire. Maintenant, l'âge venait, ses yeux de chat se voilaient parfois d'une </a:t>
            </a:r>
            <a:r>
              <a:rPr lang="fr-FR" sz="1600" dirty="0">
                <a:solidFill>
                  <a:srgbClr val="FF0000"/>
                </a:solidFill>
              </a:rPr>
              <a:t>mélancolie</a:t>
            </a:r>
            <a:r>
              <a:rPr lang="fr-FR" sz="1600" dirty="0"/>
              <a:t>. Peut-être revoyait-il vaguement, au fond de ses </a:t>
            </a:r>
            <a:r>
              <a:rPr lang="fr-FR" sz="1600" dirty="0">
                <a:solidFill>
                  <a:srgbClr val="FF0000"/>
                </a:solidFill>
              </a:rPr>
              <a:t>rêvasseries</a:t>
            </a:r>
            <a:r>
              <a:rPr lang="fr-FR" sz="1600" dirty="0"/>
              <a:t> obscures, le moulin où il était né, près de Marchiennes, un moulin planté sur les bords de la Scarpe, entouré de larges verdures, toujours éventé par le vent. Quelque chose brûlait en l'air, une lampe énorme, dont le souvenir exact échappait à sa mémoire de bête. Et il restait la tête basse, tremblant sur ses vieux pieds, faisant d'inutiles efforts pour </a:t>
            </a:r>
            <a:endParaRPr lang="fr-FR" sz="1600" dirty="0" smtClean="0"/>
          </a:p>
          <a:p>
            <a:r>
              <a:rPr lang="fr-FR" sz="1600" dirty="0" smtClean="0"/>
              <a:t>se </a:t>
            </a:r>
            <a:r>
              <a:rPr lang="fr-FR" sz="1600" dirty="0"/>
              <a:t>rappeler le soleil. »</a:t>
            </a:r>
          </a:p>
        </p:txBody>
      </p:sp>
      <p:sp>
        <p:nvSpPr>
          <p:cNvPr id="8" name="ZoneTexte 7"/>
          <p:cNvSpPr txBox="1"/>
          <p:nvPr/>
        </p:nvSpPr>
        <p:spPr>
          <a:xfrm>
            <a:off x="241118" y="1125424"/>
            <a:ext cx="3302832" cy="2308324"/>
          </a:xfrm>
          <a:prstGeom prst="rect">
            <a:avLst/>
          </a:prstGeom>
          <a:noFill/>
        </p:spPr>
        <p:txBody>
          <a:bodyPr wrap="square" rtlCol="0">
            <a:spAutoFit/>
          </a:bodyPr>
          <a:lstStyle/>
          <a:p>
            <a:r>
              <a:rPr lang="fr-FR" b="1" dirty="0">
                <a:solidFill>
                  <a:srgbClr val="FF0000"/>
                </a:solidFill>
              </a:rPr>
              <a:t>Première</a:t>
            </a:r>
            <a:r>
              <a:rPr lang="fr-FR" dirty="0"/>
              <a:t>, Thème 2 : La France dans l’Europe des nationalités : politique et société (1848-1871), Chapitre 2. L’industrialisation et l’accélération des transformations économiques et sociales en France</a:t>
            </a:r>
          </a:p>
          <a:p>
            <a:endParaRPr lang="fr-FR" dirty="0"/>
          </a:p>
        </p:txBody>
      </p:sp>
      <p:grpSp>
        <p:nvGrpSpPr>
          <p:cNvPr id="6" name="Groupe 5"/>
          <p:cNvGrpSpPr/>
          <p:nvPr/>
        </p:nvGrpSpPr>
        <p:grpSpPr>
          <a:xfrm>
            <a:off x="241118" y="1167938"/>
            <a:ext cx="3208939" cy="5439398"/>
            <a:chOff x="664398" y="1274618"/>
            <a:chExt cx="3208939" cy="5439398"/>
          </a:xfrm>
        </p:grpSpPr>
        <p:pic>
          <p:nvPicPr>
            <p:cNvPr id="4" name="Image 3"/>
            <p:cNvPicPr>
              <a:picLocks noChangeAspect="1"/>
            </p:cNvPicPr>
            <p:nvPr/>
          </p:nvPicPr>
          <p:blipFill>
            <a:blip r:embed="rId2"/>
            <a:stretch>
              <a:fillRect/>
            </a:stretch>
          </p:blipFill>
          <p:spPr>
            <a:xfrm>
              <a:off x="664398" y="1274618"/>
              <a:ext cx="3208939" cy="5054455"/>
            </a:xfrm>
            <a:prstGeom prst="rect">
              <a:avLst/>
            </a:prstGeom>
          </p:spPr>
        </p:pic>
        <p:sp>
          <p:nvSpPr>
            <p:cNvPr id="5" name="ZoneTexte 4"/>
            <p:cNvSpPr txBox="1"/>
            <p:nvPr/>
          </p:nvSpPr>
          <p:spPr>
            <a:xfrm>
              <a:off x="1942495" y="6344684"/>
              <a:ext cx="652743" cy="369332"/>
            </a:xfrm>
            <a:prstGeom prst="rect">
              <a:avLst/>
            </a:prstGeom>
            <a:noFill/>
          </p:spPr>
          <p:txBody>
            <a:bodyPr wrap="none" rtlCol="0">
              <a:spAutoFit/>
            </a:bodyPr>
            <a:lstStyle/>
            <a:p>
              <a:r>
                <a:rPr lang="fr-FR" dirty="0" smtClean="0"/>
                <a:t>1885</a:t>
              </a:r>
              <a:endParaRPr lang="fr-FR" dirty="0"/>
            </a:p>
          </p:txBody>
        </p:sp>
      </p:grpSp>
    </p:spTree>
    <p:extLst>
      <p:ext uri="{BB962C8B-B14F-4D97-AF65-F5344CB8AC3E}">
        <p14:creationId xmlns:p14="http://schemas.microsoft.com/office/powerpoint/2010/main" val="3709520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766618" y="378815"/>
            <a:ext cx="4823308" cy="369332"/>
          </a:xfrm>
          <a:prstGeom prst="rect">
            <a:avLst/>
          </a:prstGeom>
          <a:noFill/>
        </p:spPr>
        <p:txBody>
          <a:bodyPr wrap="none" rtlCol="0">
            <a:spAutoFit/>
          </a:bodyPr>
          <a:lstStyle/>
          <a:p>
            <a:r>
              <a:rPr lang="fr-FR" dirty="0"/>
              <a:t>Descente d'un cheval dans les galeries </a:t>
            </a:r>
            <a:r>
              <a:rPr lang="fr-FR" dirty="0" smtClean="0"/>
              <a:t>au </a:t>
            </a:r>
            <a:r>
              <a:rPr lang="fr-FR" dirty="0"/>
              <a:t>Creusot</a:t>
            </a:r>
          </a:p>
        </p:txBody>
      </p:sp>
      <p:pic>
        <p:nvPicPr>
          <p:cNvPr id="4" name="Image 3"/>
          <p:cNvPicPr>
            <a:picLocks noChangeAspect="1"/>
          </p:cNvPicPr>
          <p:nvPr/>
        </p:nvPicPr>
        <p:blipFill>
          <a:blip r:embed="rId2"/>
          <a:stretch>
            <a:fillRect/>
          </a:stretch>
        </p:blipFill>
        <p:spPr>
          <a:xfrm>
            <a:off x="831273" y="775855"/>
            <a:ext cx="4264602" cy="5861670"/>
          </a:xfrm>
          <a:prstGeom prst="rect">
            <a:avLst/>
          </a:prstGeom>
        </p:spPr>
      </p:pic>
      <p:pic>
        <p:nvPicPr>
          <p:cNvPr id="2" name="Image 1"/>
          <p:cNvPicPr>
            <a:picLocks noChangeAspect="1"/>
          </p:cNvPicPr>
          <p:nvPr/>
        </p:nvPicPr>
        <p:blipFill>
          <a:blip r:embed="rId3"/>
          <a:stretch>
            <a:fillRect/>
          </a:stretch>
        </p:blipFill>
        <p:spPr>
          <a:xfrm>
            <a:off x="1832938" y="1189839"/>
            <a:ext cx="7019925" cy="5543550"/>
          </a:xfrm>
          <a:prstGeom prst="rect">
            <a:avLst/>
          </a:prstGeom>
        </p:spPr>
      </p:pic>
      <p:sp>
        <p:nvSpPr>
          <p:cNvPr id="5" name="ZoneTexte 4"/>
          <p:cNvSpPr txBox="1"/>
          <p:nvPr/>
        </p:nvSpPr>
        <p:spPr>
          <a:xfrm>
            <a:off x="5589926" y="1016000"/>
            <a:ext cx="3419320" cy="2862322"/>
          </a:xfrm>
          <a:prstGeom prst="rect">
            <a:avLst/>
          </a:prstGeom>
          <a:noFill/>
        </p:spPr>
        <p:txBody>
          <a:bodyPr wrap="square" rtlCol="0">
            <a:spAutoFit/>
          </a:bodyPr>
          <a:lstStyle/>
          <a:p>
            <a:r>
              <a:rPr lang="fr-FR" dirty="0"/>
              <a:t>Zola : </a:t>
            </a:r>
            <a:r>
              <a:rPr lang="fr-FR" dirty="0" smtClean="0"/>
              <a:t>« Trompette </a:t>
            </a:r>
            <a:r>
              <a:rPr lang="fr-FR" dirty="0"/>
              <a:t>un jeune cheval peureux connaît une descente pathétique : </a:t>
            </a:r>
            <a:r>
              <a:rPr lang="fr-FR" dirty="0" smtClean="0"/>
              <a:t>“il </a:t>
            </a:r>
            <a:r>
              <a:rPr lang="fr-FR" dirty="0"/>
              <a:t>parut son œil fixe, dilaté de </a:t>
            </a:r>
            <a:r>
              <a:rPr lang="fr-FR" dirty="0" smtClean="0"/>
              <a:t>terreur”. »</a:t>
            </a:r>
          </a:p>
          <a:p>
            <a:endParaRPr lang="fr-FR" dirty="0"/>
          </a:p>
          <a:p>
            <a:r>
              <a:rPr lang="fr-FR" dirty="0" smtClean="0"/>
              <a:t>Communauté de destin entre travailleurs </a:t>
            </a:r>
            <a:r>
              <a:rPr lang="fr-FR" dirty="0"/>
              <a:t>et animaux non humains : </a:t>
            </a:r>
            <a:r>
              <a:rPr lang="fr-FR" dirty="0" smtClean="0"/>
              <a:t>« [les haveurs] </a:t>
            </a:r>
            <a:r>
              <a:rPr lang="fr-FR" dirty="0"/>
              <a:t>entièrement nus comme des bêtes ont des échines de </a:t>
            </a:r>
            <a:r>
              <a:rPr lang="fr-FR" dirty="0" smtClean="0"/>
              <a:t>singe. </a:t>
            </a:r>
            <a:r>
              <a:rPr lang="fr-FR" dirty="0"/>
              <a:t>»</a:t>
            </a:r>
          </a:p>
        </p:txBody>
      </p:sp>
    </p:spTree>
    <p:extLst>
      <p:ext uri="{BB962C8B-B14F-4D97-AF65-F5344CB8AC3E}">
        <p14:creationId xmlns:p14="http://schemas.microsoft.com/office/powerpoint/2010/main" val="4055537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80146" y="463666"/>
            <a:ext cx="3666980" cy="2585323"/>
          </a:xfrm>
          <a:prstGeom prst="rect">
            <a:avLst/>
          </a:prstGeom>
          <a:noFill/>
        </p:spPr>
        <p:txBody>
          <a:bodyPr wrap="square" rtlCol="0">
            <a:spAutoFit/>
          </a:bodyPr>
          <a:lstStyle/>
          <a:p>
            <a:r>
              <a:rPr lang="fr-FR" dirty="0"/>
              <a:t>Les canaris ont été le premier </a:t>
            </a:r>
            <a:r>
              <a:rPr lang="fr-FR" dirty="0" smtClean="0"/>
              <a:t>« dispositif » </a:t>
            </a:r>
            <a:r>
              <a:rPr lang="fr-FR" dirty="0"/>
              <a:t>de détection de </a:t>
            </a:r>
            <a:r>
              <a:rPr lang="fr-FR" dirty="0" smtClean="0"/>
              <a:t>gaz dans </a:t>
            </a:r>
            <a:r>
              <a:rPr lang="fr-FR" dirty="0"/>
              <a:t>les mines de charbon. Bien plus sensibles que les mineurs aux effets du monoxyde de carbone et des autres gaz dangereux, ils étaient utilisés </a:t>
            </a:r>
            <a:r>
              <a:rPr lang="fr-FR" dirty="0" smtClean="0"/>
              <a:t>jusqu’aux années 1980 pour </a:t>
            </a:r>
            <a:r>
              <a:rPr lang="fr-FR" dirty="0"/>
              <a:t>alerter les équipes des changements de conditions dans la mine</a:t>
            </a:r>
            <a:r>
              <a:rPr lang="fr-FR" dirty="0" smtClean="0"/>
              <a:t>. </a:t>
            </a:r>
            <a:endParaRPr lang="fr-FR" dirty="0"/>
          </a:p>
        </p:txBody>
      </p:sp>
      <p:sp>
        <p:nvSpPr>
          <p:cNvPr id="3" name="AutoShape 2" descr="figure im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5" name="Image 4"/>
          <p:cNvPicPr>
            <a:picLocks noChangeAspect="1"/>
          </p:cNvPicPr>
          <p:nvPr/>
        </p:nvPicPr>
        <p:blipFill>
          <a:blip r:embed="rId2"/>
          <a:stretch>
            <a:fillRect/>
          </a:stretch>
        </p:blipFill>
        <p:spPr>
          <a:xfrm>
            <a:off x="4405889" y="393470"/>
            <a:ext cx="4639221" cy="2602490"/>
          </a:xfrm>
          <a:prstGeom prst="rect">
            <a:avLst/>
          </a:prstGeom>
        </p:spPr>
      </p:pic>
      <p:grpSp>
        <p:nvGrpSpPr>
          <p:cNvPr id="7" name="Groupe 6"/>
          <p:cNvGrpSpPr/>
          <p:nvPr/>
        </p:nvGrpSpPr>
        <p:grpSpPr>
          <a:xfrm>
            <a:off x="307975" y="2268202"/>
            <a:ext cx="8759180" cy="4524375"/>
            <a:chOff x="256148" y="2268202"/>
            <a:chExt cx="8759180" cy="4524375"/>
          </a:xfrm>
        </p:grpSpPr>
        <p:pic>
          <p:nvPicPr>
            <p:cNvPr id="4" name="Image 3"/>
            <p:cNvPicPr>
              <a:picLocks noChangeAspect="1"/>
            </p:cNvPicPr>
            <p:nvPr/>
          </p:nvPicPr>
          <p:blipFill>
            <a:blip r:embed="rId3"/>
            <a:stretch>
              <a:fillRect/>
            </a:stretch>
          </p:blipFill>
          <p:spPr>
            <a:xfrm>
              <a:off x="2185903" y="2268202"/>
              <a:ext cx="6829425" cy="4524375"/>
            </a:xfrm>
            <a:prstGeom prst="rect">
              <a:avLst/>
            </a:prstGeom>
          </p:spPr>
        </p:pic>
        <p:sp>
          <p:nvSpPr>
            <p:cNvPr id="6" name="ZoneTexte 5"/>
            <p:cNvSpPr txBox="1"/>
            <p:nvPr/>
          </p:nvSpPr>
          <p:spPr>
            <a:xfrm>
              <a:off x="256148" y="3148598"/>
              <a:ext cx="1929755" cy="3139321"/>
            </a:xfrm>
            <a:prstGeom prst="rect">
              <a:avLst/>
            </a:prstGeom>
            <a:noFill/>
          </p:spPr>
          <p:txBody>
            <a:bodyPr wrap="square" rtlCol="0">
              <a:spAutoFit/>
            </a:bodyPr>
            <a:lstStyle/>
            <a:p>
              <a:r>
                <a:rPr lang="fr-FR" dirty="0"/>
                <a:t>« À ceux qui donnent leur vie pour le bien-être de l’humanité ». </a:t>
              </a:r>
              <a:r>
                <a:rPr lang="fr-FR" dirty="0" smtClean="0"/>
                <a:t>Plaque </a:t>
              </a:r>
              <a:r>
                <a:rPr lang="fr-FR" dirty="0"/>
                <a:t>de bronze accrochée à l’École de médecine de l’Université de Rochester depuis 1920.</a:t>
              </a:r>
            </a:p>
          </p:txBody>
        </p:sp>
      </p:grpSp>
    </p:spTree>
    <p:extLst>
      <p:ext uri="{BB962C8B-B14F-4D97-AF65-F5344CB8AC3E}">
        <p14:creationId xmlns:p14="http://schemas.microsoft.com/office/powerpoint/2010/main" val="309879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ouverture"/>
          <p:cNvPicPr>
            <a:picLocks noChangeAspect="1" noChangeArrowheads="1"/>
          </p:cNvPicPr>
          <p:nvPr/>
        </p:nvPicPr>
        <p:blipFill rotWithShape="1">
          <a:blip r:embed="rId2">
            <a:extLst>
              <a:ext uri="{28A0092B-C50C-407E-A947-70E740481C1C}">
                <a14:useLocalDpi xmlns:a14="http://schemas.microsoft.com/office/drawing/2010/main" val="0"/>
              </a:ext>
            </a:extLst>
          </a:blip>
          <a:srcRect l="22002" t="6738" r="5622" b="6898"/>
          <a:stretch/>
        </p:blipFill>
        <p:spPr bwMode="auto">
          <a:xfrm>
            <a:off x="600582" y="605994"/>
            <a:ext cx="2093922" cy="3522334"/>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3232999" y="964741"/>
            <a:ext cx="4424219" cy="3139321"/>
          </a:xfrm>
          <a:prstGeom prst="rect">
            <a:avLst/>
          </a:prstGeom>
          <a:noFill/>
        </p:spPr>
        <p:txBody>
          <a:bodyPr wrap="square" rtlCol="0">
            <a:spAutoFit/>
          </a:bodyPr>
          <a:lstStyle/>
          <a:p>
            <a:r>
              <a:rPr lang="fr-FR" dirty="0"/>
              <a:t>« Je propose de comprendre les animaux comme acteurs politiques d’une résistance, et la résistance animale comme moteur de la modernisation des formes de production capitaliste </a:t>
            </a:r>
            <a:r>
              <a:rPr lang="fr-FR" dirty="0" smtClean="0"/>
              <a:t>»</a:t>
            </a:r>
          </a:p>
          <a:p>
            <a:endParaRPr lang="fr-FR" dirty="0" smtClean="0"/>
          </a:p>
          <a:p>
            <a:r>
              <a:rPr lang="fr-FR" dirty="0" smtClean="0"/>
              <a:t>« la </a:t>
            </a:r>
            <a:r>
              <a:rPr lang="fr-FR" dirty="0"/>
              <a:t>ville appartient à ceux qui y vivent et y produisent. Le pigeon des villes </a:t>
            </a:r>
            <a:r>
              <a:rPr lang="fr-FR" dirty="0" smtClean="0"/>
              <a:t>(…) </a:t>
            </a:r>
            <a:r>
              <a:rPr lang="fr-FR" dirty="0"/>
              <a:t>est partie prenante de la lutte pour les communs urbains et compte au nombre des militant.es sur la question du droit à la </a:t>
            </a:r>
            <a:r>
              <a:rPr lang="fr-FR" dirty="0" smtClean="0"/>
              <a:t>ville. »</a:t>
            </a:r>
          </a:p>
        </p:txBody>
      </p:sp>
      <p:sp>
        <p:nvSpPr>
          <p:cNvPr id="3" name="ZoneTexte 2"/>
          <p:cNvSpPr txBox="1"/>
          <p:nvPr/>
        </p:nvSpPr>
        <p:spPr>
          <a:xfrm>
            <a:off x="600582" y="4193309"/>
            <a:ext cx="8035418" cy="2031325"/>
          </a:xfrm>
          <a:prstGeom prst="rect">
            <a:avLst/>
          </a:prstGeom>
          <a:noFill/>
        </p:spPr>
        <p:txBody>
          <a:bodyPr wrap="square" rtlCol="0">
            <a:spAutoFit/>
          </a:bodyPr>
          <a:lstStyle/>
          <a:p>
            <a:r>
              <a:rPr lang="fr-FR" dirty="0"/>
              <a:t> « Ce que le concept de multitude porcine et la pratique vécue des animaux et des humains à Smithfield </a:t>
            </a:r>
            <a:r>
              <a:rPr lang="fr-FR" dirty="0" err="1"/>
              <a:t>Market</a:t>
            </a:r>
            <a:r>
              <a:rPr lang="fr-FR" dirty="0"/>
              <a:t> et à New York nous montrent, c’est la puissance politique et la résistance des foules incluant les animaux » </a:t>
            </a:r>
            <a:endParaRPr lang="fr-FR" dirty="0" smtClean="0"/>
          </a:p>
          <a:p>
            <a:endParaRPr lang="fr-FR" dirty="0"/>
          </a:p>
          <a:p>
            <a:r>
              <a:rPr lang="fr-FR" dirty="0"/>
              <a:t>Marx :  « Ce que le concept de multitude porcine et la pratique vécue des animaux et des humains à Smithfield </a:t>
            </a:r>
            <a:r>
              <a:rPr lang="fr-FR" dirty="0" err="1"/>
              <a:t>Market</a:t>
            </a:r>
            <a:r>
              <a:rPr lang="fr-FR" dirty="0"/>
              <a:t> et à New York nous montrent, c’est la puissance politique et la résistance des foules incluant les animaux » </a:t>
            </a:r>
          </a:p>
        </p:txBody>
      </p:sp>
      <p:sp>
        <p:nvSpPr>
          <p:cNvPr id="4" name="ZoneTexte 3"/>
          <p:cNvSpPr txBox="1"/>
          <p:nvPr/>
        </p:nvSpPr>
        <p:spPr>
          <a:xfrm>
            <a:off x="3232999" y="480516"/>
            <a:ext cx="5074018" cy="369332"/>
          </a:xfrm>
          <a:prstGeom prst="rect">
            <a:avLst/>
          </a:prstGeom>
          <a:noFill/>
        </p:spPr>
        <p:txBody>
          <a:bodyPr wrap="none" rtlCol="0">
            <a:spAutoFit/>
          </a:bodyPr>
          <a:lstStyle/>
          <a:p>
            <a:r>
              <a:rPr lang="fr-FR" dirty="0" smtClean="0"/>
              <a:t>L’animal comme agent moral (et non simple patient)</a:t>
            </a:r>
            <a:endParaRPr lang="fr-FR" dirty="0"/>
          </a:p>
        </p:txBody>
      </p:sp>
    </p:spTree>
    <p:extLst>
      <p:ext uri="{BB962C8B-B14F-4D97-AF65-F5344CB8AC3E}">
        <p14:creationId xmlns:p14="http://schemas.microsoft.com/office/powerpoint/2010/main" val="1809239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65122" y="4269005"/>
            <a:ext cx="7504966" cy="1200329"/>
          </a:xfrm>
          <a:prstGeom prst="rect">
            <a:avLst/>
          </a:prstGeom>
          <a:noFill/>
        </p:spPr>
        <p:txBody>
          <a:bodyPr wrap="square" rtlCol="0">
            <a:spAutoFit/>
          </a:bodyPr>
          <a:lstStyle/>
          <a:p>
            <a:r>
              <a:rPr lang="fr-FR" i="1" dirty="0"/>
              <a:t>Larousse agricole</a:t>
            </a:r>
            <a:r>
              <a:rPr lang="fr-FR" dirty="0"/>
              <a:t>, dans </a:t>
            </a:r>
            <a:r>
              <a:rPr lang="fr-FR" dirty="0" smtClean="0"/>
              <a:t>l’article </a:t>
            </a:r>
            <a:r>
              <a:rPr lang="fr-FR" dirty="0"/>
              <a:t>« agriculteur », en 1921 : « </a:t>
            </a:r>
            <a:r>
              <a:rPr lang="fr-FR" dirty="0" smtClean="0"/>
              <a:t>L’agriculteur </a:t>
            </a:r>
            <a:r>
              <a:rPr lang="fr-FR" dirty="0"/>
              <a:t>a pour but </a:t>
            </a:r>
            <a:r>
              <a:rPr lang="fr-FR" dirty="0" smtClean="0"/>
              <a:t>d’obtenir</a:t>
            </a:r>
            <a:r>
              <a:rPr lang="fr-FR" dirty="0"/>
              <a:t>, suivant les circonstances et les milieux, des machines animales aussi aptes que possible à bien remplir les fonctions auxquelles on les </a:t>
            </a:r>
            <a:r>
              <a:rPr lang="fr-FR" dirty="0" smtClean="0"/>
              <a:t>destine. » </a:t>
            </a:r>
            <a:endParaRPr lang="fr-FR" dirty="0"/>
          </a:p>
        </p:txBody>
      </p:sp>
      <p:sp>
        <p:nvSpPr>
          <p:cNvPr id="3" name="ZoneTexte 2"/>
          <p:cNvSpPr txBox="1"/>
          <p:nvPr/>
        </p:nvSpPr>
        <p:spPr>
          <a:xfrm>
            <a:off x="741260" y="5380672"/>
            <a:ext cx="5645309" cy="1477328"/>
          </a:xfrm>
          <a:prstGeom prst="rect">
            <a:avLst/>
          </a:prstGeom>
          <a:noFill/>
        </p:spPr>
        <p:txBody>
          <a:bodyPr wrap="square" rtlCol="0">
            <a:spAutoFit/>
          </a:bodyPr>
          <a:lstStyle/>
          <a:p>
            <a:r>
              <a:rPr lang="fr-FR" dirty="0" smtClean="0"/>
              <a:t>« (…) il </a:t>
            </a:r>
            <a:r>
              <a:rPr lang="fr-FR" dirty="0"/>
              <a:t>recourt aux animaux </a:t>
            </a:r>
            <a:r>
              <a:rPr lang="fr-FR" dirty="0" smtClean="0"/>
              <a:t>domestiques pour </a:t>
            </a:r>
            <a:r>
              <a:rPr lang="fr-FR" dirty="0"/>
              <a:t>utiliser </a:t>
            </a:r>
            <a:r>
              <a:rPr lang="fr-FR" dirty="0" smtClean="0"/>
              <a:t>d’autres </a:t>
            </a:r>
            <a:r>
              <a:rPr lang="fr-FR" dirty="0"/>
              <a:t>produits végétaux (fourrages, grains, racines, tubercules) en produits animaux de valeur plus grande (lait, viande, lard, beurre, </a:t>
            </a:r>
            <a:r>
              <a:rPr lang="fr-FR" dirty="0" smtClean="0"/>
              <a:t>œufs, </a:t>
            </a:r>
            <a:r>
              <a:rPr lang="fr-FR" dirty="0"/>
              <a:t>etc.) et, dans tous les cas, il </a:t>
            </a:r>
            <a:r>
              <a:rPr lang="fr-FR" dirty="0" smtClean="0"/>
              <a:t>s’applique </a:t>
            </a:r>
            <a:r>
              <a:rPr lang="fr-FR" dirty="0"/>
              <a:t>à rendre la </a:t>
            </a:r>
            <a:r>
              <a:rPr lang="fr-FR" dirty="0" smtClean="0"/>
              <a:t>culture rémunératrice. » </a:t>
            </a:r>
            <a:endParaRPr lang="fr-FR" dirty="0"/>
          </a:p>
        </p:txBody>
      </p:sp>
      <p:sp>
        <p:nvSpPr>
          <p:cNvPr id="4" name="ZoneTexte 3"/>
          <p:cNvSpPr txBox="1"/>
          <p:nvPr/>
        </p:nvSpPr>
        <p:spPr>
          <a:xfrm>
            <a:off x="611404" y="854883"/>
            <a:ext cx="3933543" cy="923330"/>
          </a:xfrm>
          <a:prstGeom prst="rect">
            <a:avLst/>
          </a:prstGeom>
          <a:noFill/>
        </p:spPr>
        <p:txBody>
          <a:bodyPr wrap="square" rtlCol="0">
            <a:spAutoFit/>
          </a:bodyPr>
          <a:lstStyle/>
          <a:p>
            <a:r>
              <a:rPr lang="fr-FR" dirty="0"/>
              <a:t>Harari :  </a:t>
            </a:r>
            <a:r>
              <a:rPr lang="fr-FR" dirty="0" smtClean="0"/>
              <a:t>« la </a:t>
            </a:r>
            <a:r>
              <a:rPr lang="fr-FR" dirty="0"/>
              <a:t>Révolution industrielle fut avant toute chose la Seconde</a:t>
            </a:r>
          </a:p>
          <a:p>
            <a:r>
              <a:rPr lang="fr-FR" dirty="0"/>
              <a:t>Révolution agricole</a:t>
            </a:r>
            <a:r>
              <a:rPr lang="fr-FR" dirty="0" smtClean="0"/>
              <a:t>. »</a:t>
            </a:r>
            <a:endParaRPr lang="fr-FR" dirty="0"/>
          </a:p>
        </p:txBody>
      </p:sp>
      <p:pic>
        <p:nvPicPr>
          <p:cNvPr id="5" name="Image 4"/>
          <p:cNvPicPr>
            <a:picLocks noChangeAspect="1"/>
          </p:cNvPicPr>
          <p:nvPr/>
        </p:nvPicPr>
        <p:blipFill>
          <a:blip r:embed="rId2"/>
          <a:stretch>
            <a:fillRect/>
          </a:stretch>
        </p:blipFill>
        <p:spPr>
          <a:xfrm>
            <a:off x="4610649" y="965273"/>
            <a:ext cx="4217730" cy="3146822"/>
          </a:xfrm>
          <a:prstGeom prst="rect">
            <a:avLst/>
          </a:prstGeom>
        </p:spPr>
      </p:pic>
    </p:spTree>
    <p:extLst>
      <p:ext uri="{BB962C8B-B14F-4D97-AF65-F5344CB8AC3E}">
        <p14:creationId xmlns:p14="http://schemas.microsoft.com/office/powerpoint/2010/main" val="13071732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stretch>
            <a:fillRect/>
          </a:stretch>
        </p:blipFill>
        <p:spPr>
          <a:xfrm>
            <a:off x="4405745" y="2600517"/>
            <a:ext cx="2336152" cy="1496187"/>
          </a:xfrm>
          <a:prstGeom prst="rect">
            <a:avLst/>
          </a:prstGeom>
        </p:spPr>
      </p:pic>
      <p:sp>
        <p:nvSpPr>
          <p:cNvPr id="2" name="TextBox 4"/>
          <p:cNvSpPr txBox="1"/>
          <p:nvPr/>
        </p:nvSpPr>
        <p:spPr>
          <a:xfrm>
            <a:off x="664398" y="499992"/>
            <a:ext cx="8568952" cy="461665"/>
          </a:xfrm>
          <a:prstGeom prst="rect">
            <a:avLst/>
          </a:prstGeom>
          <a:noFill/>
        </p:spPr>
        <p:txBody>
          <a:bodyPr wrap="square" rtlCol="0">
            <a:spAutoFit/>
          </a:bodyPr>
          <a:lstStyle/>
          <a:p>
            <a:r>
              <a:rPr lang="fr-FR" sz="2400" u="sng" dirty="0" smtClean="0"/>
              <a:t>8</a:t>
            </a:r>
            <a:r>
              <a:rPr lang="fr-FR" sz="2400" u="sng" dirty="0"/>
              <a:t>. </a:t>
            </a:r>
            <a:r>
              <a:rPr lang="fr-FR" sz="2400" u="sng" dirty="0" smtClean="0"/>
              <a:t>L’essor </a:t>
            </a:r>
            <a:r>
              <a:rPr lang="fr-FR" sz="2400" u="sng" dirty="0"/>
              <a:t>des </a:t>
            </a:r>
            <a:r>
              <a:rPr lang="fr-FR" sz="2400" u="sng" dirty="0" smtClean="0"/>
              <a:t>zoos</a:t>
            </a:r>
            <a:endParaRPr lang="fr-FR" sz="2400" u="sng" dirty="0"/>
          </a:p>
        </p:txBody>
      </p:sp>
      <p:sp>
        <p:nvSpPr>
          <p:cNvPr id="4" name="ZoneTexte 3"/>
          <p:cNvSpPr txBox="1"/>
          <p:nvPr/>
        </p:nvSpPr>
        <p:spPr>
          <a:xfrm>
            <a:off x="279784" y="2137938"/>
            <a:ext cx="6190831" cy="1200329"/>
          </a:xfrm>
          <a:prstGeom prst="rect">
            <a:avLst/>
          </a:prstGeom>
          <a:noFill/>
        </p:spPr>
        <p:txBody>
          <a:bodyPr wrap="square" rtlCol="0">
            <a:spAutoFit/>
          </a:bodyPr>
          <a:lstStyle/>
          <a:p>
            <a:r>
              <a:rPr lang="fr-FR" dirty="0" smtClean="0"/>
              <a:t>P. </a:t>
            </a:r>
            <a:r>
              <a:rPr lang="fr-FR" dirty="0" err="1" smtClean="0"/>
              <a:t>Serna</a:t>
            </a:r>
            <a:r>
              <a:rPr lang="fr-FR" dirty="0" smtClean="0"/>
              <a:t> dans </a:t>
            </a:r>
            <a:r>
              <a:rPr lang="fr-FR" i="1" dirty="0" smtClean="0"/>
              <a:t>Comme des bêtes</a:t>
            </a:r>
            <a:r>
              <a:rPr lang="fr-FR" dirty="0" smtClean="0"/>
              <a:t> (2017) : </a:t>
            </a:r>
            <a:r>
              <a:rPr lang="fr-FR" dirty="0"/>
              <a:t>les responsables de la ménagerie du Jardin des plantes désirent en faire un spectacle civique, pédagogique et </a:t>
            </a:r>
            <a:r>
              <a:rPr lang="fr-FR" dirty="0" smtClean="0"/>
              <a:t>républicain.</a:t>
            </a:r>
          </a:p>
          <a:p>
            <a:r>
              <a:rPr lang="fr-FR" dirty="0" smtClean="0"/>
              <a:t>Projets de « citoyenneté animale »</a:t>
            </a:r>
            <a:endParaRPr lang="fr-FR" dirty="0"/>
          </a:p>
        </p:txBody>
      </p:sp>
      <p:pic>
        <p:nvPicPr>
          <p:cNvPr id="5" name="Image 4"/>
          <p:cNvPicPr>
            <a:picLocks noChangeAspect="1"/>
          </p:cNvPicPr>
          <p:nvPr/>
        </p:nvPicPr>
        <p:blipFill>
          <a:blip r:embed="rId3"/>
          <a:stretch>
            <a:fillRect/>
          </a:stretch>
        </p:blipFill>
        <p:spPr>
          <a:xfrm>
            <a:off x="6741897" y="497780"/>
            <a:ext cx="2181027" cy="3365227"/>
          </a:xfrm>
          <a:prstGeom prst="rect">
            <a:avLst/>
          </a:prstGeom>
        </p:spPr>
      </p:pic>
      <p:sp>
        <p:nvSpPr>
          <p:cNvPr id="7" name="ZoneTexte 6"/>
          <p:cNvSpPr txBox="1"/>
          <p:nvPr/>
        </p:nvSpPr>
        <p:spPr>
          <a:xfrm>
            <a:off x="279784" y="3931723"/>
            <a:ext cx="8233893" cy="2800767"/>
          </a:xfrm>
          <a:prstGeom prst="rect">
            <a:avLst/>
          </a:prstGeom>
          <a:noFill/>
        </p:spPr>
        <p:txBody>
          <a:bodyPr wrap="square" rtlCol="0">
            <a:spAutoFit/>
          </a:bodyPr>
          <a:lstStyle/>
          <a:p>
            <a:r>
              <a:rPr lang="fr-FR" sz="1600" dirty="0"/>
              <a:t>En 1802, </a:t>
            </a:r>
            <a:r>
              <a:rPr lang="fr-FR" sz="1600" dirty="0" smtClean="0"/>
              <a:t>l’Institut </a:t>
            </a:r>
            <a:r>
              <a:rPr lang="fr-FR" sz="1600" dirty="0"/>
              <a:t>national lançait un concours public sur le thème suivant : </a:t>
            </a:r>
            <a:r>
              <a:rPr lang="fr-FR" sz="1600" dirty="0" smtClean="0"/>
              <a:t>Jusqu’à </a:t>
            </a:r>
            <a:r>
              <a:rPr lang="fr-FR" sz="1600" dirty="0"/>
              <a:t>quel point les traitements barbares exercés sur les animaux intéressent-ils la morale publique ? Et conviendrait-il de faire des lois à cet égard ? " En 1804, </a:t>
            </a:r>
            <a:r>
              <a:rPr lang="fr-FR" sz="1600" dirty="0" smtClean="0"/>
              <a:t>l’Institut </a:t>
            </a:r>
            <a:r>
              <a:rPr lang="fr-FR" sz="1600" dirty="0"/>
              <a:t>avait reçu vingt-huit dissertations, sorties de la plume de citoyens connus ou anonymes. Ce sont ces documents retrouvés qui forment le socle de cette étude. Ces réflexions dévoilent </a:t>
            </a:r>
            <a:r>
              <a:rPr lang="fr-FR" sz="1600" dirty="0" smtClean="0"/>
              <a:t>d’abord </a:t>
            </a:r>
            <a:r>
              <a:rPr lang="fr-FR" sz="1600" dirty="0"/>
              <a:t>à quel point les tensions politiques du moment déterminent la pensée sur </a:t>
            </a:r>
            <a:r>
              <a:rPr lang="fr-FR" sz="1600" dirty="0" smtClean="0"/>
              <a:t>l’animal </a:t>
            </a:r>
            <a:r>
              <a:rPr lang="fr-FR" sz="1600" dirty="0"/>
              <a:t>: en ces temps de rétablissement de </a:t>
            </a:r>
            <a:r>
              <a:rPr lang="fr-FR" sz="1600" dirty="0" smtClean="0"/>
              <a:t>l’esclavage </a:t>
            </a:r>
            <a:r>
              <a:rPr lang="fr-FR" sz="1600" dirty="0"/>
              <a:t>et avec </a:t>
            </a:r>
            <a:r>
              <a:rPr lang="fr-FR" sz="1600" dirty="0" smtClean="0"/>
              <a:t>l’arrivée </a:t>
            </a:r>
            <a:r>
              <a:rPr lang="fr-FR" sz="1600" dirty="0"/>
              <a:t>au pouvoir de Bonaparte, </a:t>
            </a:r>
            <a:r>
              <a:rPr lang="fr-FR" sz="1600" dirty="0" smtClean="0"/>
              <a:t>c’est </a:t>
            </a:r>
            <a:r>
              <a:rPr lang="fr-FR" sz="1600" dirty="0"/>
              <a:t>la conception de tout un ordre naturel hiérarchisé - miroir du monde social - qui se voit débattue. Mais au-delà, ces méditations sur le droit et la sensibilité des animaux démontrent une prise de conscience de la menace que </a:t>
            </a:r>
            <a:endParaRPr lang="fr-FR" sz="1600" dirty="0" smtClean="0"/>
          </a:p>
          <a:p>
            <a:r>
              <a:rPr lang="fr-FR" sz="1600" dirty="0" smtClean="0"/>
              <a:t>l’homme </a:t>
            </a:r>
            <a:r>
              <a:rPr lang="fr-FR" sz="1600" dirty="0"/>
              <a:t>fait peser sur </a:t>
            </a:r>
            <a:r>
              <a:rPr lang="fr-FR" sz="1600" dirty="0" smtClean="0"/>
              <a:t>l’environnement</a:t>
            </a:r>
            <a:r>
              <a:rPr lang="fr-FR" sz="1600" dirty="0"/>
              <a:t>, et élaborent une préface </a:t>
            </a:r>
            <a:endParaRPr lang="fr-FR" sz="1600" dirty="0" smtClean="0"/>
          </a:p>
          <a:p>
            <a:r>
              <a:rPr lang="fr-FR" sz="1600" dirty="0" smtClean="0"/>
              <a:t>lucide </a:t>
            </a:r>
            <a:r>
              <a:rPr lang="fr-FR" sz="1600" dirty="0"/>
              <a:t>à nos inquiétudes contemporaines.</a:t>
            </a:r>
          </a:p>
        </p:txBody>
      </p:sp>
      <p:sp>
        <p:nvSpPr>
          <p:cNvPr id="8" name="ZoneTexte 7"/>
          <p:cNvSpPr txBox="1"/>
          <p:nvPr/>
        </p:nvSpPr>
        <p:spPr>
          <a:xfrm>
            <a:off x="641605" y="937609"/>
            <a:ext cx="5624355" cy="1200329"/>
          </a:xfrm>
          <a:prstGeom prst="rect">
            <a:avLst/>
          </a:prstGeom>
          <a:noFill/>
        </p:spPr>
        <p:txBody>
          <a:bodyPr wrap="square" rtlCol="0">
            <a:spAutoFit/>
          </a:bodyPr>
          <a:lstStyle/>
          <a:p>
            <a:r>
              <a:rPr lang="fr-FR" b="1" dirty="0">
                <a:solidFill>
                  <a:srgbClr val="FF0000"/>
                </a:solidFill>
              </a:rPr>
              <a:t>Quatrième</a:t>
            </a:r>
            <a:r>
              <a:rPr lang="fr-FR" dirty="0"/>
              <a:t>, Thème 1 : Le XVIIIe siècle : Expansions, Lumières et </a:t>
            </a:r>
            <a:r>
              <a:rPr lang="fr-FR" dirty="0" smtClean="0"/>
              <a:t>révolutions </a:t>
            </a:r>
          </a:p>
          <a:p>
            <a:r>
              <a:rPr lang="fr-FR" b="1" dirty="0" smtClean="0">
                <a:solidFill>
                  <a:srgbClr val="FF0000"/>
                </a:solidFill>
              </a:rPr>
              <a:t>Seconde</a:t>
            </a:r>
            <a:r>
              <a:rPr lang="fr-FR" dirty="0" smtClean="0"/>
              <a:t> </a:t>
            </a:r>
            <a:r>
              <a:rPr lang="fr-FR" dirty="0"/>
              <a:t>Thème 2 : XVe-XVIe siècles : un nouveau rapport au monde, un temps de mutation intellectuelle</a:t>
            </a:r>
          </a:p>
        </p:txBody>
      </p:sp>
    </p:spTree>
    <p:extLst>
      <p:ext uri="{BB962C8B-B14F-4D97-AF65-F5344CB8AC3E}">
        <p14:creationId xmlns:p14="http://schemas.microsoft.com/office/powerpoint/2010/main" val="3732086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654691" y="660099"/>
            <a:ext cx="6897300" cy="2031325"/>
          </a:xfrm>
          <a:prstGeom prst="rect">
            <a:avLst/>
          </a:prstGeom>
          <a:noFill/>
        </p:spPr>
        <p:txBody>
          <a:bodyPr wrap="square" rtlCol="0">
            <a:spAutoFit/>
          </a:bodyPr>
          <a:lstStyle/>
          <a:p>
            <a:r>
              <a:rPr lang="fr-FR" dirty="0" smtClean="0"/>
              <a:t>P. </a:t>
            </a:r>
            <a:r>
              <a:rPr lang="fr-FR" dirty="0" err="1" smtClean="0"/>
              <a:t>Serna</a:t>
            </a:r>
            <a:r>
              <a:rPr lang="fr-FR" dirty="0" smtClean="0"/>
              <a:t> : « La </a:t>
            </a:r>
            <a:r>
              <a:rPr lang="fr-FR" dirty="0"/>
              <a:t>vraie question au XVIIIe siècle, subversive, dérangeante, c’est « les Hommes sont-ils des animaux comme les autres ?   »  avant de parler des animaux comme des gens, la question que se pose Linné, Buffon, les autres naturalistes c’est de savoir où placer l’Homme dans le règne animal et c’est là une vraie révolution épistémologique voire philosophique puisque cela veut donc dire que l’Homme est le premier des animaux mais il n’est plus simplement de nature divine</a:t>
            </a:r>
            <a:r>
              <a:rPr lang="fr-FR" dirty="0" smtClean="0"/>
              <a:t>. »</a:t>
            </a:r>
            <a:endParaRPr lang="fr-FR" dirty="0"/>
          </a:p>
        </p:txBody>
      </p:sp>
      <p:pic>
        <p:nvPicPr>
          <p:cNvPr id="17412" name="Picture 4" descr="https://lamorce.co/wp-content/uploads/2021/06/zoo-lassassin-philanthrope-vercors-L-GS51AK-223x300-1.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252" y="2805849"/>
            <a:ext cx="2124075" cy="2857500"/>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p:cNvPicPr>
            <a:picLocks noChangeAspect="1"/>
          </p:cNvPicPr>
          <p:nvPr/>
        </p:nvPicPr>
        <p:blipFill>
          <a:blip r:embed="rId3"/>
          <a:stretch>
            <a:fillRect/>
          </a:stretch>
        </p:blipFill>
        <p:spPr>
          <a:xfrm>
            <a:off x="2526621" y="3062428"/>
            <a:ext cx="6367389" cy="2218537"/>
          </a:xfrm>
          <a:prstGeom prst="rect">
            <a:avLst/>
          </a:prstGeom>
        </p:spPr>
      </p:pic>
    </p:spTree>
    <p:extLst>
      <p:ext uri="{BB962C8B-B14F-4D97-AF65-F5344CB8AC3E}">
        <p14:creationId xmlns:p14="http://schemas.microsoft.com/office/powerpoint/2010/main" val="60545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Zoos - Élisabeth Hardouin-Fugier, Éric Barat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754" y="768312"/>
            <a:ext cx="2468954" cy="410463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229993" y="1060362"/>
            <a:ext cx="4339650" cy="369332"/>
          </a:xfrm>
          <a:prstGeom prst="rect">
            <a:avLst/>
          </a:prstGeom>
        </p:spPr>
        <p:txBody>
          <a:bodyPr wrap="none">
            <a:spAutoFit/>
          </a:bodyPr>
          <a:lstStyle/>
          <a:p>
            <a:r>
              <a:rPr lang="fr-FR" dirty="0" smtClean="0"/>
              <a:t>Consul dans les </a:t>
            </a:r>
            <a:r>
              <a:rPr lang="fr-FR" i="1" dirty="0" smtClean="0"/>
              <a:t>Biographies animales </a:t>
            </a:r>
            <a:r>
              <a:rPr lang="fr-FR" dirty="0" smtClean="0"/>
              <a:t>(2017)</a:t>
            </a:r>
            <a:endParaRPr lang="fr-FR" dirty="0"/>
          </a:p>
        </p:txBody>
      </p:sp>
      <p:pic>
        <p:nvPicPr>
          <p:cNvPr id="4" name="Image 3"/>
          <p:cNvPicPr>
            <a:picLocks noChangeAspect="1"/>
          </p:cNvPicPr>
          <p:nvPr/>
        </p:nvPicPr>
        <p:blipFill>
          <a:blip r:embed="rId3"/>
          <a:stretch>
            <a:fillRect/>
          </a:stretch>
        </p:blipFill>
        <p:spPr>
          <a:xfrm>
            <a:off x="4532526" y="1617156"/>
            <a:ext cx="3810535" cy="3417696"/>
          </a:xfrm>
          <a:prstGeom prst="rect">
            <a:avLst/>
          </a:prstGeom>
        </p:spPr>
      </p:pic>
      <p:sp>
        <p:nvSpPr>
          <p:cNvPr id="5" name="ZoneTexte 4"/>
          <p:cNvSpPr txBox="1"/>
          <p:nvPr/>
        </p:nvSpPr>
        <p:spPr>
          <a:xfrm>
            <a:off x="1522859" y="4879828"/>
            <a:ext cx="652743" cy="369332"/>
          </a:xfrm>
          <a:prstGeom prst="rect">
            <a:avLst/>
          </a:prstGeom>
          <a:noFill/>
        </p:spPr>
        <p:txBody>
          <a:bodyPr wrap="none" rtlCol="0">
            <a:spAutoFit/>
          </a:bodyPr>
          <a:lstStyle/>
          <a:p>
            <a:r>
              <a:rPr lang="fr-FR" dirty="0" smtClean="0"/>
              <a:t>1998</a:t>
            </a:r>
            <a:endParaRPr lang="fr-FR" dirty="0"/>
          </a:p>
        </p:txBody>
      </p:sp>
    </p:spTree>
    <p:extLst>
      <p:ext uri="{BB962C8B-B14F-4D97-AF65-F5344CB8AC3E}">
        <p14:creationId xmlns:p14="http://schemas.microsoft.com/office/powerpoint/2010/main" val="341946389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p:cNvSpPr txBox="1"/>
          <p:nvPr/>
        </p:nvSpPr>
        <p:spPr>
          <a:xfrm>
            <a:off x="664398" y="566496"/>
            <a:ext cx="8568952" cy="461665"/>
          </a:xfrm>
          <a:prstGeom prst="rect">
            <a:avLst/>
          </a:prstGeom>
          <a:noFill/>
        </p:spPr>
        <p:txBody>
          <a:bodyPr wrap="square" rtlCol="0">
            <a:spAutoFit/>
          </a:bodyPr>
          <a:lstStyle/>
          <a:p>
            <a:r>
              <a:rPr lang="fr-FR" sz="2400" u="sng" dirty="0" smtClean="0"/>
              <a:t>9</a:t>
            </a:r>
            <a:r>
              <a:rPr lang="fr-FR" sz="2400" u="sng" dirty="0"/>
              <a:t>. Des abattoirs de Chicago aux centres </a:t>
            </a:r>
            <a:r>
              <a:rPr lang="fr-FR" sz="2400" u="sng" dirty="0" smtClean="0"/>
              <a:t>d’extermination ?</a:t>
            </a:r>
            <a:endParaRPr lang="fr-FR" sz="2400" u="sng" dirty="0"/>
          </a:p>
        </p:txBody>
      </p:sp>
      <p:sp>
        <p:nvSpPr>
          <p:cNvPr id="4" name="TextBox 1"/>
          <p:cNvSpPr txBox="1"/>
          <p:nvPr/>
        </p:nvSpPr>
        <p:spPr>
          <a:xfrm>
            <a:off x="317716" y="1996547"/>
            <a:ext cx="6264696" cy="923330"/>
          </a:xfrm>
          <a:prstGeom prst="rect">
            <a:avLst/>
          </a:prstGeom>
          <a:noFill/>
        </p:spPr>
        <p:txBody>
          <a:bodyPr wrap="square" rtlCol="0">
            <a:spAutoFit/>
          </a:bodyPr>
          <a:lstStyle/>
          <a:p>
            <a:r>
              <a:rPr lang="en-US" dirty="0" smtClean="0"/>
              <a:t>1880 : abattoirs de Chicago</a:t>
            </a:r>
          </a:p>
          <a:p>
            <a:pPr>
              <a:buFont typeface="Arial" pitchFamily="34" charset="0"/>
              <a:buChar char="•"/>
            </a:pPr>
            <a:r>
              <a:rPr lang="fr-FR" dirty="0" smtClean="0"/>
              <a:t> « modernité »</a:t>
            </a:r>
          </a:p>
          <a:p>
            <a:pPr>
              <a:buFont typeface="Arial" pitchFamily="34" charset="0"/>
              <a:buChar char="•"/>
            </a:pPr>
            <a:r>
              <a:rPr lang="en-US" dirty="0" smtClean="0"/>
              <a:t> Henry Ford (</a:t>
            </a:r>
            <a:r>
              <a:rPr lang="en-US" i="1" dirty="0" smtClean="0"/>
              <a:t>The International Jew</a:t>
            </a:r>
            <a:r>
              <a:rPr lang="en-US" dirty="0" smtClean="0"/>
              <a:t>, 1920 ; T-model, 1927)</a:t>
            </a:r>
          </a:p>
        </p:txBody>
      </p:sp>
      <p:pic>
        <p:nvPicPr>
          <p:cNvPr id="5" name="Picture 2"/>
          <p:cNvPicPr>
            <a:picLocks noChangeAspect="1" noChangeArrowheads="1"/>
          </p:cNvPicPr>
          <p:nvPr/>
        </p:nvPicPr>
        <p:blipFill>
          <a:blip r:embed="rId2" cstate="print"/>
          <a:srcRect/>
          <a:stretch>
            <a:fillRect/>
          </a:stretch>
        </p:blipFill>
        <p:spPr bwMode="auto">
          <a:xfrm>
            <a:off x="6602398" y="2137208"/>
            <a:ext cx="2319766" cy="3284984"/>
          </a:xfrm>
          <a:prstGeom prst="rect">
            <a:avLst/>
          </a:prstGeom>
          <a:noFill/>
          <a:ln w="9525">
            <a:noFill/>
            <a:miter lim="800000"/>
            <a:headEnd/>
            <a:tailEnd/>
          </a:ln>
        </p:spPr>
      </p:pic>
      <p:sp>
        <p:nvSpPr>
          <p:cNvPr id="6" name="Rectangle 5"/>
          <p:cNvSpPr/>
          <p:nvPr/>
        </p:nvSpPr>
        <p:spPr>
          <a:xfrm>
            <a:off x="321153" y="3396298"/>
            <a:ext cx="6156176" cy="2585323"/>
          </a:xfrm>
          <a:prstGeom prst="rect">
            <a:avLst/>
          </a:prstGeom>
        </p:spPr>
        <p:txBody>
          <a:bodyPr wrap="square">
            <a:spAutoFit/>
          </a:bodyPr>
          <a:lstStyle/>
          <a:p>
            <a:pPr>
              <a:buFont typeface="Arial" pitchFamily="34" charset="0"/>
              <a:buChar char="•"/>
            </a:pPr>
            <a:r>
              <a:rPr lang="en-US" dirty="0" smtClean="0"/>
              <a:t> T4 program (Oct. 39 – Aug. 41).  </a:t>
            </a:r>
            <a:r>
              <a:rPr lang="fr-FR" dirty="0" smtClean="0"/>
              <a:t>L’historien Henry </a:t>
            </a:r>
            <a:r>
              <a:rPr lang="fr-FR" dirty="0" err="1" smtClean="0"/>
              <a:t>Friedlander</a:t>
            </a:r>
            <a:r>
              <a:rPr lang="fr-FR" dirty="0" smtClean="0"/>
              <a:t> décrit les « lignes d’assemblage »</a:t>
            </a:r>
            <a:r>
              <a:rPr lang="en-US" dirty="0" smtClean="0"/>
              <a:t> &amp; </a:t>
            </a:r>
            <a:r>
              <a:rPr lang="en-US" dirty="0" err="1" smtClean="0"/>
              <a:t>écrit</a:t>
            </a:r>
            <a:r>
              <a:rPr lang="en-US" dirty="0" smtClean="0"/>
              <a:t> : “The killing technique was the most important contribution made by the T4 euthanasia program to the final solution. (...) It encompassed not only gas chambers and crematoria, but also the method developed to lure victims into these chambers, to kill them on an assembly line, and to process their corpses.”</a:t>
            </a:r>
          </a:p>
          <a:p>
            <a:pPr>
              <a:buFont typeface="Arial" pitchFamily="34" charset="0"/>
              <a:buChar char="•"/>
            </a:pPr>
            <a:r>
              <a:rPr lang="en-US" dirty="0" smtClean="0">
                <a:sym typeface="Wingdings"/>
              </a:rPr>
              <a:t> </a:t>
            </a:r>
            <a:r>
              <a:rPr lang="en-US" dirty="0" smtClean="0"/>
              <a:t>Hitler 1931: „</a:t>
            </a:r>
            <a:r>
              <a:rPr lang="en-US" dirty="0" err="1" smtClean="0"/>
              <a:t>Ich</a:t>
            </a:r>
            <a:r>
              <a:rPr lang="en-US" dirty="0" smtClean="0"/>
              <a:t> </a:t>
            </a:r>
            <a:r>
              <a:rPr lang="en-US" dirty="0" err="1" smtClean="0"/>
              <a:t>betrachte</a:t>
            </a:r>
            <a:r>
              <a:rPr lang="en-US" dirty="0" smtClean="0"/>
              <a:t> Henry Ford </a:t>
            </a:r>
            <a:r>
              <a:rPr lang="en-US" dirty="0" err="1" smtClean="0"/>
              <a:t>als</a:t>
            </a:r>
            <a:r>
              <a:rPr lang="en-US" dirty="0" smtClean="0"/>
              <a:t> </a:t>
            </a:r>
            <a:r>
              <a:rPr lang="en-US" dirty="0" err="1" smtClean="0"/>
              <a:t>meine</a:t>
            </a:r>
            <a:r>
              <a:rPr lang="en-US" dirty="0" smtClean="0"/>
              <a:t> Inspiration.“</a:t>
            </a:r>
          </a:p>
          <a:p>
            <a:pPr>
              <a:buFont typeface="Arial" pitchFamily="34" charset="0"/>
              <a:buChar char="•"/>
            </a:pPr>
            <a:r>
              <a:rPr lang="en-US" dirty="0" smtClean="0">
                <a:sym typeface="Wingdings"/>
              </a:rPr>
              <a:t> </a:t>
            </a:r>
            <a:r>
              <a:rPr lang="en-US" dirty="0" smtClean="0"/>
              <a:t>BIEN SÛR : </a:t>
            </a:r>
            <a:r>
              <a:rPr lang="en-US" dirty="0" err="1" smtClean="0"/>
              <a:t>objectifs</a:t>
            </a:r>
            <a:r>
              <a:rPr lang="en-US" dirty="0" smtClean="0"/>
              <a:t> </a:t>
            </a:r>
            <a:r>
              <a:rPr lang="en-US" dirty="0" err="1" smtClean="0"/>
              <a:t>différents</a:t>
            </a:r>
            <a:r>
              <a:rPr lang="en-US" dirty="0" smtClean="0"/>
              <a:t> !</a:t>
            </a:r>
            <a:endParaRPr lang="en-US" dirty="0"/>
          </a:p>
        </p:txBody>
      </p:sp>
      <p:sp>
        <p:nvSpPr>
          <p:cNvPr id="7" name="Rectangle 6"/>
          <p:cNvSpPr/>
          <p:nvPr/>
        </p:nvSpPr>
        <p:spPr>
          <a:xfrm>
            <a:off x="614108" y="1041281"/>
            <a:ext cx="5570266" cy="646331"/>
          </a:xfrm>
          <a:prstGeom prst="rect">
            <a:avLst/>
          </a:prstGeom>
        </p:spPr>
        <p:txBody>
          <a:bodyPr wrap="square">
            <a:spAutoFit/>
          </a:bodyPr>
          <a:lstStyle/>
          <a:p>
            <a:r>
              <a:rPr lang="fr-FR" b="1" dirty="0">
                <a:solidFill>
                  <a:srgbClr val="FF0000"/>
                </a:solidFill>
              </a:rPr>
              <a:t>Terminale</a:t>
            </a:r>
            <a:r>
              <a:rPr lang="fr-FR" dirty="0"/>
              <a:t>, Thème 1 – Fragilités des démocraties, totalitarismes et Seconde Guerre mondiale (1929-1945)</a:t>
            </a:r>
          </a:p>
        </p:txBody>
      </p:sp>
    </p:spTree>
    <p:extLst>
      <p:ext uri="{BB962C8B-B14F-4D97-AF65-F5344CB8AC3E}">
        <p14:creationId xmlns:p14="http://schemas.microsoft.com/office/powerpoint/2010/main" val="1900895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43137" y="587202"/>
            <a:ext cx="3774562" cy="1477328"/>
          </a:xfrm>
          <a:prstGeom prst="rect">
            <a:avLst/>
          </a:prstGeom>
          <a:noFill/>
        </p:spPr>
        <p:txBody>
          <a:bodyPr wrap="square" rtlCol="0">
            <a:spAutoFit/>
          </a:bodyPr>
          <a:lstStyle/>
          <a:p>
            <a:r>
              <a:rPr lang="fr-FR" dirty="0" smtClean="0"/>
              <a:t>1906 : 3ème congrès de l’</a:t>
            </a:r>
            <a:r>
              <a:rPr lang="fr-FR" b="1" dirty="0" smtClean="0"/>
              <a:t>American Breeders’ Association, </a:t>
            </a:r>
            <a:r>
              <a:rPr lang="fr-FR" dirty="0" smtClean="0"/>
              <a:t>13 comités sur les questions générales, dont un pour améliorer la race humaine (“</a:t>
            </a:r>
            <a:r>
              <a:rPr lang="fr-FR" dirty="0" err="1" smtClean="0"/>
              <a:t>human</a:t>
            </a:r>
            <a:r>
              <a:rPr lang="fr-FR" dirty="0" smtClean="0"/>
              <a:t> </a:t>
            </a:r>
            <a:r>
              <a:rPr lang="fr-FR" dirty="0" err="1" smtClean="0"/>
              <a:t>heredity</a:t>
            </a:r>
            <a:r>
              <a:rPr lang="fr-FR" dirty="0" smtClean="0"/>
              <a:t> ”, “</a:t>
            </a:r>
            <a:r>
              <a:rPr lang="fr-FR" b="1" dirty="0" err="1" smtClean="0">
                <a:solidFill>
                  <a:srgbClr val="FF0000"/>
                </a:solidFill>
              </a:rPr>
              <a:t>eugenics</a:t>
            </a:r>
            <a:r>
              <a:rPr lang="fr-FR" dirty="0" smtClean="0"/>
              <a:t>”).</a:t>
            </a:r>
            <a:endParaRPr lang="fr-FR" dirty="0"/>
          </a:p>
        </p:txBody>
      </p:sp>
      <p:pic>
        <p:nvPicPr>
          <p:cNvPr id="3" name="Picture 1"/>
          <p:cNvPicPr>
            <a:picLocks noChangeAspect="1" noChangeArrowheads="1"/>
          </p:cNvPicPr>
          <p:nvPr/>
        </p:nvPicPr>
        <p:blipFill>
          <a:blip r:embed="rId2" cstate="print"/>
          <a:srcRect/>
          <a:stretch>
            <a:fillRect/>
          </a:stretch>
        </p:blipFill>
        <p:spPr bwMode="auto">
          <a:xfrm>
            <a:off x="4716391" y="902562"/>
            <a:ext cx="4176464" cy="2719087"/>
          </a:xfrm>
          <a:prstGeom prst="rect">
            <a:avLst/>
          </a:prstGeom>
          <a:noFill/>
          <a:ln w="9525">
            <a:noFill/>
            <a:miter lim="800000"/>
            <a:headEnd/>
            <a:tailEnd/>
          </a:ln>
        </p:spPr>
      </p:pic>
      <p:sp>
        <p:nvSpPr>
          <p:cNvPr id="4" name="TextBox 4"/>
          <p:cNvSpPr txBox="1"/>
          <p:nvPr/>
        </p:nvSpPr>
        <p:spPr>
          <a:xfrm>
            <a:off x="158980" y="2262106"/>
            <a:ext cx="4680520" cy="1200329"/>
          </a:xfrm>
          <a:prstGeom prst="rect">
            <a:avLst/>
          </a:prstGeom>
          <a:noFill/>
        </p:spPr>
        <p:txBody>
          <a:bodyPr wrap="square" rtlCol="0">
            <a:spAutoFit/>
          </a:bodyPr>
          <a:lstStyle/>
          <a:p>
            <a:pPr>
              <a:buFont typeface="Symbol" pitchFamily="18" charset="2"/>
              <a:buChar char="Þ"/>
            </a:pPr>
            <a:r>
              <a:rPr lang="en-US" dirty="0" smtClean="0"/>
              <a:t> </a:t>
            </a:r>
            <a:r>
              <a:rPr lang="fr-FR" dirty="0" smtClean="0"/>
              <a:t>Stérilisation de dizaines de milliers d’hommes et de femmes</a:t>
            </a:r>
            <a:r>
              <a:rPr lang="en-US" dirty="0" smtClean="0"/>
              <a:t> </a:t>
            </a:r>
          </a:p>
          <a:p>
            <a:pPr>
              <a:buFont typeface="Symbol" pitchFamily="18" charset="2"/>
              <a:buChar char="Þ"/>
            </a:pPr>
            <a:r>
              <a:rPr lang="en-US" dirty="0"/>
              <a:t> </a:t>
            </a:r>
            <a:r>
              <a:rPr lang="en-US" dirty="0" smtClean="0"/>
              <a:t>The Johnson-Reed Act of 1924</a:t>
            </a:r>
          </a:p>
          <a:p>
            <a:pPr>
              <a:buFont typeface="Symbol" pitchFamily="18" charset="2"/>
              <a:buChar char="Þ"/>
            </a:pPr>
            <a:r>
              <a:rPr lang="en-US" dirty="0"/>
              <a:t> </a:t>
            </a:r>
            <a:r>
              <a:rPr lang="en-US" dirty="0" smtClean="0"/>
              <a:t>Himmler : des </a:t>
            </a:r>
            <a:r>
              <a:rPr lang="en-US" dirty="0" err="1" smtClean="0"/>
              <a:t>poulets</a:t>
            </a:r>
            <a:r>
              <a:rPr lang="en-US" dirty="0" smtClean="0"/>
              <a:t> au </a:t>
            </a:r>
            <a:r>
              <a:rPr lang="en-US" dirty="0" err="1" smtClean="0"/>
              <a:t>projet</a:t>
            </a:r>
            <a:r>
              <a:rPr lang="en-US" dirty="0" smtClean="0"/>
              <a:t> </a:t>
            </a:r>
            <a:r>
              <a:rPr lang="en-US" i="1" dirty="0" err="1" smtClean="0"/>
              <a:t>Lebensborn</a:t>
            </a:r>
            <a:endParaRPr lang="en-US" i="1" dirty="0"/>
          </a:p>
        </p:txBody>
      </p:sp>
      <p:pic>
        <p:nvPicPr>
          <p:cNvPr id="5" name="Image 4"/>
          <p:cNvPicPr>
            <a:picLocks noChangeAspect="1"/>
          </p:cNvPicPr>
          <p:nvPr/>
        </p:nvPicPr>
        <p:blipFill>
          <a:blip r:embed="rId3"/>
          <a:stretch>
            <a:fillRect/>
          </a:stretch>
        </p:blipFill>
        <p:spPr>
          <a:xfrm>
            <a:off x="299493" y="3868615"/>
            <a:ext cx="1837714" cy="2810271"/>
          </a:xfrm>
          <a:prstGeom prst="rect">
            <a:avLst/>
          </a:prstGeom>
        </p:spPr>
      </p:pic>
      <p:sp>
        <p:nvSpPr>
          <p:cNvPr id="6" name="ZoneTexte 5"/>
          <p:cNvSpPr txBox="1"/>
          <p:nvPr/>
        </p:nvSpPr>
        <p:spPr>
          <a:xfrm>
            <a:off x="2430418" y="4171612"/>
            <a:ext cx="3180427" cy="1754326"/>
          </a:xfrm>
          <a:prstGeom prst="rect">
            <a:avLst/>
          </a:prstGeom>
          <a:noFill/>
        </p:spPr>
        <p:txBody>
          <a:bodyPr wrap="square" rtlCol="0">
            <a:spAutoFit/>
          </a:bodyPr>
          <a:lstStyle/>
          <a:p>
            <a:r>
              <a:rPr lang="fr-FR" dirty="0" smtClean="0"/>
              <a:t>L’oppression </a:t>
            </a:r>
            <a:r>
              <a:rPr lang="fr-FR" dirty="0"/>
              <a:t>des animaux sert de modèle à toute forme d’oppression, et la « </a:t>
            </a:r>
            <a:r>
              <a:rPr lang="fr-FR" dirty="0" err="1"/>
              <a:t>bestialisation</a:t>
            </a:r>
            <a:r>
              <a:rPr lang="fr-FR" dirty="0"/>
              <a:t> » de l’opprimé est une étape obligée sur le chemin de son anéantissement.</a:t>
            </a:r>
          </a:p>
        </p:txBody>
      </p:sp>
      <p:pic>
        <p:nvPicPr>
          <p:cNvPr id="7" name="Image 6"/>
          <p:cNvPicPr>
            <a:picLocks noChangeAspect="1"/>
          </p:cNvPicPr>
          <p:nvPr/>
        </p:nvPicPr>
        <p:blipFill>
          <a:blip r:embed="rId4"/>
          <a:stretch>
            <a:fillRect/>
          </a:stretch>
        </p:blipFill>
        <p:spPr>
          <a:xfrm>
            <a:off x="6269890" y="3794501"/>
            <a:ext cx="1861051" cy="3063499"/>
          </a:xfrm>
          <a:prstGeom prst="rect">
            <a:avLst/>
          </a:prstGeom>
        </p:spPr>
      </p:pic>
    </p:spTree>
    <p:extLst>
      <p:ext uri="{BB962C8B-B14F-4D97-AF65-F5344CB8AC3E}">
        <p14:creationId xmlns:p14="http://schemas.microsoft.com/office/powerpoint/2010/main" val="1398976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bldLvl="2"/>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p:cNvSpPr txBox="1"/>
          <p:nvPr/>
        </p:nvSpPr>
        <p:spPr>
          <a:xfrm>
            <a:off x="664398" y="566496"/>
            <a:ext cx="8568952" cy="461665"/>
          </a:xfrm>
          <a:prstGeom prst="rect">
            <a:avLst/>
          </a:prstGeom>
          <a:noFill/>
        </p:spPr>
        <p:txBody>
          <a:bodyPr wrap="square" rtlCol="0">
            <a:spAutoFit/>
          </a:bodyPr>
          <a:lstStyle/>
          <a:p>
            <a:r>
              <a:rPr lang="fr-FR" sz="2400" u="sng" dirty="0" smtClean="0"/>
              <a:t>10</a:t>
            </a:r>
            <a:r>
              <a:rPr lang="fr-FR" sz="2400" u="sng" dirty="0"/>
              <a:t>. Les animaux dans la Grande </a:t>
            </a:r>
            <a:r>
              <a:rPr lang="fr-FR" sz="2400" u="sng" dirty="0" smtClean="0"/>
              <a:t>Guerre</a:t>
            </a:r>
            <a:endParaRPr lang="fr-FR" sz="2400" u="sng" dirty="0"/>
          </a:p>
        </p:txBody>
      </p:sp>
      <p:sp>
        <p:nvSpPr>
          <p:cNvPr id="3" name="ZoneTexte 2"/>
          <p:cNvSpPr txBox="1"/>
          <p:nvPr/>
        </p:nvSpPr>
        <p:spPr>
          <a:xfrm>
            <a:off x="664398" y="1130826"/>
            <a:ext cx="7080870" cy="923330"/>
          </a:xfrm>
          <a:prstGeom prst="rect">
            <a:avLst/>
          </a:prstGeom>
          <a:noFill/>
        </p:spPr>
        <p:txBody>
          <a:bodyPr wrap="square" rtlCol="0">
            <a:spAutoFit/>
          </a:bodyPr>
          <a:lstStyle/>
          <a:p>
            <a:r>
              <a:rPr lang="fr-FR" b="1" dirty="0">
                <a:solidFill>
                  <a:srgbClr val="FF0000"/>
                </a:solidFill>
              </a:rPr>
              <a:t>Troisième</a:t>
            </a:r>
            <a:r>
              <a:rPr lang="fr-FR" dirty="0"/>
              <a:t>, thème 1 : L'Europe, un théâtre majeur des guerres totales</a:t>
            </a:r>
          </a:p>
          <a:p>
            <a:r>
              <a:rPr lang="fr-FR" b="1" dirty="0" smtClean="0">
                <a:solidFill>
                  <a:srgbClr val="FF0000"/>
                </a:solidFill>
              </a:rPr>
              <a:t>Première</a:t>
            </a:r>
            <a:r>
              <a:rPr lang="fr-FR" dirty="0"/>
              <a:t>, thème 4 : La Première Guerre mondiale : le « suicide de l’Europe » et la fin des empires européens</a:t>
            </a:r>
          </a:p>
        </p:txBody>
      </p:sp>
      <p:pic>
        <p:nvPicPr>
          <p:cNvPr id="4" name="Image 3"/>
          <p:cNvPicPr>
            <a:picLocks noChangeAspect="1"/>
          </p:cNvPicPr>
          <p:nvPr/>
        </p:nvPicPr>
        <p:blipFill>
          <a:blip r:embed="rId2"/>
          <a:stretch>
            <a:fillRect/>
          </a:stretch>
        </p:blipFill>
        <p:spPr>
          <a:xfrm>
            <a:off x="828424" y="2260879"/>
            <a:ext cx="2141805" cy="3513311"/>
          </a:xfrm>
          <a:prstGeom prst="rect">
            <a:avLst/>
          </a:prstGeom>
        </p:spPr>
      </p:pic>
      <p:sp>
        <p:nvSpPr>
          <p:cNvPr id="5" name="ZoneTexte 4"/>
          <p:cNvSpPr txBox="1"/>
          <p:nvPr/>
        </p:nvSpPr>
        <p:spPr>
          <a:xfrm>
            <a:off x="3270738" y="2476919"/>
            <a:ext cx="5487182" cy="2308324"/>
          </a:xfrm>
          <a:prstGeom prst="rect">
            <a:avLst/>
          </a:prstGeom>
          <a:noFill/>
        </p:spPr>
        <p:txBody>
          <a:bodyPr wrap="square" rtlCol="0">
            <a:spAutoFit/>
          </a:bodyPr>
          <a:lstStyle/>
          <a:p>
            <a:r>
              <a:rPr lang="fr-FR" dirty="0"/>
              <a:t>11 millions d'équidés, 100 000 chiens, 200 000 pigeons : les animaux ont été enrôlés en masse dans la Grande Guerre, pour porter, tirer, guetter, secourir, informer... Les tranchées ont également abrité des milliers d'animaux domestiques ou de ferme, abandonnés par des civils en fuite, d'animaux sauvages coincés au milieu du front, mais aussi des rats, des mouches, des poux, attirés par l'aubaine.</a:t>
            </a:r>
          </a:p>
        </p:txBody>
      </p:sp>
    </p:spTree>
    <p:extLst>
      <p:ext uri="{BB962C8B-B14F-4D97-AF65-F5344CB8AC3E}">
        <p14:creationId xmlns:p14="http://schemas.microsoft.com/office/powerpoint/2010/main" val="144094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674913" y="542925"/>
            <a:ext cx="4267200" cy="1200150"/>
          </a:xfrm>
          <a:prstGeom prst="rect">
            <a:avLst/>
          </a:prstGeom>
        </p:spPr>
      </p:pic>
      <p:pic>
        <p:nvPicPr>
          <p:cNvPr id="3" name="Image 2"/>
          <p:cNvPicPr>
            <a:picLocks noChangeAspect="1"/>
          </p:cNvPicPr>
          <p:nvPr/>
        </p:nvPicPr>
        <p:blipFill>
          <a:blip r:embed="rId3"/>
          <a:stretch>
            <a:fillRect/>
          </a:stretch>
        </p:blipFill>
        <p:spPr>
          <a:xfrm>
            <a:off x="4702628" y="1743075"/>
            <a:ext cx="4132332" cy="4764885"/>
          </a:xfrm>
          <a:prstGeom prst="rect">
            <a:avLst/>
          </a:prstGeom>
        </p:spPr>
      </p:pic>
      <p:sp>
        <p:nvSpPr>
          <p:cNvPr id="4" name="ZoneTexte 3"/>
          <p:cNvSpPr txBox="1"/>
          <p:nvPr/>
        </p:nvSpPr>
        <p:spPr>
          <a:xfrm>
            <a:off x="849086" y="1929284"/>
            <a:ext cx="3557256" cy="369332"/>
          </a:xfrm>
          <a:prstGeom prst="rect">
            <a:avLst/>
          </a:prstGeom>
          <a:noFill/>
        </p:spPr>
        <p:txBody>
          <a:bodyPr wrap="none" rtlCol="0">
            <a:spAutoFit/>
          </a:bodyPr>
          <a:lstStyle/>
          <a:p>
            <a:r>
              <a:rPr lang="fr-FR" dirty="0"/>
              <a:t>https://www.warriorwarhorse.com/</a:t>
            </a:r>
          </a:p>
        </p:txBody>
      </p:sp>
    </p:spTree>
    <p:extLst>
      <p:ext uri="{BB962C8B-B14F-4D97-AF65-F5344CB8AC3E}">
        <p14:creationId xmlns:p14="http://schemas.microsoft.com/office/powerpoint/2010/main" val="3385525150"/>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sylvain">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esylvain" id="{1CD13830-D498-934F-9E20-1BAEE74A903B}" vid="{B729EBA2-383E-F741-85D1-A8762425010F}"/>
    </a:ext>
  </a:extLst>
</a:theme>
</file>

<file path=docProps/app.xml><?xml version="1.0" encoding="utf-8"?>
<Properties xmlns="http://schemas.openxmlformats.org/officeDocument/2006/extended-properties" xmlns:vt="http://schemas.openxmlformats.org/officeDocument/2006/docPropsVTypes">
  <Template>Thèmesylvain</Template>
  <TotalTime>11262</TotalTime>
  <Words>4352</Words>
  <Application>Microsoft Office PowerPoint</Application>
  <PresentationFormat>Affichage à l'écran (4:3)</PresentationFormat>
  <Paragraphs>171</Paragraphs>
  <Slides>45</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45</vt:i4>
      </vt:variant>
    </vt:vector>
  </HeadingPairs>
  <TitlesOfParts>
    <vt:vector size="50" baseType="lpstr">
      <vt:lpstr>Arial</vt:lpstr>
      <vt:lpstr>Calibri</vt:lpstr>
      <vt:lpstr>Symbol</vt:lpstr>
      <vt:lpstr>Wingdings</vt:lpstr>
      <vt:lpstr>Thèmesylvain</vt:lpstr>
      <vt:lpstr>Les animaux dans le cours d’histoire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Microsoft Office User</dc:creator>
  <cp:lastModifiedBy>Jerome Segal</cp:lastModifiedBy>
  <cp:revision>141</cp:revision>
  <dcterms:created xsi:type="dcterms:W3CDTF">2020-01-21T09:47:51Z</dcterms:created>
  <dcterms:modified xsi:type="dcterms:W3CDTF">2025-11-30T20:16:59Z</dcterms:modified>
</cp:coreProperties>
</file>