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1"/>
  </p:sldMasterIdLst>
  <p:notesMasterIdLst>
    <p:notesMasterId r:id="rId41"/>
  </p:notesMasterIdLst>
  <p:sldIdLst>
    <p:sldId id="256" r:id="rId2"/>
    <p:sldId id="258" r:id="rId3"/>
    <p:sldId id="257" r:id="rId4"/>
    <p:sldId id="259" r:id="rId5"/>
    <p:sldId id="298"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3" r:id="rId19"/>
    <p:sldId id="274" r:id="rId20"/>
    <p:sldId id="287" r:id="rId21"/>
    <p:sldId id="288" r:id="rId22"/>
    <p:sldId id="289" r:id="rId23"/>
    <p:sldId id="296" r:id="rId24"/>
    <p:sldId id="272" r:id="rId25"/>
    <p:sldId id="300" r:id="rId26"/>
    <p:sldId id="299" r:id="rId27"/>
    <p:sldId id="290" r:id="rId28"/>
    <p:sldId id="291" r:id="rId29"/>
    <p:sldId id="292" r:id="rId30"/>
    <p:sldId id="301" r:id="rId31"/>
    <p:sldId id="293" r:id="rId32"/>
    <p:sldId id="294" r:id="rId33"/>
    <p:sldId id="295" r:id="rId34"/>
    <p:sldId id="297" r:id="rId35"/>
    <p:sldId id="275" r:id="rId36"/>
    <p:sldId id="276" r:id="rId37"/>
    <p:sldId id="277" r:id="rId38"/>
    <p:sldId id="278" r:id="rId39"/>
    <p:sldId id="279" r:id="rId40"/>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3" roundtripDataSignature="AMtx7mifyOT3s7G6DU7F9CN9T0M+5Zyhy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337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7" d="100"/>
          <a:sy n="107" d="100"/>
        </p:scale>
        <p:origin x="556" y="7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
        <p:cNvGrpSpPr/>
        <p:nvPr/>
      </p:nvGrpSpPr>
      <p:grpSpPr>
        <a:xfrm>
          <a:off x="0" y="0"/>
          <a:ext cx="0" cy="0"/>
          <a:chOff x="0" y="0"/>
          <a:chExt cx="0" cy="0"/>
        </a:xfrm>
      </p:grpSpPr>
      <p:sp>
        <p:nvSpPr>
          <p:cNvPr id="15" name="Google Shape;15;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 name="Google Shape;16;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apositive de titre">
  <p:cSld name="Diapositive de titre">
    <p:bg>
      <p:bgPr>
        <a:blipFill>
          <a:blip r:embed="rId2">
            <a:alphaModFix/>
          </a:blip>
          <a:stretch>
            <a:fillRect/>
          </a:stretch>
        </a:blipFill>
        <a:effectLst/>
      </p:bgPr>
    </p:bg>
    <p:spTree>
      <p:nvGrpSpPr>
        <p:cNvPr id="1" name="Shape 8"/>
        <p:cNvGrpSpPr/>
        <p:nvPr/>
      </p:nvGrpSpPr>
      <p:grpSpPr>
        <a:xfrm>
          <a:off x="0" y="0"/>
          <a:ext cx="0" cy="0"/>
          <a:chOff x="0" y="0"/>
          <a:chExt cx="0" cy="0"/>
        </a:xfrm>
      </p:grpSpPr>
      <p:sp>
        <p:nvSpPr>
          <p:cNvPr id="9" name="Google Shape;9;p28"/>
          <p:cNvSpPr txBox="1">
            <a:spLocks noGrp="1"/>
          </p:cNvSpPr>
          <p:nvPr>
            <p:ph type="title"/>
          </p:nvPr>
        </p:nvSpPr>
        <p:spPr>
          <a:xfrm>
            <a:off x="457200" y="1045602"/>
            <a:ext cx="8229600" cy="11430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rgbClr val="E5526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 name="Google Shape;10;p28"/>
          <p:cNvSpPr txBox="1">
            <a:spLocks noGrp="1"/>
          </p:cNvSpPr>
          <p:nvPr>
            <p:ph type="body" idx="1"/>
          </p:nvPr>
        </p:nvSpPr>
        <p:spPr>
          <a:xfrm>
            <a:off x="457200" y="2371164"/>
            <a:ext cx="8229600" cy="4073114"/>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rgbClr val="593276"/>
              </a:buClr>
              <a:buSzPts val="1800"/>
              <a:buChar char="•"/>
              <a:defRPr/>
            </a:lvl1pPr>
            <a:lvl2pPr marL="914400" lvl="1" indent="-342900" algn="l">
              <a:spcBef>
                <a:spcPts val="360"/>
              </a:spcBef>
              <a:spcAft>
                <a:spcPts val="0"/>
              </a:spcAft>
              <a:buClr>
                <a:srgbClr val="593276"/>
              </a:buClr>
              <a:buSzPts val="1800"/>
              <a:buChar char="–"/>
              <a:defRPr/>
            </a:lvl2pPr>
            <a:lvl3pPr marL="1371600" lvl="2" indent="-342900" algn="l">
              <a:spcBef>
                <a:spcPts val="360"/>
              </a:spcBef>
              <a:spcAft>
                <a:spcPts val="0"/>
              </a:spcAft>
              <a:buClr>
                <a:srgbClr val="593276"/>
              </a:buClr>
              <a:buSzPts val="1800"/>
              <a:buChar char="•"/>
              <a:defRPr/>
            </a:lvl3pPr>
            <a:lvl4pPr marL="1828800" lvl="3" indent="-342900" algn="l">
              <a:spcBef>
                <a:spcPts val="360"/>
              </a:spcBef>
              <a:spcAft>
                <a:spcPts val="0"/>
              </a:spcAft>
              <a:buClr>
                <a:srgbClr val="593276"/>
              </a:buClr>
              <a:buSzPts val="1800"/>
              <a:buChar char="–"/>
              <a:defRPr/>
            </a:lvl4pPr>
            <a:lvl5pPr marL="2286000" lvl="4" indent="-342900" algn="l">
              <a:spcBef>
                <a:spcPts val="360"/>
              </a:spcBef>
              <a:spcAft>
                <a:spcPts val="0"/>
              </a:spcAft>
              <a:buClr>
                <a:srgbClr val="593276"/>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
        <p:cNvGrpSpPr/>
        <p:nvPr/>
      </p:nvGrpSpPr>
      <p:grpSpPr>
        <a:xfrm>
          <a:off x="0" y="0"/>
          <a:ext cx="0" cy="0"/>
          <a:chOff x="0" y="0"/>
          <a:chExt cx="0" cy="0"/>
        </a:xfrm>
      </p:grpSpPr>
      <p:sp>
        <p:nvSpPr>
          <p:cNvPr id="6" name="Google Shape;6;p2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l" rtl="0">
              <a:spcBef>
                <a:spcPts val="0"/>
              </a:spcBef>
              <a:spcAft>
                <a:spcPts val="0"/>
              </a:spcAft>
              <a:buClr>
                <a:srgbClr val="E55265"/>
              </a:buClr>
              <a:buSzPts val="4000"/>
              <a:buFont typeface="Arial"/>
              <a:buNone/>
              <a:defRPr sz="4000" b="0" i="0" u="none" strike="noStrike" cap="none">
                <a:solidFill>
                  <a:srgbClr val="E55265"/>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7"/>
          <p:cNvSpPr txBox="1">
            <a:spLocks noGrp="1"/>
          </p:cNvSpPr>
          <p:nvPr>
            <p:ph type="body" idx="1"/>
          </p:nvPr>
        </p:nvSpPr>
        <p:spPr>
          <a:xfrm>
            <a:off x="457200" y="1600200"/>
            <a:ext cx="8229600" cy="4073114"/>
          </a:xfrm>
          <a:prstGeom prst="rect">
            <a:avLst/>
          </a:prstGeom>
          <a:noFill/>
          <a:ln>
            <a:noFill/>
          </a:ln>
        </p:spPr>
        <p:txBody>
          <a:bodyPr spcFirstLastPara="1" wrap="square" lIns="91425" tIns="45700" rIns="91425" bIns="45700" anchor="t" anchorCtr="0">
            <a:normAutofit/>
          </a:bodyPr>
          <a:lstStyle>
            <a:lvl1pPr marL="457200" marR="0" lvl="0" indent="-368300" algn="l" rtl="0">
              <a:spcBef>
                <a:spcPts val="440"/>
              </a:spcBef>
              <a:spcAft>
                <a:spcPts val="0"/>
              </a:spcAft>
              <a:buClr>
                <a:srgbClr val="593276"/>
              </a:buClr>
              <a:buSzPts val="2200"/>
              <a:buFont typeface="Arial"/>
              <a:buChar char="•"/>
              <a:defRPr sz="2200" b="0" i="0" u="none" strike="noStrike" cap="none">
                <a:solidFill>
                  <a:srgbClr val="593276"/>
                </a:solidFill>
                <a:latin typeface="Calibri"/>
                <a:ea typeface="Calibri"/>
                <a:cs typeface="Calibri"/>
                <a:sym typeface="Calibri"/>
              </a:defRPr>
            </a:lvl1pPr>
            <a:lvl2pPr marL="914400" marR="0" lvl="1" indent="-368300" algn="l" rtl="0">
              <a:spcBef>
                <a:spcPts val="440"/>
              </a:spcBef>
              <a:spcAft>
                <a:spcPts val="0"/>
              </a:spcAft>
              <a:buClr>
                <a:srgbClr val="593276"/>
              </a:buClr>
              <a:buSzPts val="2200"/>
              <a:buFont typeface="Arial"/>
              <a:buChar char="–"/>
              <a:defRPr sz="2200" b="0" i="0" u="none" strike="noStrike" cap="none">
                <a:solidFill>
                  <a:srgbClr val="593276"/>
                </a:solidFill>
                <a:latin typeface="Calibri"/>
                <a:ea typeface="Calibri"/>
                <a:cs typeface="Calibri"/>
                <a:sym typeface="Calibri"/>
              </a:defRPr>
            </a:lvl2pPr>
            <a:lvl3pPr marL="1371600" marR="0" lvl="2" indent="-368300" algn="l" rtl="0">
              <a:spcBef>
                <a:spcPts val="440"/>
              </a:spcBef>
              <a:spcAft>
                <a:spcPts val="0"/>
              </a:spcAft>
              <a:buClr>
                <a:srgbClr val="593276"/>
              </a:buClr>
              <a:buSzPts val="2200"/>
              <a:buFont typeface="Arial"/>
              <a:buChar char="•"/>
              <a:defRPr sz="2200" b="0" i="0" u="none" strike="noStrike" cap="none">
                <a:solidFill>
                  <a:srgbClr val="593276"/>
                </a:solidFill>
                <a:latin typeface="Calibri"/>
                <a:ea typeface="Calibri"/>
                <a:cs typeface="Calibri"/>
                <a:sym typeface="Calibri"/>
              </a:defRPr>
            </a:lvl3pPr>
            <a:lvl4pPr marL="1828800" marR="0" lvl="3" indent="-368300" algn="l" rtl="0">
              <a:spcBef>
                <a:spcPts val="440"/>
              </a:spcBef>
              <a:spcAft>
                <a:spcPts val="0"/>
              </a:spcAft>
              <a:buClr>
                <a:srgbClr val="593276"/>
              </a:buClr>
              <a:buSzPts val="2200"/>
              <a:buFont typeface="Arial"/>
              <a:buChar char="–"/>
              <a:defRPr sz="2200" b="0" i="0" u="none" strike="noStrike" cap="none">
                <a:solidFill>
                  <a:srgbClr val="593276"/>
                </a:solidFill>
                <a:latin typeface="Calibri"/>
                <a:ea typeface="Calibri"/>
                <a:cs typeface="Calibri"/>
                <a:sym typeface="Calibri"/>
              </a:defRPr>
            </a:lvl4pPr>
            <a:lvl5pPr marL="2286000" marR="0" lvl="4" indent="-368300" algn="l" rtl="0">
              <a:spcBef>
                <a:spcPts val="440"/>
              </a:spcBef>
              <a:spcAft>
                <a:spcPts val="0"/>
              </a:spcAft>
              <a:buClr>
                <a:srgbClr val="593276"/>
              </a:buClr>
              <a:buSzPts val="2200"/>
              <a:buFont typeface="Arial"/>
              <a:buChar char="»"/>
              <a:defRPr sz="2200" b="0" i="0" u="none" strike="noStrike" cap="none">
                <a:solidFill>
                  <a:srgbClr val="593276"/>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hyperlink" Target="https://www.youtube.com/watch?v=gVmA4cF2xnE" TargetMode="Externa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classiques.uqac.ca/classiques/condorcet/cinq_memoires_instruction/Cinq_memoires_instr_pub.pdf" TargetMode="Externa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hyperlink" Target="http://apostasiepourtous.fr/" TargetMode="External"/><Relationship Id="rId1" Type="http://schemas.openxmlformats.org/officeDocument/2006/relationships/slideLayout" Target="../slideLayouts/slideLayout1.xml"/><Relationship Id="rId5" Type="http://schemas.openxmlformats.org/officeDocument/2006/relationships/image" Target="../media/image36.png"/><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xml"/><Relationship Id="rId4" Type="http://schemas.openxmlformats.org/officeDocument/2006/relationships/image" Target="../media/image47.png"/></Relationships>
</file>

<file path=ppt/slides/_rels/slide3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1.xml"/><Relationship Id="rId4" Type="http://schemas.openxmlformats.org/officeDocument/2006/relationships/image" Target="../media/image52.png"/></Relationships>
</file>

<file path=ppt/slides/_rels/slide3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1.xml"/><Relationship Id="rId4" Type="http://schemas.openxmlformats.org/officeDocument/2006/relationships/image" Target="../media/image60.png"/></Relationships>
</file>

<file path=ppt/slides/_rels/slide3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1.xml"/><Relationship Id="rId4" Type="http://schemas.openxmlformats.org/officeDocument/2006/relationships/image" Target="../media/image63.png"/></Relationships>
</file>

<file path=ppt/slides/_rels/slide3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1.xml"/><Relationship Id="rId4" Type="http://schemas.openxmlformats.org/officeDocument/2006/relationships/image" Target="../media/image6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
        <p:cNvGrpSpPr/>
        <p:nvPr/>
      </p:nvGrpSpPr>
      <p:grpSpPr>
        <a:xfrm>
          <a:off x="0" y="0"/>
          <a:ext cx="0" cy="0"/>
          <a:chOff x="0" y="0"/>
          <a:chExt cx="0" cy="0"/>
        </a:xfrm>
      </p:grpSpPr>
      <p:sp>
        <p:nvSpPr>
          <p:cNvPr id="9" name="TextBox 3"/>
          <p:cNvSpPr txBox="1"/>
          <p:nvPr/>
        </p:nvSpPr>
        <p:spPr>
          <a:xfrm>
            <a:off x="1445256" y="959143"/>
            <a:ext cx="6841938" cy="523220"/>
          </a:xfrm>
          <a:prstGeom prst="rect">
            <a:avLst/>
          </a:prstGeom>
          <a:noFill/>
          <a:ln>
            <a:noFill/>
          </a:ln>
        </p:spPr>
        <p:style>
          <a:lnRef idx="1">
            <a:schemeClr val="accent3"/>
          </a:lnRef>
          <a:fillRef idx="2">
            <a:schemeClr val="accent3"/>
          </a:fillRef>
          <a:effectRef idx="1">
            <a:schemeClr val="accent3"/>
          </a:effectRef>
          <a:fontRef idx="minor">
            <a:schemeClr val="dk1"/>
          </a:fontRef>
        </p:style>
        <p:txBody>
          <a:bodyPr wrap="none" rtlCol="0">
            <a:spAutoFit/>
          </a:bodyPr>
          <a:lstStyle/>
          <a:p>
            <a:r>
              <a:rPr lang="fr-FR" sz="2800" dirty="0">
                <a:solidFill>
                  <a:srgbClr val="62337B"/>
                </a:solidFill>
              </a:rPr>
              <a:t>Évolutions des débats autour de la laïcité </a:t>
            </a:r>
          </a:p>
        </p:txBody>
      </p:sp>
      <p:pic>
        <p:nvPicPr>
          <p:cNvPr id="10" name="Picture 2" descr="http://www.la-croix.com/var/bayard/storage/images/lacroix/actualite/france/vincent-peillon-affiche-sa-charte-de-la-laicite-dans-les-ecoles-2013-08-26-1002619/35207087-1-fre-FR/Vincent-Peillon-affiche-sa-charte-de-la-laicite-dans-les-ecoles_article_popin.jpg"/>
          <p:cNvPicPr>
            <a:picLocks noChangeAspect="1" noChangeArrowheads="1"/>
          </p:cNvPicPr>
          <p:nvPr/>
        </p:nvPicPr>
        <p:blipFill>
          <a:blip r:embed="rId4" cstate="print"/>
          <a:srcRect/>
          <a:stretch>
            <a:fillRect/>
          </a:stretch>
        </p:blipFill>
        <p:spPr bwMode="auto">
          <a:xfrm>
            <a:off x="1857194" y="1920865"/>
            <a:ext cx="6018062" cy="3721002"/>
          </a:xfrm>
          <a:prstGeom prst="rect">
            <a:avLst/>
          </a:prstGeom>
          <a:noFill/>
        </p:spPr>
      </p:pic>
      <p:sp>
        <p:nvSpPr>
          <p:cNvPr id="11" name="TextBox 5"/>
          <p:cNvSpPr txBox="1"/>
          <p:nvPr/>
        </p:nvSpPr>
        <p:spPr>
          <a:xfrm>
            <a:off x="2476708" y="5657765"/>
            <a:ext cx="4779034" cy="523220"/>
          </a:xfrm>
          <a:prstGeom prst="rect">
            <a:avLst/>
          </a:prstGeom>
          <a:noFill/>
        </p:spPr>
        <p:txBody>
          <a:bodyPr wrap="square" rtlCol="0">
            <a:spAutoFit/>
          </a:bodyPr>
          <a:lstStyle/>
          <a:p>
            <a:pPr algn="ctr"/>
            <a:r>
              <a:rPr lang="fr-FR" dirty="0" smtClean="0">
                <a:solidFill>
                  <a:srgbClr val="62337B"/>
                </a:solidFill>
              </a:rPr>
              <a:t>Depuis 2013, la « charte de la laïcité » est affichée</a:t>
            </a:r>
          </a:p>
          <a:p>
            <a:pPr algn="ctr"/>
            <a:r>
              <a:rPr lang="fr-FR" dirty="0" smtClean="0">
                <a:solidFill>
                  <a:srgbClr val="62337B"/>
                </a:solidFill>
              </a:rPr>
              <a:t>dans toutes les établissements scolaires.</a:t>
            </a:r>
            <a:endParaRPr lang="fr-FR" dirty="0">
              <a:solidFill>
                <a:srgbClr val="62337B"/>
              </a:solidFill>
            </a:endParaRPr>
          </a:p>
        </p:txBody>
      </p:sp>
      <p:sp>
        <p:nvSpPr>
          <p:cNvPr id="3" name="Rectangle 2"/>
          <p:cNvSpPr/>
          <p:nvPr/>
        </p:nvSpPr>
        <p:spPr>
          <a:xfrm>
            <a:off x="2496025" y="1482363"/>
            <a:ext cx="4740400" cy="307777"/>
          </a:xfrm>
          <a:prstGeom prst="rect">
            <a:avLst/>
          </a:prstGeom>
        </p:spPr>
        <p:txBody>
          <a:bodyPr wrap="none">
            <a:spAutoFit/>
          </a:bodyPr>
          <a:lstStyle/>
          <a:p>
            <a:r>
              <a:rPr lang="fr-FR" dirty="0" smtClean="0">
                <a:solidFill>
                  <a:srgbClr val="62337B"/>
                </a:solidFill>
              </a:rPr>
              <a:t>Jérôme Segal - Séminaire « Citoyenneté », 5 janvier 2026</a:t>
            </a:r>
            <a:endParaRPr lang="fr-F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
          <p:cNvSpPr txBox="1"/>
          <p:nvPr/>
        </p:nvSpPr>
        <p:spPr>
          <a:xfrm>
            <a:off x="1611169" y="2358570"/>
            <a:ext cx="7532831" cy="400110"/>
          </a:xfrm>
          <a:prstGeom prst="rect">
            <a:avLst/>
          </a:prstGeom>
          <a:noFill/>
        </p:spPr>
        <p:txBody>
          <a:bodyPr wrap="none" rtlCol="0">
            <a:spAutoFit/>
          </a:bodyPr>
          <a:lstStyle/>
          <a:p>
            <a:r>
              <a:rPr lang="fr-FR" sz="2000" u="sng" dirty="0" smtClean="0">
                <a:solidFill>
                  <a:srgbClr val="62337B"/>
                </a:solidFill>
              </a:rPr>
              <a:t>I </a:t>
            </a:r>
            <a:r>
              <a:rPr lang="fr-FR" sz="2000" u="sng" dirty="0">
                <a:solidFill>
                  <a:srgbClr val="62337B"/>
                </a:solidFill>
              </a:rPr>
              <a:t>– </a:t>
            </a:r>
            <a:r>
              <a:rPr lang="fr-FR" sz="2000" u="sng" dirty="0" smtClean="0">
                <a:solidFill>
                  <a:srgbClr val="62337B"/>
                </a:solidFill>
              </a:rPr>
              <a:t>Qu’est-ce que la laïcité ? Comment convenir d’une définition ?</a:t>
            </a:r>
            <a:endParaRPr lang="fr-FR" sz="2000" u="sng" dirty="0">
              <a:solidFill>
                <a:srgbClr val="62337B"/>
              </a:solidFill>
            </a:endParaRPr>
          </a:p>
        </p:txBody>
      </p:sp>
      <p:sp>
        <p:nvSpPr>
          <p:cNvPr id="4" name="TextBox 1"/>
          <p:cNvSpPr txBox="1"/>
          <p:nvPr/>
        </p:nvSpPr>
        <p:spPr>
          <a:xfrm>
            <a:off x="1611169" y="3242452"/>
            <a:ext cx="1765227" cy="400110"/>
          </a:xfrm>
          <a:prstGeom prst="rect">
            <a:avLst/>
          </a:prstGeom>
          <a:noFill/>
        </p:spPr>
        <p:txBody>
          <a:bodyPr wrap="none" rtlCol="0">
            <a:spAutoFit/>
          </a:bodyPr>
          <a:lstStyle/>
          <a:p>
            <a:r>
              <a:rPr lang="fr-FR" sz="2000" u="sng" dirty="0" smtClean="0">
                <a:solidFill>
                  <a:srgbClr val="62337B"/>
                </a:solidFill>
              </a:rPr>
              <a:t>II – Historique</a:t>
            </a:r>
            <a:endParaRPr lang="fr-FR" sz="2000" u="sng" dirty="0">
              <a:solidFill>
                <a:srgbClr val="62337B"/>
              </a:solidFill>
            </a:endParaRPr>
          </a:p>
        </p:txBody>
      </p:sp>
      <p:sp>
        <p:nvSpPr>
          <p:cNvPr id="5" name="TextBox 1"/>
          <p:cNvSpPr txBox="1"/>
          <p:nvPr/>
        </p:nvSpPr>
        <p:spPr>
          <a:xfrm>
            <a:off x="1611169" y="4126334"/>
            <a:ext cx="6519851" cy="707886"/>
          </a:xfrm>
          <a:prstGeom prst="rect">
            <a:avLst/>
          </a:prstGeom>
          <a:noFill/>
        </p:spPr>
        <p:txBody>
          <a:bodyPr wrap="square" rtlCol="0">
            <a:spAutoFit/>
          </a:bodyPr>
          <a:lstStyle/>
          <a:p>
            <a:r>
              <a:rPr lang="fr-FR" sz="2000" u="sng" dirty="0" smtClean="0">
                <a:solidFill>
                  <a:srgbClr val="62337B"/>
                </a:solidFill>
              </a:rPr>
              <a:t>III – Aspects législatifs concernant la laïcité et la liberté d’expression</a:t>
            </a:r>
          </a:p>
        </p:txBody>
      </p:sp>
      <p:sp>
        <p:nvSpPr>
          <p:cNvPr id="6" name="TextBox 1"/>
          <p:cNvSpPr txBox="1"/>
          <p:nvPr/>
        </p:nvSpPr>
        <p:spPr>
          <a:xfrm>
            <a:off x="1611169" y="5317991"/>
            <a:ext cx="3134191" cy="400110"/>
          </a:xfrm>
          <a:prstGeom prst="rect">
            <a:avLst/>
          </a:prstGeom>
          <a:noFill/>
        </p:spPr>
        <p:txBody>
          <a:bodyPr wrap="none" rtlCol="0">
            <a:spAutoFit/>
          </a:bodyPr>
          <a:lstStyle/>
          <a:p>
            <a:r>
              <a:rPr lang="fr-FR" sz="2000" u="sng" dirty="0" smtClean="0">
                <a:solidFill>
                  <a:srgbClr val="62337B"/>
                </a:solidFill>
              </a:rPr>
              <a:t>IV </a:t>
            </a:r>
            <a:r>
              <a:rPr lang="fr-FR" sz="2000" u="sng" dirty="0">
                <a:solidFill>
                  <a:srgbClr val="62337B"/>
                </a:solidFill>
              </a:rPr>
              <a:t>– </a:t>
            </a:r>
            <a:r>
              <a:rPr lang="fr-FR" sz="2000" u="sng" dirty="0" smtClean="0">
                <a:solidFill>
                  <a:srgbClr val="62337B"/>
                </a:solidFill>
              </a:rPr>
              <a:t>Des sujets d’actualité</a:t>
            </a:r>
            <a:endParaRPr lang="fr-FR" sz="2000" u="sng" dirty="0">
              <a:solidFill>
                <a:srgbClr val="62337B"/>
              </a:solidFill>
            </a:endParaRPr>
          </a:p>
        </p:txBody>
      </p:sp>
      <p:sp>
        <p:nvSpPr>
          <p:cNvPr id="2" name="Rectangle 1"/>
          <p:cNvSpPr/>
          <p:nvPr/>
        </p:nvSpPr>
        <p:spPr>
          <a:xfrm>
            <a:off x="515975" y="1198886"/>
            <a:ext cx="1188146" cy="553998"/>
          </a:xfrm>
          <a:prstGeom prst="rect">
            <a:avLst/>
          </a:prstGeom>
        </p:spPr>
        <p:txBody>
          <a:bodyPr wrap="none">
            <a:spAutoFit/>
          </a:bodyPr>
          <a:lstStyle/>
          <a:p>
            <a:r>
              <a:rPr lang="fr-FR" sz="3000" dirty="0">
                <a:solidFill>
                  <a:srgbClr val="62337B"/>
                </a:solidFill>
              </a:rPr>
              <a:t>PLAN</a:t>
            </a:r>
            <a:endParaRPr lang="fr-FR" sz="3000" dirty="0"/>
          </a:p>
        </p:txBody>
      </p:sp>
    </p:spTree>
    <p:extLst>
      <p:ext uri="{BB962C8B-B14F-4D97-AF65-F5344CB8AC3E}">
        <p14:creationId xmlns:p14="http://schemas.microsoft.com/office/powerpoint/2010/main" val="3315566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p:cNvSpPr txBox="1"/>
          <p:nvPr/>
        </p:nvSpPr>
        <p:spPr>
          <a:xfrm>
            <a:off x="444541" y="1024277"/>
            <a:ext cx="7532831" cy="400110"/>
          </a:xfrm>
          <a:prstGeom prst="rect">
            <a:avLst/>
          </a:prstGeom>
          <a:noFill/>
        </p:spPr>
        <p:txBody>
          <a:bodyPr wrap="none" rtlCol="0">
            <a:spAutoFit/>
          </a:bodyPr>
          <a:lstStyle/>
          <a:p>
            <a:r>
              <a:rPr lang="fr-FR" sz="2000" u="sng" dirty="0" smtClean="0">
                <a:solidFill>
                  <a:srgbClr val="62337B"/>
                </a:solidFill>
              </a:rPr>
              <a:t>I </a:t>
            </a:r>
            <a:r>
              <a:rPr lang="fr-FR" sz="2000" u="sng" dirty="0">
                <a:solidFill>
                  <a:srgbClr val="62337B"/>
                </a:solidFill>
              </a:rPr>
              <a:t>– </a:t>
            </a:r>
            <a:r>
              <a:rPr lang="fr-FR" sz="2000" u="sng" dirty="0" smtClean="0">
                <a:solidFill>
                  <a:srgbClr val="62337B"/>
                </a:solidFill>
              </a:rPr>
              <a:t>Qu’est-ce que la laïcité ? Comment convenir d’une définition ?</a:t>
            </a:r>
            <a:endParaRPr lang="fr-FR" sz="2000" u="sng" dirty="0">
              <a:solidFill>
                <a:srgbClr val="62337B"/>
              </a:solidFill>
            </a:endParaRPr>
          </a:p>
        </p:txBody>
      </p:sp>
      <p:sp>
        <p:nvSpPr>
          <p:cNvPr id="5" name="TextBox 2"/>
          <p:cNvSpPr txBox="1"/>
          <p:nvPr/>
        </p:nvSpPr>
        <p:spPr>
          <a:xfrm>
            <a:off x="611560" y="1539367"/>
            <a:ext cx="1199367" cy="307777"/>
          </a:xfrm>
          <a:prstGeom prst="rect">
            <a:avLst/>
          </a:prstGeom>
          <a:noFill/>
        </p:spPr>
        <p:txBody>
          <a:bodyPr wrap="none" rtlCol="0">
            <a:spAutoFit/>
          </a:bodyPr>
          <a:lstStyle/>
          <a:p>
            <a:r>
              <a:rPr lang="fr-FR" b="1" dirty="0" smtClean="0">
                <a:solidFill>
                  <a:srgbClr val="62337B"/>
                </a:solidFill>
              </a:rPr>
              <a:t>Étymologie </a:t>
            </a:r>
            <a:endParaRPr lang="fr-FR" b="1" dirty="0">
              <a:solidFill>
                <a:srgbClr val="62337B"/>
              </a:solidFill>
            </a:endParaRPr>
          </a:p>
        </p:txBody>
      </p:sp>
      <p:sp>
        <p:nvSpPr>
          <p:cNvPr id="6" name="TextBox 3"/>
          <p:cNvSpPr txBox="1"/>
          <p:nvPr/>
        </p:nvSpPr>
        <p:spPr>
          <a:xfrm>
            <a:off x="702931" y="4297479"/>
            <a:ext cx="1107996" cy="307777"/>
          </a:xfrm>
          <a:prstGeom prst="rect">
            <a:avLst/>
          </a:prstGeom>
          <a:noFill/>
        </p:spPr>
        <p:txBody>
          <a:bodyPr wrap="none" rtlCol="0">
            <a:spAutoFit/>
          </a:bodyPr>
          <a:lstStyle/>
          <a:p>
            <a:r>
              <a:rPr lang="fr-FR" b="1" dirty="0" smtClean="0">
                <a:solidFill>
                  <a:srgbClr val="62337B"/>
                </a:solidFill>
              </a:rPr>
              <a:t>Définitions</a:t>
            </a:r>
          </a:p>
        </p:txBody>
      </p:sp>
      <p:sp>
        <p:nvSpPr>
          <p:cNvPr id="7" name="TextBox 4"/>
          <p:cNvSpPr txBox="1"/>
          <p:nvPr/>
        </p:nvSpPr>
        <p:spPr>
          <a:xfrm>
            <a:off x="899593" y="1880812"/>
            <a:ext cx="6720109" cy="307777"/>
          </a:xfrm>
          <a:prstGeom prst="rect">
            <a:avLst/>
          </a:prstGeom>
          <a:noFill/>
        </p:spPr>
        <p:txBody>
          <a:bodyPr wrap="none" rtlCol="0">
            <a:spAutoFit/>
          </a:bodyPr>
          <a:lstStyle/>
          <a:p>
            <a:pPr>
              <a:buFont typeface="Arial" pitchFamily="34" charset="0"/>
              <a:buChar char="•"/>
            </a:pPr>
            <a:r>
              <a:rPr lang="fr-FR" i="1" dirty="0" smtClean="0">
                <a:solidFill>
                  <a:srgbClr val="62337B"/>
                </a:solidFill>
              </a:rPr>
              <a:t>  </a:t>
            </a:r>
            <a:r>
              <a:rPr lang="fr-FR" i="1" dirty="0" err="1" smtClean="0">
                <a:solidFill>
                  <a:srgbClr val="62337B"/>
                </a:solidFill>
              </a:rPr>
              <a:t>λαϊκός</a:t>
            </a:r>
            <a:r>
              <a:rPr lang="fr-FR" dirty="0" smtClean="0">
                <a:solidFill>
                  <a:srgbClr val="62337B"/>
                </a:solidFill>
              </a:rPr>
              <a:t>, </a:t>
            </a:r>
            <a:r>
              <a:rPr lang="fr-FR" i="1" dirty="0" err="1" smtClean="0">
                <a:solidFill>
                  <a:srgbClr val="62337B"/>
                </a:solidFill>
              </a:rPr>
              <a:t>laikos</a:t>
            </a:r>
            <a:r>
              <a:rPr lang="fr-FR" dirty="0" smtClean="0">
                <a:solidFill>
                  <a:srgbClr val="62337B"/>
                </a:solidFill>
              </a:rPr>
              <a:t>, « commun, du peuple (</a:t>
            </a:r>
            <a:r>
              <a:rPr lang="fr-FR" i="1" dirty="0" smtClean="0">
                <a:solidFill>
                  <a:srgbClr val="62337B"/>
                </a:solidFill>
              </a:rPr>
              <a:t>Laos</a:t>
            </a:r>
            <a:r>
              <a:rPr lang="fr-FR" dirty="0" smtClean="0">
                <a:solidFill>
                  <a:srgbClr val="62337B"/>
                </a:solidFill>
              </a:rPr>
              <a:t>) » opposé à </a:t>
            </a:r>
            <a:r>
              <a:rPr lang="el-GR" i="1" dirty="0" smtClean="0">
                <a:solidFill>
                  <a:srgbClr val="62337B"/>
                </a:solidFill>
              </a:rPr>
              <a:t>κληρικός</a:t>
            </a:r>
            <a:r>
              <a:rPr lang="el-GR" dirty="0" smtClean="0">
                <a:solidFill>
                  <a:srgbClr val="62337B"/>
                </a:solidFill>
              </a:rPr>
              <a:t>, </a:t>
            </a:r>
            <a:r>
              <a:rPr lang="fr-FR" i="1" dirty="0" err="1" smtClean="0">
                <a:solidFill>
                  <a:srgbClr val="62337B"/>
                </a:solidFill>
              </a:rPr>
              <a:t>klerikos</a:t>
            </a:r>
            <a:r>
              <a:rPr lang="fr-FR" dirty="0" smtClean="0">
                <a:solidFill>
                  <a:srgbClr val="62337B"/>
                </a:solidFill>
              </a:rPr>
              <a:t> (</a:t>
            </a:r>
            <a:r>
              <a:rPr lang="fr-FR" i="1" dirty="0" smtClean="0">
                <a:solidFill>
                  <a:srgbClr val="62337B"/>
                </a:solidFill>
              </a:rPr>
              <a:t>clerc</a:t>
            </a:r>
            <a:r>
              <a:rPr lang="fr-FR" dirty="0" smtClean="0">
                <a:solidFill>
                  <a:srgbClr val="62337B"/>
                </a:solidFill>
              </a:rPr>
              <a:t>)</a:t>
            </a:r>
            <a:endParaRPr lang="fr-FR" dirty="0">
              <a:solidFill>
                <a:srgbClr val="62337B"/>
              </a:solidFill>
            </a:endParaRPr>
          </a:p>
        </p:txBody>
      </p:sp>
      <p:sp>
        <p:nvSpPr>
          <p:cNvPr id="8" name="TextBox 5"/>
          <p:cNvSpPr txBox="1"/>
          <p:nvPr/>
        </p:nvSpPr>
        <p:spPr>
          <a:xfrm>
            <a:off x="899593" y="3467719"/>
            <a:ext cx="7992888" cy="523220"/>
          </a:xfrm>
          <a:prstGeom prst="rect">
            <a:avLst/>
          </a:prstGeom>
          <a:noFill/>
        </p:spPr>
        <p:txBody>
          <a:bodyPr wrap="square" rtlCol="0">
            <a:spAutoFit/>
          </a:bodyPr>
          <a:lstStyle/>
          <a:p>
            <a:pPr>
              <a:buFont typeface="Arial" pitchFamily="34" charset="0"/>
              <a:buChar char="•"/>
            </a:pPr>
            <a:r>
              <a:rPr lang="fr-FR" dirty="0" smtClean="0">
                <a:solidFill>
                  <a:srgbClr val="62337B"/>
                </a:solidFill>
              </a:rPr>
              <a:t> Au Moyen Âge, le mot « laïc » distingue l’homme commun, qui doit être enseigné, de l’individu </a:t>
            </a:r>
            <a:r>
              <a:rPr lang="fr-FR" i="1" dirty="0" smtClean="0">
                <a:solidFill>
                  <a:srgbClr val="62337B"/>
                </a:solidFill>
              </a:rPr>
              <a:t>instruit</a:t>
            </a:r>
            <a:r>
              <a:rPr lang="fr-FR" dirty="0" smtClean="0">
                <a:solidFill>
                  <a:srgbClr val="62337B"/>
                </a:solidFill>
              </a:rPr>
              <a:t> consacré par son état religieux</a:t>
            </a:r>
            <a:endParaRPr lang="fr-FR" dirty="0">
              <a:solidFill>
                <a:srgbClr val="62337B"/>
              </a:solidFill>
            </a:endParaRPr>
          </a:p>
        </p:txBody>
      </p:sp>
      <p:sp>
        <p:nvSpPr>
          <p:cNvPr id="9" name="TextBox 6"/>
          <p:cNvSpPr txBox="1"/>
          <p:nvPr/>
        </p:nvSpPr>
        <p:spPr>
          <a:xfrm>
            <a:off x="899593" y="2252001"/>
            <a:ext cx="7920880" cy="1169551"/>
          </a:xfrm>
          <a:prstGeom prst="rect">
            <a:avLst/>
          </a:prstGeom>
          <a:noFill/>
        </p:spPr>
        <p:txBody>
          <a:bodyPr wrap="square" rtlCol="0">
            <a:spAutoFit/>
          </a:bodyPr>
          <a:lstStyle/>
          <a:p>
            <a:pPr>
              <a:buFont typeface="Arial" pitchFamily="34" charset="0"/>
              <a:buChar char="•"/>
            </a:pPr>
            <a:r>
              <a:rPr lang="fr-FR" dirty="0" smtClean="0">
                <a:solidFill>
                  <a:srgbClr val="62337B"/>
                </a:solidFill>
              </a:rPr>
              <a:t> Rappel : « </a:t>
            </a:r>
            <a:r>
              <a:rPr lang="fr-FR" dirty="0" err="1" smtClean="0">
                <a:solidFill>
                  <a:srgbClr val="62337B"/>
                </a:solidFill>
              </a:rPr>
              <a:t>laos</a:t>
            </a:r>
            <a:r>
              <a:rPr lang="fr-FR" dirty="0" smtClean="0">
                <a:solidFill>
                  <a:srgbClr val="62337B"/>
                </a:solidFill>
              </a:rPr>
              <a:t> » (unité du peuple), « </a:t>
            </a:r>
            <a:r>
              <a:rPr lang="fr-FR" dirty="0" err="1" smtClean="0">
                <a:solidFill>
                  <a:srgbClr val="62337B"/>
                </a:solidFill>
              </a:rPr>
              <a:t>demos</a:t>
            </a:r>
            <a:r>
              <a:rPr lang="fr-FR" dirty="0" smtClean="0">
                <a:solidFill>
                  <a:srgbClr val="62337B"/>
                </a:solidFill>
              </a:rPr>
              <a:t> » (secteur agricole entourant une ville, polis) et « ethnos ».</a:t>
            </a:r>
          </a:p>
          <a:p>
            <a:r>
              <a:rPr lang="fr-FR" dirty="0" smtClean="0">
                <a:solidFill>
                  <a:srgbClr val="62337B"/>
                </a:solidFill>
              </a:rPr>
              <a:t>Cf. Odon Vallet, « Le démoniaque et le démocrate », </a:t>
            </a:r>
            <a:r>
              <a:rPr lang="fr-FR" i="1" dirty="0" smtClean="0">
                <a:solidFill>
                  <a:srgbClr val="62337B"/>
                </a:solidFill>
              </a:rPr>
              <a:t>Mots</a:t>
            </a:r>
            <a:r>
              <a:rPr lang="fr-FR" dirty="0" smtClean="0">
                <a:solidFill>
                  <a:srgbClr val="62337B"/>
                </a:solidFill>
              </a:rPr>
              <a:t>, juin 1999, n°59, pp. 125-127, Henri </a:t>
            </a:r>
            <a:r>
              <a:rPr lang="fr-FR" dirty="0" err="1" smtClean="0">
                <a:solidFill>
                  <a:srgbClr val="62337B"/>
                </a:solidFill>
              </a:rPr>
              <a:t>Pena</a:t>
            </a:r>
            <a:r>
              <a:rPr lang="fr-FR" dirty="0" smtClean="0">
                <a:solidFill>
                  <a:srgbClr val="62337B"/>
                </a:solidFill>
              </a:rPr>
              <a:t> Ruiz définit la laïcité (</a:t>
            </a:r>
            <a:r>
              <a:rPr lang="fr-FR" dirty="0" err="1" smtClean="0">
                <a:solidFill>
                  <a:srgbClr val="62337B"/>
                </a:solidFill>
                <a:hlinkClick r:id="rId2"/>
              </a:rPr>
              <a:t>YouTube</a:t>
            </a:r>
            <a:r>
              <a:rPr lang="fr-FR" dirty="0" smtClean="0">
                <a:solidFill>
                  <a:srgbClr val="62337B"/>
                </a:solidFill>
              </a:rPr>
              <a:t>, construire le vivre ensemble, comment construire une unité à partir d’une pluralité)</a:t>
            </a:r>
          </a:p>
        </p:txBody>
      </p:sp>
      <p:sp>
        <p:nvSpPr>
          <p:cNvPr id="10" name="TextBox 7"/>
          <p:cNvSpPr txBox="1"/>
          <p:nvPr/>
        </p:nvSpPr>
        <p:spPr>
          <a:xfrm>
            <a:off x="971601" y="4605256"/>
            <a:ext cx="7183237" cy="738664"/>
          </a:xfrm>
          <a:prstGeom prst="rect">
            <a:avLst/>
          </a:prstGeom>
          <a:noFill/>
        </p:spPr>
        <p:txBody>
          <a:bodyPr wrap="square" rtlCol="0">
            <a:spAutoFit/>
          </a:bodyPr>
          <a:lstStyle/>
          <a:p>
            <a:pPr>
              <a:buFont typeface="Arial" pitchFamily="34" charset="0"/>
              <a:buChar char="•"/>
            </a:pPr>
            <a:r>
              <a:rPr lang="fr-FR" dirty="0" smtClean="0">
                <a:solidFill>
                  <a:srgbClr val="62337B"/>
                </a:solidFill>
              </a:rPr>
              <a:t> Les trois options face à la question de l’existence d’être(s) supérieur(s), que sont la croyance, l’athéisme ou l’agnosticisme, n’engagent que leurs adeptes et sont à traiter à égalité par la société.</a:t>
            </a:r>
            <a:endParaRPr lang="fr-FR" dirty="0">
              <a:solidFill>
                <a:srgbClr val="62337B"/>
              </a:solidFill>
            </a:endParaRPr>
          </a:p>
        </p:txBody>
      </p:sp>
      <p:sp>
        <p:nvSpPr>
          <p:cNvPr id="11" name="TextBox 8"/>
          <p:cNvSpPr txBox="1"/>
          <p:nvPr/>
        </p:nvSpPr>
        <p:spPr>
          <a:xfrm>
            <a:off x="971601" y="5352065"/>
            <a:ext cx="6907191" cy="523220"/>
          </a:xfrm>
          <a:prstGeom prst="rect">
            <a:avLst/>
          </a:prstGeom>
          <a:noFill/>
        </p:spPr>
        <p:txBody>
          <a:bodyPr wrap="square" rtlCol="0">
            <a:spAutoFit/>
          </a:bodyPr>
          <a:lstStyle/>
          <a:p>
            <a:pPr>
              <a:buFont typeface="Arial" pitchFamily="34" charset="0"/>
              <a:buChar char="•"/>
            </a:pPr>
            <a:r>
              <a:rPr lang="fr-FR" dirty="0" smtClean="0">
                <a:solidFill>
                  <a:srgbClr val="62337B"/>
                </a:solidFill>
              </a:rPr>
              <a:t> La sphère publique doit être indépendante des particularismes religieux, athées ou agnostiques. « Indépendante » ne veut pas dire hostile.</a:t>
            </a:r>
            <a:endParaRPr lang="fr-FR" dirty="0">
              <a:solidFill>
                <a:srgbClr val="62337B"/>
              </a:solidFill>
            </a:endParaRPr>
          </a:p>
        </p:txBody>
      </p:sp>
    </p:spTree>
    <p:extLst>
      <p:ext uri="{BB962C8B-B14F-4D97-AF65-F5344CB8AC3E}">
        <p14:creationId xmlns:p14="http://schemas.microsoft.com/office/powerpoint/2010/main" val="1476014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build="p"/>
      <p:bldP spid="10"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60079" y="1026008"/>
            <a:ext cx="1467068" cy="307777"/>
          </a:xfrm>
          <a:prstGeom prst="rect">
            <a:avLst/>
          </a:prstGeom>
          <a:noFill/>
        </p:spPr>
        <p:txBody>
          <a:bodyPr wrap="none" rtlCol="0">
            <a:spAutoFit/>
          </a:bodyPr>
          <a:lstStyle/>
          <a:p>
            <a:r>
              <a:rPr lang="fr-FR" b="1" dirty="0" smtClean="0">
                <a:solidFill>
                  <a:srgbClr val="62337B"/>
                </a:solidFill>
              </a:rPr>
              <a:t>Trois principes</a:t>
            </a:r>
            <a:endParaRPr lang="fr-FR" b="1" dirty="0">
              <a:solidFill>
                <a:srgbClr val="62337B"/>
              </a:solidFill>
            </a:endParaRPr>
          </a:p>
        </p:txBody>
      </p:sp>
      <p:sp>
        <p:nvSpPr>
          <p:cNvPr id="3" name="TextBox 2"/>
          <p:cNvSpPr txBox="1"/>
          <p:nvPr/>
        </p:nvSpPr>
        <p:spPr>
          <a:xfrm>
            <a:off x="1036292" y="1386048"/>
            <a:ext cx="2037737" cy="307777"/>
          </a:xfrm>
          <a:prstGeom prst="rect">
            <a:avLst/>
          </a:prstGeom>
          <a:noFill/>
        </p:spPr>
        <p:txBody>
          <a:bodyPr wrap="none" rtlCol="0">
            <a:spAutoFit/>
          </a:bodyPr>
          <a:lstStyle/>
          <a:p>
            <a:pPr>
              <a:buFont typeface="Arial" pitchFamily="34" charset="0"/>
              <a:buChar char="•"/>
            </a:pPr>
            <a:r>
              <a:rPr lang="fr-FR" dirty="0" smtClean="0">
                <a:solidFill>
                  <a:srgbClr val="62337B"/>
                </a:solidFill>
              </a:rPr>
              <a:t> Liberté de conscience</a:t>
            </a:r>
            <a:endParaRPr lang="fr-FR" dirty="0">
              <a:solidFill>
                <a:srgbClr val="62337B"/>
              </a:solidFill>
            </a:endParaRPr>
          </a:p>
        </p:txBody>
      </p:sp>
      <p:sp>
        <p:nvSpPr>
          <p:cNvPr id="4" name="TextBox 3"/>
          <p:cNvSpPr txBox="1"/>
          <p:nvPr/>
        </p:nvSpPr>
        <p:spPr>
          <a:xfrm>
            <a:off x="1036292" y="1755380"/>
            <a:ext cx="4523995" cy="307777"/>
          </a:xfrm>
          <a:prstGeom prst="rect">
            <a:avLst/>
          </a:prstGeom>
          <a:noFill/>
        </p:spPr>
        <p:txBody>
          <a:bodyPr wrap="none" rtlCol="0">
            <a:spAutoFit/>
          </a:bodyPr>
          <a:lstStyle/>
          <a:p>
            <a:pPr>
              <a:buFont typeface="Arial" pitchFamily="34" charset="0"/>
              <a:buChar char="•"/>
            </a:pPr>
            <a:r>
              <a:rPr lang="fr-FR" dirty="0" smtClean="0">
                <a:solidFill>
                  <a:srgbClr val="62337B"/>
                </a:solidFill>
              </a:rPr>
              <a:t> Égalité de droit entre athées, croyants et agnostiques</a:t>
            </a:r>
            <a:endParaRPr lang="fr-FR" dirty="0">
              <a:solidFill>
                <a:srgbClr val="62337B"/>
              </a:solidFill>
            </a:endParaRPr>
          </a:p>
        </p:txBody>
      </p:sp>
      <p:sp>
        <p:nvSpPr>
          <p:cNvPr id="5" name="TextBox 4"/>
          <p:cNvSpPr txBox="1"/>
          <p:nvPr/>
        </p:nvSpPr>
        <p:spPr>
          <a:xfrm>
            <a:off x="1036292" y="2115420"/>
            <a:ext cx="3977371" cy="307777"/>
          </a:xfrm>
          <a:prstGeom prst="rect">
            <a:avLst/>
          </a:prstGeom>
          <a:noFill/>
        </p:spPr>
        <p:txBody>
          <a:bodyPr wrap="none" rtlCol="0">
            <a:spAutoFit/>
          </a:bodyPr>
          <a:lstStyle/>
          <a:p>
            <a:pPr>
              <a:buFont typeface="Arial" pitchFamily="34" charset="0"/>
              <a:buChar char="•"/>
            </a:pPr>
            <a:r>
              <a:rPr lang="fr-FR" dirty="0" smtClean="0">
                <a:solidFill>
                  <a:srgbClr val="62337B"/>
                </a:solidFill>
              </a:rPr>
              <a:t> Orientation universaliste de la sphère publique</a:t>
            </a:r>
            <a:endParaRPr lang="fr-FR" dirty="0">
              <a:solidFill>
                <a:srgbClr val="62337B"/>
              </a:solidFill>
            </a:endParaRPr>
          </a:p>
        </p:txBody>
      </p:sp>
      <p:sp>
        <p:nvSpPr>
          <p:cNvPr id="6" name="TextBox 5"/>
          <p:cNvSpPr txBox="1"/>
          <p:nvPr/>
        </p:nvSpPr>
        <p:spPr>
          <a:xfrm>
            <a:off x="660079" y="4046276"/>
            <a:ext cx="1481496" cy="307777"/>
          </a:xfrm>
          <a:prstGeom prst="rect">
            <a:avLst/>
          </a:prstGeom>
          <a:noFill/>
        </p:spPr>
        <p:txBody>
          <a:bodyPr wrap="none" rtlCol="0">
            <a:spAutoFit/>
          </a:bodyPr>
          <a:lstStyle/>
          <a:p>
            <a:r>
              <a:rPr lang="fr-FR" b="1" dirty="0" smtClean="0">
                <a:solidFill>
                  <a:srgbClr val="62337B"/>
                </a:solidFill>
              </a:rPr>
              <a:t>Premier emploi</a:t>
            </a:r>
            <a:endParaRPr lang="fr-FR" b="1" dirty="0">
              <a:solidFill>
                <a:srgbClr val="62337B"/>
              </a:solidFill>
            </a:endParaRPr>
          </a:p>
        </p:txBody>
      </p:sp>
      <p:sp>
        <p:nvSpPr>
          <p:cNvPr id="7" name="TextBox 8"/>
          <p:cNvSpPr txBox="1"/>
          <p:nvPr/>
        </p:nvSpPr>
        <p:spPr>
          <a:xfrm>
            <a:off x="1068026" y="4478324"/>
            <a:ext cx="6862525" cy="1815882"/>
          </a:xfrm>
          <a:prstGeom prst="rect">
            <a:avLst/>
          </a:prstGeom>
          <a:noFill/>
        </p:spPr>
        <p:txBody>
          <a:bodyPr wrap="square" rtlCol="0">
            <a:spAutoFit/>
          </a:bodyPr>
          <a:lstStyle/>
          <a:p>
            <a:pPr>
              <a:buFont typeface="Arial" pitchFamily="34" charset="0"/>
              <a:buChar char="•"/>
            </a:pPr>
            <a:r>
              <a:rPr lang="fr-FR" dirty="0" smtClean="0">
                <a:solidFill>
                  <a:srgbClr val="62337B"/>
                </a:solidFill>
              </a:rPr>
              <a:t>  Le mot figure dans le </a:t>
            </a:r>
            <a:r>
              <a:rPr lang="fr-FR" i="1" dirty="0" smtClean="0">
                <a:solidFill>
                  <a:srgbClr val="62337B"/>
                </a:solidFill>
              </a:rPr>
              <a:t>Dictionnaire de pédagogie et d’instruction</a:t>
            </a:r>
            <a:r>
              <a:rPr lang="fr-FR" dirty="0" smtClean="0">
                <a:solidFill>
                  <a:srgbClr val="62337B"/>
                </a:solidFill>
              </a:rPr>
              <a:t> de Ferdinand </a:t>
            </a:r>
            <a:br>
              <a:rPr lang="fr-FR" dirty="0" smtClean="0">
                <a:solidFill>
                  <a:srgbClr val="62337B"/>
                </a:solidFill>
              </a:rPr>
            </a:br>
            <a:r>
              <a:rPr lang="fr-FR" dirty="0" smtClean="0">
                <a:solidFill>
                  <a:srgbClr val="62337B"/>
                </a:solidFill>
              </a:rPr>
              <a:t>Buisson paru en 1887. L’auteur y souligne la nécessité du substantif pour désigner </a:t>
            </a:r>
            <a:br>
              <a:rPr lang="fr-FR" dirty="0" smtClean="0">
                <a:solidFill>
                  <a:srgbClr val="62337B"/>
                </a:solidFill>
              </a:rPr>
            </a:br>
            <a:r>
              <a:rPr lang="fr-FR" dirty="0" smtClean="0">
                <a:solidFill>
                  <a:srgbClr val="62337B"/>
                </a:solidFill>
              </a:rPr>
              <a:t>l’aboutissement idéal d’un processus de laïcisation qui affranchit l’État de l’Église et </a:t>
            </a:r>
            <a:br>
              <a:rPr lang="fr-FR" dirty="0" smtClean="0">
                <a:solidFill>
                  <a:srgbClr val="62337B"/>
                </a:solidFill>
              </a:rPr>
            </a:br>
            <a:r>
              <a:rPr lang="fr-FR" dirty="0" smtClean="0">
                <a:solidFill>
                  <a:srgbClr val="62337B"/>
                </a:solidFill>
              </a:rPr>
              <a:t>l’Église de l’État. Le mot recouvre à la fois le caractère non confessionnel de la puissance publique et son orientation de principe vers ce qui est commun à tous les hommes, par‐delà </a:t>
            </a:r>
            <a:br>
              <a:rPr lang="fr-FR" dirty="0" smtClean="0">
                <a:solidFill>
                  <a:srgbClr val="62337B"/>
                </a:solidFill>
              </a:rPr>
            </a:br>
            <a:r>
              <a:rPr lang="fr-FR" dirty="0" smtClean="0">
                <a:solidFill>
                  <a:srgbClr val="62337B"/>
                </a:solidFill>
              </a:rPr>
              <a:t>leurs « différences » d’options spirituelles ou philosophiques.</a:t>
            </a:r>
          </a:p>
          <a:p>
            <a:pPr>
              <a:buFont typeface="Arial" pitchFamily="34" charset="0"/>
              <a:buChar char="•"/>
            </a:pPr>
            <a:endParaRPr lang="fr-FR" dirty="0" smtClean="0">
              <a:solidFill>
                <a:srgbClr val="62337B"/>
              </a:solidFill>
            </a:endParaRPr>
          </a:p>
        </p:txBody>
      </p:sp>
      <p:sp>
        <p:nvSpPr>
          <p:cNvPr id="8" name="TextBox 7"/>
          <p:cNvSpPr txBox="1"/>
          <p:nvPr/>
        </p:nvSpPr>
        <p:spPr>
          <a:xfrm>
            <a:off x="660079" y="2888924"/>
            <a:ext cx="1356462" cy="307777"/>
          </a:xfrm>
          <a:prstGeom prst="rect">
            <a:avLst/>
          </a:prstGeom>
          <a:noFill/>
        </p:spPr>
        <p:txBody>
          <a:bodyPr wrap="none" rtlCol="0">
            <a:spAutoFit/>
          </a:bodyPr>
          <a:lstStyle/>
          <a:p>
            <a:r>
              <a:rPr lang="fr-FR" b="1" dirty="0" smtClean="0">
                <a:solidFill>
                  <a:srgbClr val="62337B"/>
                </a:solidFill>
              </a:rPr>
              <a:t>Conséquence</a:t>
            </a:r>
            <a:endParaRPr lang="fr-FR" b="1" dirty="0">
              <a:solidFill>
                <a:srgbClr val="62337B"/>
              </a:solidFill>
            </a:endParaRPr>
          </a:p>
        </p:txBody>
      </p:sp>
      <p:sp>
        <p:nvSpPr>
          <p:cNvPr id="9" name="TextBox 9"/>
          <p:cNvSpPr txBox="1"/>
          <p:nvPr/>
        </p:nvSpPr>
        <p:spPr>
          <a:xfrm>
            <a:off x="1036292" y="3248964"/>
            <a:ext cx="3373039" cy="307777"/>
          </a:xfrm>
          <a:prstGeom prst="rect">
            <a:avLst/>
          </a:prstGeom>
          <a:noFill/>
        </p:spPr>
        <p:txBody>
          <a:bodyPr wrap="none" rtlCol="0">
            <a:spAutoFit/>
          </a:bodyPr>
          <a:lstStyle/>
          <a:p>
            <a:pPr>
              <a:buFont typeface="Arial" pitchFamily="34" charset="0"/>
              <a:buChar char="•"/>
            </a:pPr>
            <a:r>
              <a:rPr lang="fr-FR" dirty="0" smtClean="0">
                <a:solidFill>
                  <a:srgbClr val="62337B"/>
                </a:solidFill>
              </a:rPr>
              <a:t> Séparation des « Églises » et de l’État </a:t>
            </a:r>
            <a:endParaRPr lang="fr-FR" dirty="0">
              <a:solidFill>
                <a:srgbClr val="62337B"/>
              </a:solidFill>
            </a:endParaRPr>
          </a:p>
        </p:txBody>
      </p:sp>
    </p:spTree>
    <p:extLst>
      <p:ext uri="{BB962C8B-B14F-4D97-AF65-F5344CB8AC3E}">
        <p14:creationId xmlns:p14="http://schemas.microsoft.com/office/powerpoint/2010/main" val="1041625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build="p"/>
      <p:bldP spid="8"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261846" y="379516"/>
            <a:ext cx="8601365" cy="5249388"/>
          </a:xfrm>
          <a:prstGeom prst="rect">
            <a:avLst/>
          </a:prstGeom>
        </p:spPr>
      </p:pic>
    </p:spTree>
    <p:extLst>
      <p:ext uri="{BB962C8B-B14F-4D97-AF65-F5344CB8AC3E}">
        <p14:creationId xmlns:p14="http://schemas.microsoft.com/office/powerpoint/2010/main" val="1151296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cstate="print"/>
          <a:srcRect/>
          <a:stretch>
            <a:fillRect/>
          </a:stretch>
        </p:blipFill>
        <p:spPr bwMode="auto">
          <a:xfrm>
            <a:off x="127620" y="116632"/>
            <a:ext cx="5524500" cy="4648200"/>
          </a:xfrm>
          <a:prstGeom prst="rect">
            <a:avLst/>
          </a:prstGeom>
          <a:noFill/>
          <a:ln w="9525">
            <a:noFill/>
            <a:miter lim="800000"/>
            <a:headEnd/>
            <a:tailEnd/>
          </a:ln>
        </p:spPr>
      </p:pic>
      <p:pic>
        <p:nvPicPr>
          <p:cNvPr id="3" name="Picture 4"/>
          <p:cNvPicPr>
            <a:picLocks noChangeAspect="1" noChangeArrowheads="1"/>
          </p:cNvPicPr>
          <p:nvPr/>
        </p:nvPicPr>
        <p:blipFill>
          <a:blip r:embed="rId3" cstate="print"/>
          <a:srcRect/>
          <a:stretch>
            <a:fillRect/>
          </a:stretch>
        </p:blipFill>
        <p:spPr bwMode="auto">
          <a:xfrm>
            <a:off x="3726879" y="3789040"/>
            <a:ext cx="5381625" cy="3028950"/>
          </a:xfrm>
          <a:prstGeom prst="rect">
            <a:avLst/>
          </a:prstGeom>
          <a:noFill/>
          <a:ln w="9525">
            <a:noFill/>
            <a:miter lim="800000"/>
            <a:headEnd/>
            <a:tailEnd/>
          </a:ln>
        </p:spPr>
      </p:pic>
    </p:spTree>
    <p:extLst>
      <p:ext uri="{BB962C8B-B14F-4D97-AF65-F5344CB8AC3E}">
        <p14:creationId xmlns:p14="http://schemas.microsoft.com/office/powerpoint/2010/main" val="2432984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9279" y="940773"/>
            <a:ext cx="1765227" cy="400110"/>
          </a:xfrm>
          <a:prstGeom prst="rect">
            <a:avLst/>
          </a:prstGeom>
          <a:noFill/>
        </p:spPr>
        <p:txBody>
          <a:bodyPr wrap="none" rtlCol="0">
            <a:spAutoFit/>
          </a:bodyPr>
          <a:lstStyle/>
          <a:p>
            <a:r>
              <a:rPr lang="fr-FR" sz="2000" u="sng" dirty="0" smtClean="0">
                <a:solidFill>
                  <a:srgbClr val="62337B"/>
                </a:solidFill>
              </a:rPr>
              <a:t>II – Historique</a:t>
            </a:r>
            <a:endParaRPr lang="fr-FR" sz="2000" u="sng" dirty="0">
              <a:solidFill>
                <a:srgbClr val="62337B"/>
              </a:solidFill>
            </a:endParaRPr>
          </a:p>
        </p:txBody>
      </p:sp>
      <p:sp>
        <p:nvSpPr>
          <p:cNvPr id="3" name="TextBox 2"/>
          <p:cNvSpPr txBox="1"/>
          <p:nvPr/>
        </p:nvSpPr>
        <p:spPr>
          <a:xfrm>
            <a:off x="772588" y="3284984"/>
            <a:ext cx="2808312" cy="738664"/>
          </a:xfrm>
          <a:prstGeom prst="rect">
            <a:avLst/>
          </a:prstGeom>
          <a:noFill/>
        </p:spPr>
        <p:txBody>
          <a:bodyPr wrap="square" rtlCol="0">
            <a:spAutoFit/>
          </a:bodyPr>
          <a:lstStyle/>
          <a:p>
            <a:pPr>
              <a:buFont typeface="Arial" pitchFamily="34" charset="0"/>
              <a:buChar char="•"/>
            </a:pPr>
            <a:r>
              <a:rPr lang="fr-FR" dirty="0" smtClean="0">
                <a:solidFill>
                  <a:srgbClr val="62337B"/>
                </a:solidFill>
              </a:rPr>
              <a:t> La Révolution française crée les conditions de la laïcité (état civil, mariage civil)</a:t>
            </a:r>
          </a:p>
        </p:txBody>
      </p:sp>
      <p:sp>
        <p:nvSpPr>
          <p:cNvPr id="4" name="TextBox 3"/>
          <p:cNvSpPr txBox="1"/>
          <p:nvPr/>
        </p:nvSpPr>
        <p:spPr>
          <a:xfrm>
            <a:off x="778339" y="1360047"/>
            <a:ext cx="6412333" cy="307777"/>
          </a:xfrm>
          <a:prstGeom prst="rect">
            <a:avLst/>
          </a:prstGeom>
          <a:noFill/>
        </p:spPr>
        <p:txBody>
          <a:bodyPr wrap="none" rtlCol="0">
            <a:spAutoFit/>
          </a:bodyPr>
          <a:lstStyle/>
          <a:p>
            <a:pPr>
              <a:buFont typeface="Arial" pitchFamily="34" charset="0"/>
              <a:buChar char="•"/>
            </a:pPr>
            <a:r>
              <a:rPr lang="fr-FR" dirty="0" smtClean="0">
                <a:solidFill>
                  <a:srgbClr val="62337B"/>
                </a:solidFill>
              </a:rPr>
              <a:t> 1766 blasphème interdit, Chevalier de La Barre torturé puis décapité et brûlé.</a:t>
            </a:r>
          </a:p>
        </p:txBody>
      </p:sp>
      <p:sp>
        <p:nvSpPr>
          <p:cNvPr id="5" name="TextBox 6"/>
          <p:cNvSpPr txBox="1"/>
          <p:nvPr/>
        </p:nvSpPr>
        <p:spPr>
          <a:xfrm>
            <a:off x="792728" y="1621517"/>
            <a:ext cx="8172400" cy="954107"/>
          </a:xfrm>
          <a:prstGeom prst="rect">
            <a:avLst/>
          </a:prstGeom>
          <a:noFill/>
        </p:spPr>
        <p:txBody>
          <a:bodyPr wrap="square" rtlCol="0">
            <a:spAutoFit/>
          </a:bodyPr>
          <a:lstStyle/>
          <a:p>
            <a:pPr>
              <a:buFont typeface="Arial" pitchFamily="34" charset="0"/>
              <a:buChar char="•"/>
            </a:pPr>
            <a:r>
              <a:rPr lang="fr-FR" dirty="0" smtClean="0">
                <a:solidFill>
                  <a:srgbClr val="62337B"/>
                </a:solidFill>
              </a:rPr>
              <a:t> Les connaissances sont universelles, les croyances sont particulières. Condorcet dans ses </a:t>
            </a:r>
            <a:r>
              <a:rPr lang="fr-FR" i="1" dirty="0" smtClean="0">
                <a:solidFill>
                  <a:srgbClr val="62337B"/>
                </a:solidFill>
                <a:hlinkClick r:id="rId2"/>
              </a:rPr>
              <a:t>Cinq mémoires sur l’instruction publique</a:t>
            </a:r>
            <a:r>
              <a:rPr lang="fr-FR" dirty="0" smtClean="0">
                <a:solidFill>
                  <a:srgbClr val="62337B"/>
                </a:solidFill>
              </a:rPr>
              <a:t> (1791) : « La puissance publique ne peut même, sur aucun objet, avoir le droit de faire enseigner des opinions comme des vérités ; 	elle ne doit imposer aucune </a:t>
            </a:r>
            <a:br>
              <a:rPr lang="fr-FR" dirty="0" smtClean="0">
                <a:solidFill>
                  <a:srgbClr val="62337B"/>
                </a:solidFill>
              </a:rPr>
            </a:br>
            <a:r>
              <a:rPr lang="fr-FR" dirty="0" smtClean="0">
                <a:solidFill>
                  <a:srgbClr val="62337B"/>
                </a:solidFill>
              </a:rPr>
              <a:t>croyance. »</a:t>
            </a:r>
            <a:endParaRPr lang="fr-FR" i="1" dirty="0">
              <a:solidFill>
                <a:srgbClr val="62337B"/>
              </a:solidFill>
            </a:endParaRPr>
          </a:p>
        </p:txBody>
      </p:sp>
      <p:pic>
        <p:nvPicPr>
          <p:cNvPr id="6" name="Picture 2"/>
          <p:cNvPicPr>
            <a:picLocks noChangeAspect="1" noChangeArrowheads="1"/>
          </p:cNvPicPr>
          <p:nvPr/>
        </p:nvPicPr>
        <p:blipFill>
          <a:blip r:embed="rId3" cstate="print"/>
          <a:srcRect/>
          <a:stretch>
            <a:fillRect/>
          </a:stretch>
        </p:blipFill>
        <p:spPr bwMode="auto">
          <a:xfrm>
            <a:off x="3633837" y="2314575"/>
            <a:ext cx="5505450" cy="4543425"/>
          </a:xfrm>
          <a:prstGeom prst="rect">
            <a:avLst/>
          </a:prstGeom>
          <a:noFill/>
          <a:ln w="9525">
            <a:noFill/>
            <a:miter lim="800000"/>
            <a:headEnd/>
            <a:tailEnd/>
          </a:ln>
        </p:spPr>
      </p:pic>
      <p:pic>
        <p:nvPicPr>
          <p:cNvPr id="7" name="Picture 3"/>
          <p:cNvPicPr>
            <a:picLocks noChangeAspect="1" noChangeArrowheads="1"/>
          </p:cNvPicPr>
          <p:nvPr/>
        </p:nvPicPr>
        <p:blipFill>
          <a:blip r:embed="rId4" cstate="print"/>
          <a:srcRect/>
          <a:stretch>
            <a:fillRect/>
          </a:stretch>
        </p:blipFill>
        <p:spPr bwMode="auto">
          <a:xfrm>
            <a:off x="251520" y="4437112"/>
            <a:ext cx="3382317" cy="2244794"/>
          </a:xfrm>
          <a:prstGeom prst="rect">
            <a:avLst/>
          </a:prstGeom>
          <a:noFill/>
          <a:ln w="9525">
            <a:noFill/>
            <a:miter lim="800000"/>
            <a:headEnd/>
            <a:tailEnd/>
          </a:ln>
        </p:spPr>
      </p:pic>
    </p:spTree>
    <p:extLst>
      <p:ext uri="{BB962C8B-B14F-4D97-AF65-F5344CB8AC3E}">
        <p14:creationId xmlns:p14="http://schemas.microsoft.com/office/powerpoint/2010/main" val="1393766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
          <p:cNvSpPr txBox="1"/>
          <p:nvPr/>
        </p:nvSpPr>
        <p:spPr>
          <a:xfrm>
            <a:off x="251519" y="1002876"/>
            <a:ext cx="2520280" cy="307777"/>
          </a:xfrm>
          <a:prstGeom prst="rect">
            <a:avLst/>
          </a:prstGeom>
          <a:noFill/>
        </p:spPr>
        <p:txBody>
          <a:bodyPr wrap="square" rtlCol="0">
            <a:spAutoFit/>
          </a:bodyPr>
          <a:lstStyle/>
          <a:p>
            <a:r>
              <a:rPr lang="fr-FR" b="1" dirty="0" smtClean="0">
                <a:solidFill>
                  <a:srgbClr val="62337B"/>
                </a:solidFill>
              </a:rPr>
              <a:t>Baptême républicain</a:t>
            </a:r>
            <a:endParaRPr lang="fr-FR" b="1" dirty="0">
              <a:solidFill>
                <a:srgbClr val="62337B"/>
              </a:solidFill>
            </a:endParaRPr>
          </a:p>
        </p:txBody>
      </p:sp>
      <p:sp>
        <p:nvSpPr>
          <p:cNvPr id="3" name="TextBox 4"/>
          <p:cNvSpPr txBox="1"/>
          <p:nvPr/>
        </p:nvSpPr>
        <p:spPr>
          <a:xfrm>
            <a:off x="467544" y="1434924"/>
            <a:ext cx="8676456" cy="738664"/>
          </a:xfrm>
          <a:prstGeom prst="rect">
            <a:avLst/>
          </a:prstGeom>
          <a:noFill/>
        </p:spPr>
        <p:txBody>
          <a:bodyPr wrap="square" rtlCol="0">
            <a:spAutoFit/>
          </a:bodyPr>
          <a:lstStyle/>
          <a:p>
            <a:r>
              <a:rPr lang="fr-FR" dirty="0" smtClean="0">
                <a:solidFill>
                  <a:srgbClr val="62337B"/>
                </a:solidFill>
              </a:rPr>
              <a:t>Utilisé de 1792 à 1806, il a été institué par le décret du 20 prairial an II, le 8 juin 1794. </a:t>
            </a:r>
            <a:br>
              <a:rPr lang="fr-FR" dirty="0" smtClean="0">
                <a:solidFill>
                  <a:srgbClr val="62337B"/>
                </a:solidFill>
              </a:rPr>
            </a:br>
            <a:r>
              <a:rPr lang="fr-FR" dirty="0" smtClean="0">
                <a:solidFill>
                  <a:srgbClr val="62337B"/>
                </a:solidFill>
              </a:rPr>
              <a:t>Il débute le 1er vendémiaire an I (22 septembre 1792), jour de proclamation de la République, déclaré premier jour de « l’ère des Français ».</a:t>
            </a:r>
            <a:endParaRPr lang="fr-FR" dirty="0">
              <a:solidFill>
                <a:srgbClr val="62337B"/>
              </a:solidFill>
            </a:endParaRPr>
          </a:p>
        </p:txBody>
      </p:sp>
      <p:pic>
        <p:nvPicPr>
          <p:cNvPr id="4" name="Picture 2"/>
          <p:cNvPicPr>
            <a:picLocks noChangeAspect="1" noChangeArrowheads="1"/>
          </p:cNvPicPr>
          <p:nvPr/>
        </p:nvPicPr>
        <p:blipFill>
          <a:blip r:embed="rId2" cstate="print"/>
          <a:srcRect l="3780" t="5381" r="3611" b="4492"/>
          <a:stretch>
            <a:fillRect/>
          </a:stretch>
        </p:blipFill>
        <p:spPr bwMode="auto">
          <a:xfrm>
            <a:off x="3456443" y="2969568"/>
            <a:ext cx="5687557" cy="3888432"/>
          </a:xfrm>
          <a:prstGeom prst="rect">
            <a:avLst/>
          </a:prstGeom>
          <a:noFill/>
          <a:ln w="9525">
            <a:noFill/>
            <a:miter lim="800000"/>
            <a:headEnd/>
            <a:tailEnd/>
          </a:ln>
        </p:spPr>
      </p:pic>
      <p:pic>
        <p:nvPicPr>
          <p:cNvPr id="5" name="Picture 3"/>
          <p:cNvPicPr>
            <a:picLocks noChangeAspect="1" noChangeArrowheads="1"/>
          </p:cNvPicPr>
          <p:nvPr/>
        </p:nvPicPr>
        <p:blipFill>
          <a:blip r:embed="rId3" cstate="print"/>
          <a:srcRect/>
          <a:stretch>
            <a:fillRect/>
          </a:stretch>
        </p:blipFill>
        <p:spPr bwMode="auto">
          <a:xfrm>
            <a:off x="4067944" y="116632"/>
            <a:ext cx="4924425" cy="1143000"/>
          </a:xfrm>
          <a:prstGeom prst="rect">
            <a:avLst/>
          </a:prstGeom>
          <a:noFill/>
          <a:ln w="9525">
            <a:noFill/>
            <a:miter lim="800000"/>
            <a:headEnd/>
            <a:tailEnd/>
          </a:ln>
        </p:spPr>
      </p:pic>
      <p:pic>
        <p:nvPicPr>
          <p:cNvPr id="6" name="Picture 2" descr="http://upload.wikimedia.org/wikipedia/commons/thumb/6/65/Calendrier-republicain-debucourt2.jpg/800px-Calendrier-republicain-debucourt2.jpg"/>
          <p:cNvPicPr>
            <a:picLocks noChangeAspect="1" noChangeArrowheads="1"/>
          </p:cNvPicPr>
          <p:nvPr/>
        </p:nvPicPr>
        <p:blipFill>
          <a:blip r:embed="rId4" cstate="print"/>
          <a:srcRect/>
          <a:stretch>
            <a:fillRect/>
          </a:stretch>
        </p:blipFill>
        <p:spPr bwMode="auto">
          <a:xfrm>
            <a:off x="179512" y="2373363"/>
            <a:ext cx="3024336" cy="3719933"/>
          </a:xfrm>
          <a:prstGeom prst="rect">
            <a:avLst/>
          </a:prstGeom>
          <a:noFill/>
        </p:spPr>
      </p:pic>
    </p:spTree>
    <p:extLst>
      <p:ext uri="{BB962C8B-B14F-4D97-AF65-F5344CB8AC3E}">
        <p14:creationId xmlns:p14="http://schemas.microsoft.com/office/powerpoint/2010/main" val="4008283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srcRect/>
          <a:stretch>
            <a:fillRect/>
          </a:stretch>
        </p:blipFill>
        <p:spPr bwMode="auto">
          <a:xfrm>
            <a:off x="4283968" y="209130"/>
            <a:ext cx="4758134" cy="6460230"/>
          </a:xfrm>
          <a:prstGeom prst="rect">
            <a:avLst/>
          </a:prstGeom>
          <a:noFill/>
          <a:ln w="9525">
            <a:noFill/>
            <a:miter lim="800000"/>
            <a:headEnd/>
            <a:tailEnd/>
          </a:ln>
        </p:spPr>
      </p:pic>
      <p:pic>
        <p:nvPicPr>
          <p:cNvPr id="3" name="Picture 3"/>
          <p:cNvPicPr>
            <a:picLocks noChangeAspect="1" noChangeArrowheads="1"/>
          </p:cNvPicPr>
          <p:nvPr/>
        </p:nvPicPr>
        <p:blipFill>
          <a:blip r:embed="rId3" cstate="print"/>
          <a:srcRect/>
          <a:stretch>
            <a:fillRect/>
          </a:stretch>
        </p:blipFill>
        <p:spPr bwMode="auto">
          <a:xfrm>
            <a:off x="251520" y="1412776"/>
            <a:ext cx="3823433" cy="3240360"/>
          </a:xfrm>
          <a:prstGeom prst="rect">
            <a:avLst/>
          </a:prstGeom>
          <a:noFill/>
          <a:ln w="9525">
            <a:noFill/>
            <a:miter lim="800000"/>
            <a:headEnd/>
            <a:tailEnd/>
          </a:ln>
        </p:spPr>
      </p:pic>
      <p:cxnSp>
        <p:nvCxnSpPr>
          <p:cNvPr id="4" name="Straight Connector 7"/>
          <p:cNvCxnSpPr/>
          <p:nvPr/>
        </p:nvCxnSpPr>
        <p:spPr>
          <a:xfrm>
            <a:off x="7524328" y="2780928"/>
            <a:ext cx="1152128"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662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
          <p:cNvSpPr txBox="1"/>
          <p:nvPr/>
        </p:nvSpPr>
        <p:spPr>
          <a:xfrm>
            <a:off x="217381" y="1072138"/>
            <a:ext cx="3276859" cy="307777"/>
          </a:xfrm>
          <a:prstGeom prst="rect">
            <a:avLst/>
          </a:prstGeom>
          <a:noFill/>
        </p:spPr>
        <p:txBody>
          <a:bodyPr wrap="none" rtlCol="0">
            <a:spAutoFit/>
          </a:bodyPr>
          <a:lstStyle/>
          <a:p>
            <a:r>
              <a:rPr lang="fr-FR" dirty="0" smtClean="0">
                <a:solidFill>
                  <a:srgbClr val="62337B"/>
                </a:solidFill>
              </a:rPr>
              <a:t>Le concordat de 1801 (sous Napoléon)</a:t>
            </a:r>
            <a:endParaRPr lang="fr-FR" dirty="0">
              <a:solidFill>
                <a:srgbClr val="62337B"/>
              </a:solidFill>
            </a:endParaRPr>
          </a:p>
        </p:txBody>
      </p:sp>
      <p:pic>
        <p:nvPicPr>
          <p:cNvPr id="3" name="Picture 2"/>
          <p:cNvPicPr>
            <a:picLocks noChangeAspect="1" noChangeArrowheads="1"/>
          </p:cNvPicPr>
          <p:nvPr/>
        </p:nvPicPr>
        <p:blipFill>
          <a:blip r:embed="rId2" cstate="print"/>
          <a:srcRect/>
          <a:stretch>
            <a:fillRect/>
          </a:stretch>
        </p:blipFill>
        <p:spPr bwMode="auto">
          <a:xfrm>
            <a:off x="109773" y="456702"/>
            <a:ext cx="8686800" cy="5867400"/>
          </a:xfrm>
          <a:prstGeom prst="rect">
            <a:avLst/>
          </a:prstGeom>
          <a:noFill/>
          <a:ln w="9525">
            <a:noFill/>
            <a:miter lim="800000"/>
            <a:headEnd/>
            <a:tailEnd/>
          </a:ln>
        </p:spPr>
      </p:pic>
    </p:spTree>
    <p:extLst>
      <p:ext uri="{BB962C8B-B14F-4D97-AF65-F5344CB8AC3E}">
        <p14:creationId xmlns:p14="http://schemas.microsoft.com/office/powerpoint/2010/main" val="3670226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srcRect/>
          <a:stretch>
            <a:fillRect/>
          </a:stretch>
        </p:blipFill>
        <p:spPr bwMode="auto">
          <a:xfrm>
            <a:off x="95250" y="188640"/>
            <a:ext cx="9048750" cy="2219325"/>
          </a:xfrm>
          <a:prstGeom prst="rect">
            <a:avLst/>
          </a:prstGeom>
          <a:noFill/>
          <a:ln w="9525">
            <a:noFill/>
            <a:miter lim="800000"/>
            <a:headEnd/>
            <a:tailEnd/>
          </a:ln>
        </p:spPr>
      </p:pic>
      <p:pic>
        <p:nvPicPr>
          <p:cNvPr id="3" name="Picture 3"/>
          <p:cNvPicPr>
            <a:picLocks noChangeAspect="1" noChangeArrowheads="1"/>
          </p:cNvPicPr>
          <p:nvPr/>
        </p:nvPicPr>
        <p:blipFill>
          <a:blip r:embed="rId3" cstate="print"/>
          <a:srcRect/>
          <a:stretch>
            <a:fillRect/>
          </a:stretch>
        </p:blipFill>
        <p:spPr bwMode="auto">
          <a:xfrm>
            <a:off x="176212" y="3140968"/>
            <a:ext cx="8886825" cy="3495675"/>
          </a:xfrm>
          <a:prstGeom prst="rect">
            <a:avLst/>
          </a:prstGeom>
          <a:noFill/>
          <a:ln w="9525">
            <a:noFill/>
            <a:miter lim="800000"/>
            <a:headEnd/>
            <a:tailEnd/>
          </a:ln>
        </p:spPr>
      </p:pic>
      <p:pic>
        <p:nvPicPr>
          <p:cNvPr id="4" name="Picture 4"/>
          <p:cNvPicPr>
            <a:picLocks noChangeAspect="1" noChangeArrowheads="1"/>
          </p:cNvPicPr>
          <p:nvPr/>
        </p:nvPicPr>
        <p:blipFill>
          <a:blip r:embed="rId4" cstate="print"/>
          <a:srcRect/>
          <a:stretch>
            <a:fillRect/>
          </a:stretch>
        </p:blipFill>
        <p:spPr bwMode="auto">
          <a:xfrm>
            <a:off x="217115" y="2636143"/>
            <a:ext cx="8315325" cy="504825"/>
          </a:xfrm>
          <a:prstGeom prst="rect">
            <a:avLst/>
          </a:prstGeom>
          <a:noFill/>
          <a:ln w="9525">
            <a:noFill/>
            <a:miter lim="800000"/>
            <a:headEnd/>
            <a:tailEnd/>
          </a:ln>
        </p:spPr>
      </p:pic>
    </p:spTree>
    <p:extLst>
      <p:ext uri="{BB962C8B-B14F-4D97-AF65-F5344CB8AC3E}">
        <p14:creationId xmlns:p14="http://schemas.microsoft.com/office/powerpoint/2010/main" val="3849877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srcRect/>
          <a:stretch>
            <a:fillRect/>
          </a:stretch>
        </p:blipFill>
        <p:spPr bwMode="auto">
          <a:xfrm>
            <a:off x="432796" y="201335"/>
            <a:ext cx="8302887" cy="3009900"/>
          </a:xfrm>
          <a:prstGeom prst="rect">
            <a:avLst/>
          </a:prstGeom>
          <a:noFill/>
          <a:ln w="9525">
            <a:noFill/>
            <a:miter lim="800000"/>
            <a:headEnd/>
            <a:tailEnd/>
          </a:ln>
        </p:spPr>
      </p:pic>
      <p:pic>
        <p:nvPicPr>
          <p:cNvPr id="3" name="Picture 3"/>
          <p:cNvPicPr>
            <a:picLocks noChangeAspect="1" noChangeArrowheads="1"/>
          </p:cNvPicPr>
          <p:nvPr/>
        </p:nvPicPr>
        <p:blipFill>
          <a:blip r:embed="rId3" cstate="print"/>
          <a:srcRect t="7159"/>
          <a:stretch>
            <a:fillRect/>
          </a:stretch>
        </p:blipFill>
        <p:spPr bwMode="auto">
          <a:xfrm>
            <a:off x="1763688" y="3380238"/>
            <a:ext cx="7339608" cy="3356992"/>
          </a:xfrm>
          <a:prstGeom prst="rect">
            <a:avLst/>
          </a:prstGeom>
          <a:noFill/>
          <a:ln w="9525">
            <a:noFill/>
            <a:miter lim="800000"/>
            <a:headEnd/>
            <a:tailEnd/>
          </a:ln>
        </p:spPr>
      </p:pic>
      <p:sp>
        <p:nvSpPr>
          <p:cNvPr id="4" name="TextBox 5"/>
          <p:cNvSpPr txBox="1"/>
          <p:nvPr/>
        </p:nvSpPr>
        <p:spPr>
          <a:xfrm>
            <a:off x="215516" y="3856186"/>
            <a:ext cx="1512168" cy="523220"/>
          </a:xfrm>
          <a:prstGeom prst="rect">
            <a:avLst/>
          </a:prstGeom>
          <a:noFill/>
        </p:spPr>
        <p:txBody>
          <a:bodyPr wrap="square" rtlCol="0">
            <a:spAutoFit/>
          </a:bodyPr>
          <a:lstStyle/>
          <a:p>
            <a:r>
              <a:rPr lang="fr-FR" b="1" dirty="0" smtClean="0">
                <a:solidFill>
                  <a:srgbClr val="62337B"/>
                </a:solidFill>
              </a:rPr>
              <a:t>Mars 1850, la loi Falloux</a:t>
            </a:r>
            <a:endParaRPr lang="fr-FR" b="1" dirty="0">
              <a:solidFill>
                <a:srgbClr val="62337B"/>
              </a:solidFill>
            </a:endParaRPr>
          </a:p>
        </p:txBody>
      </p:sp>
      <p:sp>
        <p:nvSpPr>
          <p:cNvPr id="5" name="TextBox 4"/>
          <p:cNvSpPr txBox="1"/>
          <p:nvPr/>
        </p:nvSpPr>
        <p:spPr>
          <a:xfrm>
            <a:off x="179512" y="4581128"/>
            <a:ext cx="1728192" cy="1169551"/>
          </a:xfrm>
          <a:prstGeom prst="rect">
            <a:avLst/>
          </a:prstGeom>
          <a:noFill/>
        </p:spPr>
        <p:txBody>
          <a:bodyPr wrap="square" rtlCol="0">
            <a:spAutoFit/>
          </a:bodyPr>
          <a:lstStyle/>
          <a:p>
            <a:r>
              <a:rPr lang="fr-FR" dirty="0" smtClean="0">
                <a:solidFill>
                  <a:srgbClr val="62337B"/>
                </a:solidFill>
              </a:rPr>
              <a:t>Les fonds publics  peuvent servir à entretenir les locaux privés à hauteur de 10%</a:t>
            </a:r>
            <a:endParaRPr lang="fr-FR" dirty="0">
              <a:solidFill>
                <a:srgbClr val="62337B"/>
              </a:solidFill>
            </a:endParaRPr>
          </a:p>
        </p:txBody>
      </p:sp>
    </p:spTree>
    <p:extLst>
      <p:ext uri="{BB962C8B-B14F-4D97-AF65-F5344CB8AC3E}">
        <p14:creationId xmlns:p14="http://schemas.microsoft.com/office/powerpoint/2010/main" val="3548591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srcRect/>
          <a:stretch>
            <a:fillRect/>
          </a:stretch>
        </p:blipFill>
        <p:spPr bwMode="auto">
          <a:xfrm>
            <a:off x="251520" y="476672"/>
            <a:ext cx="8582025" cy="5876925"/>
          </a:xfrm>
          <a:prstGeom prst="rect">
            <a:avLst/>
          </a:prstGeom>
          <a:noFill/>
          <a:ln w="9525">
            <a:noFill/>
            <a:miter lim="800000"/>
            <a:headEnd/>
            <a:tailEnd/>
          </a:ln>
        </p:spPr>
      </p:pic>
    </p:spTree>
    <p:extLst>
      <p:ext uri="{BB962C8B-B14F-4D97-AF65-F5344CB8AC3E}">
        <p14:creationId xmlns:p14="http://schemas.microsoft.com/office/powerpoint/2010/main" val="50560098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
          <p:cNvSpPr txBox="1"/>
          <p:nvPr/>
        </p:nvSpPr>
        <p:spPr>
          <a:xfrm>
            <a:off x="851140" y="93628"/>
            <a:ext cx="6984776" cy="307777"/>
          </a:xfrm>
          <a:prstGeom prst="rect">
            <a:avLst/>
          </a:prstGeom>
          <a:noFill/>
        </p:spPr>
        <p:txBody>
          <a:bodyPr wrap="square" rtlCol="0">
            <a:spAutoFit/>
          </a:bodyPr>
          <a:lstStyle/>
          <a:p>
            <a:r>
              <a:rPr lang="fr-FR" b="1" dirty="0" smtClean="0">
                <a:solidFill>
                  <a:srgbClr val="62337B"/>
                </a:solidFill>
              </a:rPr>
              <a:t>L’école laïque (lois de Jules Ferry de 1881, 1882, 1886)</a:t>
            </a:r>
            <a:endParaRPr lang="fr-FR" b="1" dirty="0">
              <a:solidFill>
                <a:srgbClr val="62337B"/>
              </a:solidFill>
            </a:endParaRPr>
          </a:p>
        </p:txBody>
      </p:sp>
      <p:sp>
        <p:nvSpPr>
          <p:cNvPr id="3" name="TextBox 4"/>
          <p:cNvSpPr txBox="1"/>
          <p:nvPr/>
        </p:nvSpPr>
        <p:spPr>
          <a:xfrm>
            <a:off x="648073" y="902242"/>
            <a:ext cx="8388423" cy="1169551"/>
          </a:xfrm>
          <a:prstGeom prst="rect">
            <a:avLst/>
          </a:prstGeom>
          <a:noFill/>
        </p:spPr>
        <p:txBody>
          <a:bodyPr wrap="square" rtlCol="0">
            <a:spAutoFit/>
          </a:bodyPr>
          <a:lstStyle/>
          <a:p>
            <a:r>
              <a:rPr lang="fr-FR" dirty="0" smtClean="0">
                <a:solidFill>
                  <a:srgbClr val="62337B"/>
                </a:solidFill>
              </a:rPr>
              <a:t>Elle a été créée en raison d’une volonté politique de promouvoir l’instruction pour tous et en dehors de toute influence religieuse, le développement de l’esprit critique, la formation du citoyen (indispensable en Démocratie). </a:t>
            </a:r>
          </a:p>
          <a:p>
            <a:r>
              <a:rPr lang="fr-FR" dirty="0" smtClean="0">
                <a:solidFill>
                  <a:srgbClr val="62337B"/>
                </a:solidFill>
              </a:rPr>
              <a:t>C’est un outil de culture, d’émancipation, d’autonomie, de liberté de pensée, de liberté tout court, qui permet d’arriver à la liberté de conscience, mais aussi de s’intégrer à la société.</a:t>
            </a:r>
            <a:endParaRPr lang="fr-FR" dirty="0">
              <a:solidFill>
                <a:srgbClr val="62337B"/>
              </a:solidFill>
            </a:endParaRPr>
          </a:p>
        </p:txBody>
      </p:sp>
      <p:pic>
        <p:nvPicPr>
          <p:cNvPr id="4" name="Picture 2"/>
          <p:cNvPicPr>
            <a:picLocks noChangeAspect="1" noChangeArrowheads="1"/>
          </p:cNvPicPr>
          <p:nvPr/>
        </p:nvPicPr>
        <p:blipFill>
          <a:blip r:embed="rId2" cstate="print"/>
          <a:srcRect/>
          <a:stretch>
            <a:fillRect/>
          </a:stretch>
        </p:blipFill>
        <p:spPr bwMode="auto">
          <a:xfrm>
            <a:off x="902815" y="2132856"/>
            <a:ext cx="8133681" cy="4653135"/>
          </a:xfrm>
          <a:prstGeom prst="rect">
            <a:avLst/>
          </a:prstGeom>
          <a:noFill/>
          <a:ln w="9525">
            <a:noFill/>
            <a:miter lim="800000"/>
            <a:headEnd/>
            <a:tailEnd/>
          </a:ln>
        </p:spPr>
      </p:pic>
    </p:spTree>
    <p:extLst>
      <p:ext uri="{BB962C8B-B14F-4D97-AF65-F5344CB8AC3E}">
        <p14:creationId xmlns:p14="http://schemas.microsoft.com/office/powerpoint/2010/main" val="275978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cstate="print"/>
          <a:srcRect/>
          <a:stretch>
            <a:fillRect/>
          </a:stretch>
        </p:blipFill>
        <p:spPr bwMode="auto">
          <a:xfrm>
            <a:off x="251521" y="0"/>
            <a:ext cx="7704856" cy="3593257"/>
          </a:xfrm>
          <a:prstGeom prst="rect">
            <a:avLst/>
          </a:prstGeom>
          <a:noFill/>
          <a:ln w="9525">
            <a:noFill/>
            <a:miter lim="800000"/>
            <a:headEnd/>
            <a:tailEnd/>
          </a:ln>
        </p:spPr>
      </p:pic>
      <p:pic>
        <p:nvPicPr>
          <p:cNvPr id="3" name="Picture 2" descr="https://fbcdn-sphotos-h-a.akamaihd.net/hphotos-ak-xpf1/v/t1.0-9/10430860_795700110507515_8847441073659401050_n.jpg?oh=862157af2b962667e31208b7127b0198&amp;oe=557F79D3&amp;__gda__=1435293113_3a6578e35d09cbc8f4e8ddb1920650e5"/>
          <p:cNvPicPr>
            <a:picLocks noChangeAspect="1" noChangeArrowheads="1"/>
          </p:cNvPicPr>
          <p:nvPr/>
        </p:nvPicPr>
        <p:blipFill>
          <a:blip r:embed="rId3" cstate="print"/>
          <a:srcRect/>
          <a:stretch>
            <a:fillRect/>
          </a:stretch>
        </p:blipFill>
        <p:spPr bwMode="auto">
          <a:xfrm>
            <a:off x="4139952" y="245113"/>
            <a:ext cx="4589934" cy="6423232"/>
          </a:xfrm>
          <a:prstGeom prst="rect">
            <a:avLst/>
          </a:prstGeom>
          <a:noFill/>
        </p:spPr>
      </p:pic>
    </p:spTree>
    <p:extLst>
      <p:ext uri="{BB962C8B-B14F-4D97-AF65-F5344CB8AC3E}">
        <p14:creationId xmlns:p14="http://schemas.microsoft.com/office/powerpoint/2010/main" val="461958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srcRect/>
          <a:stretch>
            <a:fillRect/>
          </a:stretch>
        </p:blipFill>
        <p:spPr bwMode="auto">
          <a:xfrm>
            <a:off x="179512" y="620688"/>
            <a:ext cx="6419850" cy="1990725"/>
          </a:xfrm>
          <a:prstGeom prst="rect">
            <a:avLst/>
          </a:prstGeom>
          <a:noFill/>
          <a:ln w="9525">
            <a:noFill/>
            <a:miter lim="800000"/>
            <a:headEnd/>
            <a:tailEnd/>
          </a:ln>
        </p:spPr>
      </p:pic>
      <p:sp>
        <p:nvSpPr>
          <p:cNvPr id="3" name="TextBox 2"/>
          <p:cNvSpPr txBox="1"/>
          <p:nvPr/>
        </p:nvSpPr>
        <p:spPr>
          <a:xfrm>
            <a:off x="179512" y="188640"/>
            <a:ext cx="1356462" cy="307777"/>
          </a:xfrm>
          <a:prstGeom prst="rect">
            <a:avLst/>
          </a:prstGeom>
          <a:noFill/>
        </p:spPr>
        <p:txBody>
          <a:bodyPr wrap="none" rtlCol="0">
            <a:spAutoFit/>
          </a:bodyPr>
          <a:lstStyle/>
          <a:p>
            <a:r>
              <a:rPr lang="fr-FR" b="1" dirty="0" smtClean="0">
                <a:solidFill>
                  <a:srgbClr val="62337B"/>
                </a:solidFill>
              </a:rPr>
              <a:t>La loi de 1905</a:t>
            </a:r>
            <a:endParaRPr lang="fr-FR" b="1" dirty="0">
              <a:solidFill>
                <a:srgbClr val="62337B"/>
              </a:solidFill>
            </a:endParaRPr>
          </a:p>
        </p:txBody>
      </p:sp>
      <p:grpSp>
        <p:nvGrpSpPr>
          <p:cNvPr id="4" name="Group 8"/>
          <p:cNvGrpSpPr/>
          <p:nvPr/>
        </p:nvGrpSpPr>
        <p:grpSpPr>
          <a:xfrm>
            <a:off x="6135563" y="2132856"/>
            <a:ext cx="2957736" cy="4464496"/>
            <a:chOff x="6135563" y="2132856"/>
            <a:chExt cx="2957736" cy="4464496"/>
          </a:xfrm>
        </p:grpSpPr>
        <p:pic>
          <p:nvPicPr>
            <p:cNvPr id="5" name="Picture 3"/>
            <p:cNvPicPr>
              <a:picLocks noChangeAspect="1" noChangeArrowheads="1"/>
            </p:cNvPicPr>
            <p:nvPr/>
          </p:nvPicPr>
          <p:blipFill>
            <a:blip r:embed="rId3" cstate="print"/>
            <a:srcRect/>
            <a:stretch>
              <a:fillRect/>
            </a:stretch>
          </p:blipFill>
          <p:spPr bwMode="auto">
            <a:xfrm>
              <a:off x="6135563" y="2825452"/>
              <a:ext cx="2828925" cy="3771900"/>
            </a:xfrm>
            <a:prstGeom prst="rect">
              <a:avLst/>
            </a:prstGeom>
            <a:noFill/>
            <a:ln w="9525">
              <a:noFill/>
              <a:miter lim="800000"/>
              <a:headEnd/>
              <a:tailEnd/>
            </a:ln>
          </p:spPr>
        </p:pic>
        <p:pic>
          <p:nvPicPr>
            <p:cNvPr id="6" name="Picture 4"/>
            <p:cNvPicPr>
              <a:picLocks noChangeAspect="1" noChangeArrowheads="1"/>
            </p:cNvPicPr>
            <p:nvPr/>
          </p:nvPicPr>
          <p:blipFill>
            <a:blip r:embed="rId4" cstate="print"/>
            <a:srcRect/>
            <a:stretch>
              <a:fillRect/>
            </a:stretch>
          </p:blipFill>
          <p:spPr bwMode="auto">
            <a:xfrm>
              <a:off x="6588224" y="2132856"/>
              <a:ext cx="2505075" cy="628650"/>
            </a:xfrm>
            <a:prstGeom prst="rect">
              <a:avLst/>
            </a:prstGeom>
            <a:noFill/>
            <a:ln w="9525">
              <a:noFill/>
              <a:miter lim="800000"/>
              <a:headEnd/>
              <a:tailEnd/>
            </a:ln>
          </p:spPr>
        </p:pic>
      </p:grpSp>
      <p:grpSp>
        <p:nvGrpSpPr>
          <p:cNvPr id="7" name="Group 7"/>
          <p:cNvGrpSpPr/>
          <p:nvPr/>
        </p:nvGrpSpPr>
        <p:grpSpPr>
          <a:xfrm>
            <a:off x="99914" y="2708920"/>
            <a:ext cx="5840238" cy="3979214"/>
            <a:chOff x="99914" y="2708920"/>
            <a:chExt cx="5840238" cy="3979214"/>
          </a:xfrm>
        </p:grpSpPr>
        <p:pic>
          <p:nvPicPr>
            <p:cNvPr id="8" name="Picture 5"/>
            <p:cNvPicPr>
              <a:picLocks noChangeAspect="1" noChangeArrowheads="1"/>
            </p:cNvPicPr>
            <p:nvPr/>
          </p:nvPicPr>
          <p:blipFill>
            <a:blip r:embed="rId5" cstate="print"/>
            <a:srcRect/>
            <a:stretch>
              <a:fillRect/>
            </a:stretch>
          </p:blipFill>
          <p:spPr bwMode="auto">
            <a:xfrm>
              <a:off x="2627784" y="2708920"/>
              <a:ext cx="3312368" cy="3979214"/>
            </a:xfrm>
            <a:prstGeom prst="rect">
              <a:avLst/>
            </a:prstGeom>
            <a:noFill/>
            <a:ln w="9525">
              <a:noFill/>
              <a:miter lim="800000"/>
              <a:headEnd/>
              <a:tailEnd/>
            </a:ln>
          </p:spPr>
        </p:pic>
        <p:pic>
          <p:nvPicPr>
            <p:cNvPr id="9" name="Picture 6"/>
            <p:cNvPicPr>
              <a:picLocks noChangeAspect="1" noChangeArrowheads="1"/>
            </p:cNvPicPr>
            <p:nvPr/>
          </p:nvPicPr>
          <p:blipFill>
            <a:blip r:embed="rId6" cstate="print"/>
            <a:srcRect/>
            <a:stretch>
              <a:fillRect/>
            </a:stretch>
          </p:blipFill>
          <p:spPr bwMode="auto">
            <a:xfrm>
              <a:off x="99914" y="5494607"/>
              <a:ext cx="2455862" cy="1174753"/>
            </a:xfrm>
            <a:prstGeom prst="rect">
              <a:avLst/>
            </a:prstGeom>
            <a:noFill/>
            <a:ln w="9525">
              <a:noFill/>
              <a:miter lim="800000"/>
              <a:headEnd/>
              <a:tailEnd/>
            </a:ln>
          </p:spPr>
        </p:pic>
      </p:grpSp>
    </p:spTree>
    <p:extLst>
      <p:ext uri="{BB962C8B-B14F-4D97-AF65-F5344CB8AC3E}">
        <p14:creationId xmlns:p14="http://schemas.microsoft.com/office/powerpoint/2010/main" val="3583398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srcRect/>
          <a:stretch>
            <a:fillRect/>
          </a:stretch>
        </p:blipFill>
        <p:spPr bwMode="auto">
          <a:xfrm>
            <a:off x="107504" y="1169665"/>
            <a:ext cx="8862068" cy="4275559"/>
          </a:xfrm>
          <a:prstGeom prst="rect">
            <a:avLst/>
          </a:prstGeom>
          <a:noFill/>
          <a:ln w="9525">
            <a:noFill/>
            <a:miter lim="800000"/>
            <a:headEnd/>
            <a:tailEnd/>
          </a:ln>
        </p:spPr>
      </p:pic>
    </p:spTree>
    <p:extLst>
      <p:ext uri="{BB962C8B-B14F-4D97-AF65-F5344CB8AC3E}">
        <p14:creationId xmlns:p14="http://schemas.microsoft.com/office/powerpoint/2010/main" val="39019801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srcRect/>
          <a:stretch>
            <a:fillRect/>
          </a:stretch>
        </p:blipFill>
        <p:spPr bwMode="auto">
          <a:xfrm>
            <a:off x="216024" y="44624"/>
            <a:ext cx="8676456" cy="6784394"/>
          </a:xfrm>
          <a:prstGeom prst="rect">
            <a:avLst/>
          </a:prstGeom>
          <a:noFill/>
          <a:ln w="9525">
            <a:noFill/>
            <a:miter lim="800000"/>
            <a:headEnd/>
            <a:tailEnd/>
          </a:ln>
        </p:spPr>
      </p:pic>
    </p:spTree>
    <p:extLst>
      <p:ext uri="{BB962C8B-B14F-4D97-AF65-F5344CB8AC3E}">
        <p14:creationId xmlns:p14="http://schemas.microsoft.com/office/powerpoint/2010/main" val="240595086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4"/>
          <p:cNvSpPr txBox="1"/>
          <p:nvPr/>
        </p:nvSpPr>
        <p:spPr>
          <a:xfrm>
            <a:off x="407038" y="1152771"/>
            <a:ext cx="6120680" cy="954107"/>
          </a:xfrm>
          <a:prstGeom prst="rect">
            <a:avLst/>
          </a:prstGeom>
          <a:noFill/>
        </p:spPr>
        <p:txBody>
          <a:bodyPr wrap="square" rtlCol="0">
            <a:spAutoFit/>
          </a:bodyPr>
          <a:lstStyle/>
          <a:p>
            <a:r>
              <a:rPr lang="fr-FR" b="1" dirty="0" smtClean="0">
                <a:solidFill>
                  <a:srgbClr val="62337B"/>
                </a:solidFill>
              </a:rPr>
              <a:t>Après-guerre</a:t>
            </a:r>
            <a:r>
              <a:rPr lang="fr-FR" dirty="0" smtClean="0">
                <a:solidFill>
                  <a:srgbClr val="62337B"/>
                </a:solidFill>
              </a:rPr>
              <a:t>, « l’union d’individus aux convictions différentes dans la Résistance se traduit, en 1946, par un gouvernement tripartite : communiste, socialiste et Mouvement républicain populaire (parti démocrate-chrétien). » (</a:t>
            </a:r>
            <a:r>
              <a:rPr lang="fr-FR" dirty="0" err="1" smtClean="0">
                <a:solidFill>
                  <a:srgbClr val="62337B"/>
                </a:solidFill>
              </a:rPr>
              <a:t>Baubérot</a:t>
            </a:r>
            <a:r>
              <a:rPr lang="fr-FR" dirty="0" smtClean="0">
                <a:solidFill>
                  <a:srgbClr val="62337B"/>
                </a:solidFill>
              </a:rPr>
              <a:t> 2000, p.102)</a:t>
            </a:r>
            <a:endParaRPr lang="fr-FR" dirty="0">
              <a:solidFill>
                <a:srgbClr val="62337B"/>
              </a:solidFill>
            </a:endParaRPr>
          </a:p>
        </p:txBody>
      </p:sp>
      <p:pic>
        <p:nvPicPr>
          <p:cNvPr id="3" name="Picture 2"/>
          <p:cNvPicPr>
            <a:picLocks noChangeAspect="1" noChangeArrowheads="1"/>
          </p:cNvPicPr>
          <p:nvPr/>
        </p:nvPicPr>
        <p:blipFill>
          <a:blip r:embed="rId2" cstate="print"/>
          <a:srcRect/>
          <a:stretch>
            <a:fillRect/>
          </a:stretch>
        </p:blipFill>
        <p:spPr bwMode="auto">
          <a:xfrm>
            <a:off x="551054" y="3024979"/>
            <a:ext cx="3124200" cy="1266825"/>
          </a:xfrm>
          <a:prstGeom prst="rect">
            <a:avLst/>
          </a:prstGeom>
          <a:noFill/>
          <a:ln w="9525">
            <a:noFill/>
            <a:miter lim="800000"/>
            <a:headEnd/>
            <a:tailEnd/>
          </a:ln>
        </p:spPr>
      </p:pic>
      <p:sp>
        <p:nvSpPr>
          <p:cNvPr id="4" name="TextBox 6"/>
          <p:cNvSpPr txBox="1"/>
          <p:nvPr/>
        </p:nvSpPr>
        <p:spPr>
          <a:xfrm>
            <a:off x="407038" y="2664939"/>
            <a:ext cx="1941557" cy="307777"/>
          </a:xfrm>
          <a:prstGeom prst="rect">
            <a:avLst/>
          </a:prstGeom>
          <a:noFill/>
        </p:spPr>
        <p:txBody>
          <a:bodyPr wrap="none" rtlCol="0">
            <a:spAutoFit/>
          </a:bodyPr>
          <a:lstStyle/>
          <a:p>
            <a:r>
              <a:rPr lang="fr-FR" b="1" dirty="0" smtClean="0">
                <a:solidFill>
                  <a:srgbClr val="62337B"/>
                </a:solidFill>
              </a:rPr>
              <a:t>Constitution de 1946</a:t>
            </a:r>
            <a:endParaRPr lang="fr-FR" b="1" dirty="0">
              <a:solidFill>
                <a:srgbClr val="62337B"/>
              </a:solidFill>
            </a:endParaRPr>
          </a:p>
        </p:txBody>
      </p:sp>
      <p:pic>
        <p:nvPicPr>
          <p:cNvPr id="5" name="Picture 7"/>
          <p:cNvPicPr>
            <a:picLocks noChangeAspect="1" noChangeArrowheads="1"/>
          </p:cNvPicPr>
          <p:nvPr/>
        </p:nvPicPr>
        <p:blipFill>
          <a:blip r:embed="rId3" cstate="print"/>
          <a:srcRect/>
          <a:stretch>
            <a:fillRect/>
          </a:stretch>
        </p:blipFill>
        <p:spPr bwMode="auto">
          <a:xfrm>
            <a:off x="6671734" y="864739"/>
            <a:ext cx="2162175" cy="3276600"/>
          </a:xfrm>
          <a:prstGeom prst="rect">
            <a:avLst/>
          </a:prstGeom>
          <a:noFill/>
          <a:ln w="9525">
            <a:noFill/>
            <a:miter lim="800000"/>
            <a:headEnd/>
            <a:tailEnd/>
          </a:ln>
        </p:spPr>
      </p:pic>
      <p:sp>
        <p:nvSpPr>
          <p:cNvPr id="6" name="TextBox 10"/>
          <p:cNvSpPr txBox="1"/>
          <p:nvPr/>
        </p:nvSpPr>
        <p:spPr>
          <a:xfrm>
            <a:off x="479046" y="4753171"/>
            <a:ext cx="7704856" cy="1169551"/>
          </a:xfrm>
          <a:prstGeom prst="rect">
            <a:avLst/>
          </a:prstGeom>
          <a:noFill/>
        </p:spPr>
        <p:txBody>
          <a:bodyPr wrap="square" rtlCol="0">
            <a:spAutoFit/>
          </a:bodyPr>
          <a:lstStyle/>
          <a:p>
            <a:r>
              <a:rPr lang="fr-FR" b="1" dirty="0" smtClean="0">
                <a:solidFill>
                  <a:srgbClr val="62337B"/>
                </a:solidFill>
              </a:rPr>
              <a:t>Constitution de 1958</a:t>
            </a:r>
          </a:p>
          <a:p>
            <a:r>
              <a:rPr lang="fr-FR" dirty="0" smtClean="0">
                <a:solidFill>
                  <a:srgbClr val="62337B"/>
                </a:solidFill>
              </a:rPr>
              <a:t>Article premier - La France est une République indivisible,</a:t>
            </a:r>
            <a:r>
              <a:rPr lang="fr-FR" b="1" dirty="0" smtClean="0">
                <a:solidFill>
                  <a:srgbClr val="62337B"/>
                </a:solidFill>
              </a:rPr>
              <a:t> laïque</a:t>
            </a:r>
            <a:r>
              <a:rPr lang="fr-FR" dirty="0" smtClean="0">
                <a:solidFill>
                  <a:srgbClr val="62337B"/>
                </a:solidFill>
              </a:rPr>
              <a:t>, démocratique et sociale. Elle assure l'égalité devant la loi de tous les citoyens sans distinction d'origine, de race ou de religion. </a:t>
            </a:r>
            <a:r>
              <a:rPr lang="fr-FR" b="1" dirty="0" smtClean="0">
                <a:solidFill>
                  <a:srgbClr val="62337B"/>
                </a:solidFill>
              </a:rPr>
              <a:t>Elle respecte toutes les croyances.</a:t>
            </a:r>
          </a:p>
          <a:p>
            <a:endParaRPr lang="fr-FR" dirty="0">
              <a:solidFill>
                <a:srgbClr val="62337B"/>
              </a:solidFill>
            </a:endParaRPr>
          </a:p>
        </p:txBody>
      </p:sp>
    </p:spTree>
    <p:extLst>
      <p:ext uri="{BB962C8B-B14F-4D97-AF65-F5344CB8AC3E}">
        <p14:creationId xmlns:p14="http://schemas.microsoft.com/office/powerpoint/2010/main" val="138000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
          <p:cNvSpPr txBox="1"/>
          <p:nvPr/>
        </p:nvSpPr>
        <p:spPr>
          <a:xfrm>
            <a:off x="323528" y="3717032"/>
            <a:ext cx="7256215" cy="738664"/>
          </a:xfrm>
          <a:prstGeom prst="rect">
            <a:avLst/>
          </a:prstGeom>
          <a:noFill/>
        </p:spPr>
        <p:txBody>
          <a:bodyPr wrap="square" rtlCol="0">
            <a:spAutoFit/>
          </a:bodyPr>
          <a:lstStyle/>
          <a:p>
            <a:r>
              <a:rPr lang="fr-FR" dirty="0" smtClean="0">
                <a:solidFill>
                  <a:srgbClr val="62337B"/>
                </a:solidFill>
              </a:rPr>
              <a:t>Années 1980, émergence des descendants d’immigrés maghrébins comme sujets (Marche pour l'égalité et contre le racisme, dite « marche des beurs », en 1983, création de « SOS Racisme » l’année suivante). </a:t>
            </a:r>
          </a:p>
        </p:txBody>
      </p:sp>
      <p:sp>
        <p:nvSpPr>
          <p:cNvPr id="3" name="TextBox 6"/>
          <p:cNvSpPr txBox="1"/>
          <p:nvPr/>
        </p:nvSpPr>
        <p:spPr>
          <a:xfrm>
            <a:off x="191014" y="1261917"/>
            <a:ext cx="2664296" cy="1600438"/>
          </a:xfrm>
          <a:prstGeom prst="rect">
            <a:avLst/>
          </a:prstGeom>
          <a:noFill/>
        </p:spPr>
        <p:txBody>
          <a:bodyPr wrap="square" rtlCol="0">
            <a:spAutoFit/>
          </a:bodyPr>
          <a:lstStyle/>
          <a:p>
            <a:r>
              <a:rPr lang="fr-FR" dirty="0" smtClean="0">
                <a:solidFill>
                  <a:srgbClr val="62337B"/>
                </a:solidFill>
              </a:rPr>
              <a:t>Juin </a:t>
            </a:r>
            <a:r>
              <a:rPr lang="fr-FR" b="1" dirty="0" smtClean="0">
                <a:solidFill>
                  <a:srgbClr val="62337B"/>
                </a:solidFill>
              </a:rPr>
              <a:t>1984</a:t>
            </a:r>
            <a:r>
              <a:rPr lang="fr-FR" dirty="0" smtClean="0">
                <a:solidFill>
                  <a:srgbClr val="62337B"/>
                </a:solidFill>
              </a:rPr>
              <a:t> – Plus d’un million de personne dans la rue pour « l’école libre » (privée et catholique), contre un projet de loi du gouvernement socialiste visant à créer un service laïc et unifié de l’Éducation nationale.</a:t>
            </a:r>
            <a:endParaRPr lang="fr-FR" dirty="0">
              <a:solidFill>
                <a:srgbClr val="62337B"/>
              </a:solidFill>
            </a:endParaRPr>
          </a:p>
        </p:txBody>
      </p:sp>
      <p:pic>
        <p:nvPicPr>
          <p:cNvPr id="4" name="Picture 2" descr="http://www.piedsnoirs-aujourdhui.com/imag141/Manif-ecole-libre-1.jpg"/>
          <p:cNvPicPr>
            <a:picLocks noChangeAspect="1" noChangeArrowheads="1"/>
          </p:cNvPicPr>
          <p:nvPr/>
        </p:nvPicPr>
        <p:blipFill>
          <a:blip r:embed="rId2" cstate="print"/>
          <a:srcRect/>
          <a:stretch>
            <a:fillRect/>
          </a:stretch>
        </p:blipFill>
        <p:spPr bwMode="auto">
          <a:xfrm>
            <a:off x="2915816" y="188640"/>
            <a:ext cx="6096000" cy="3419475"/>
          </a:xfrm>
          <a:prstGeom prst="rect">
            <a:avLst/>
          </a:prstGeom>
          <a:noFill/>
        </p:spPr>
      </p:pic>
      <p:sp>
        <p:nvSpPr>
          <p:cNvPr id="5" name="TextBox 7"/>
          <p:cNvSpPr txBox="1"/>
          <p:nvPr/>
        </p:nvSpPr>
        <p:spPr>
          <a:xfrm>
            <a:off x="323528" y="4564613"/>
            <a:ext cx="7635777" cy="1384995"/>
          </a:xfrm>
          <a:prstGeom prst="rect">
            <a:avLst/>
          </a:prstGeom>
          <a:noFill/>
        </p:spPr>
        <p:txBody>
          <a:bodyPr wrap="square" rtlCol="0">
            <a:spAutoFit/>
          </a:bodyPr>
          <a:lstStyle/>
          <a:p>
            <a:r>
              <a:rPr lang="fr-FR" dirty="0" smtClean="0">
                <a:solidFill>
                  <a:srgbClr val="62337B"/>
                </a:solidFill>
              </a:rPr>
              <a:t>Septembre 1989 : prise en compte de l’islam dans la sphère publique avec l’affaire des foulards, à Creil (Oise), trois filles exclues puis réintégrées. Le principal du </a:t>
            </a:r>
            <a:r>
              <a:rPr lang="fr-FR" dirty="0" err="1" smtClean="0">
                <a:solidFill>
                  <a:srgbClr val="62337B"/>
                </a:solidFill>
              </a:rPr>
              <a:t>colège</a:t>
            </a:r>
            <a:r>
              <a:rPr lang="fr-FR" dirty="0" smtClean="0">
                <a:solidFill>
                  <a:srgbClr val="62337B"/>
                </a:solidFill>
              </a:rPr>
              <a:t> écrit aux parents « Notre objectif est de limiter l'extériorisation excessive de toute appartenance religieuse ou culturelle. Je vous prie de leur donner la consigne de respecter le caractère </a:t>
            </a:r>
            <a:r>
              <a:rPr lang="fr-FR" b="1" dirty="0" smtClean="0">
                <a:solidFill>
                  <a:srgbClr val="62337B"/>
                </a:solidFill>
              </a:rPr>
              <a:t>laïc</a:t>
            </a:r>
            <a:r>
              <a:rPr lang="fr-FR" dirty="0" smtClean="0">
                <a:solidFill>
                  <a:srgbClr val="62337B"/>
                </a:solidFill>
              </a:rPr>
              <a:t> de notre établissement. »</a:t>
            </a:r>
          </a:p>
          <a:p>
            <a:endParaRPr lang="fr-FR" dirty="0">
              <a:solidFill>
                <a:srgbClr val="62337B"/>
              </a:solidFill>
            </a:endParaRPr>
          </a:p>
        </p:txBody>
      </p:sp>
    </p:spTree>
    <p:extLst>
      <p:ext uri="{BB962C8B-B14F-4D97-AF65-F5344CB8AC3E}">
        <p14:creationId xmlns:p14="http://schemas.microsoft.com/office/powerpoint/2010/main" val="3820923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4"/>
          <p:cNvSpPr txBox="1"/>
          <p:nvPr/>
        </p:nvSpPr>
        <p:spPr>
          <a:xfrm>
            <a:off x="320131" y="988263"/>
            <a:ext cx="7475123" cy="307777"/>
          </a:xfrm>
          <a:prstGeom prst="rect">
            <a:avLst/>
          </a:prstGeom>
          <a:noFill/>
        </p:spPr>
        <p:txBody>
          <a:bodyPr wrap="none" rtlCol="0">
            <a:spAutoFit/>
          </a:bodyPr>
          <a:lstStyle/>
          <a:p>
            <a:r>
              <a:rPr lang="fr-FR" dirty="0" smtClean="0">
                <a:solidFill>
                  <a:srgbClr val="62337B"/>
                </a:solidFill>
              </a:rPr>
              <a:t>1996 réactions à une nouvelle invitation du pape, utilisation de loi « Informatique et liberté ».</a:t>
            </a:r>
            <a:endParaRPr lang="fr-FR" dirty="0">
              <a:solidFill>
                <a:srgbClr val="62337B"/>
              </a:solidFill>
            </a:endParaRPr>
          </a:p>
        </p:txBody>
      </p:sp>
      <p:sp>
        <p:nvSpPr>
          <p:cNvPr id="4" name="TextBox 7"/>
          <p:cNvSpPr txBox="1"/>
          <p:nvPr/>
        </p:nvSpPr>
        <p:spPr>
          <a:xfrm>
            <a:off x="297329" y="1420311"/>
            <a:ext cx="4431021" cy="307777"/>
          </a:xfrm>
          <a:prstGeom prst="rect">
            <a:avLst/>
          </a:prstGeom>
          <a:noFill/>
        </p:spPr>
        <p:txBody>
          <a:bodyPr wrap="none" rtlCol="0">
            <a:spAutoFit/>
          </a:bodyPr>
          <a:lstStyle/>
          <a:p>
            <a:r>
              <a:rPr lang="fr-FR" dirty="0" smtClean="0">
                <a:solidFill>
                  <a:srgbClr val="62337B"/>
                </a:solidFill>
              </a:rPr>
              <a:t>Cf. par exemple lettre type sous </a:t>
            </a:r>
            <a:r>
              <a:rPr lang="fr-FR" dirty="0" smtClean="0">
                <a:solidFill>
                  <a:srgbClr val="62337B"/>
                </a:solidFill>
                <a:hlinkClick r:id="rId2"/>
              </a:rPr>
              <a:t>apostasiepourtous.fr</a:t>
            </a:r>
            <a:r>
              <a:rPr lang="fr-FR" dirty="0">
                <a:solidFill>
                  <a:srgbClr val="62337B"/>
                </a:solidFill>
              </a:rPr>
              <a:t> </a:t>
            </a:r>
          </a:p>
        </p:txBody>
      </p:sp>
      <p:pic>
        <p:nvPicPr>
          <p:cNvPr id="5" name="Image 4"/>
          <p:cNvPicPr>
            <a:picLocks noChangeAspect="1"/>
          </p:cNvPicPr>
          <p:nvPr/>
        </p:nvPicPr>
        <p:blipFill>
          <a:blip r:embed="rId3"/>
          <a:stretch>
            <a:fillRect/>
          </a:stretch>
        </p:blipFill>
        <p:spPr>
          <a:xfrm>
            <a:off x="1098409" y="1728088"/>
            <a:ext cx="7259882" cy="5026746"/>
          </a:xfrm>
          <a:prstGeom prst="rect">
            <a:avLst/>
          </a:prstGeom>
        </p:spPr>
      </p:pic>
      <p:pic>
        <p:nvPicPr>
          <p:cNvPr id="2" name="Image 1"/>
          <p:cNvPicPr>
            <a:picLocks noChangeAspect="1"/>
          </p:cNvPicPr>
          <p:nvPr/>
        </p:nvPicPr>
        <p:blipFill>
          <a:blip r:embed="rId4"/>
          <a:stretch>
            <a:fillRect/>
          </a:stretch>
        </p:blipFill>
        <p:spPr>
          <a:xfrm>
            <a:off x="1179607" y="1804766"/>
            <a:ext cx="7772400" cy="3857625"/>
          </a:xfrm>
          <a:prstGeom prst="rect">
            <a:avLst/>
          </a:prstGeom>
        </p:spPr>
      </p:pic>
      <p:pic>
        <p:nvPicPr>
          <p:cNvPr id="6" name="Image 5"/>
          <p:cNvPicPr>
            <a:picLocks noChangeAspect="1"/>
          </p:cNvPicPr>
          <p:nvPr/>
        </p:nvPicPr>
        <p:blipFill>
          <a:blip r:embed="rId5"/>
          <a:stretch>
            <a:fillRect/>
          </a:stretch>
        </p:blipFill>
        <p:spPr>
          <a:xfrm>
            <a:off x="779253" y="3328987"/>
            <a:ext cx="7620000" cy="3248025"/>
          </a:xfrm>
          <a:prstGeom prst="rect">
            <a:avLst/>
          </a:prstGeom>
        </p:spPr>
      </p:pic>
    </p:spTree>
    <p:extLst>
      <p:ext uri="{BB962C8B-B14F-4D97-AF65-F5344CB8AC3E}">
        <p14:creationId xmlns:p14="http://schemas.microsoft.com/office/powerpoint/2010/main" val="746835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62315" y="1778392"/>
            <a:ext cx="8009346" cy="954107"/>
          </a:xfrm>
          <a:prstGeom prst="rect">
            <a:avLst/>
          </a:prstGeom>
        </p:spPr>
        <p:txBody>
          <a:bodyPr wrap="square">
            <a:spAutoFit/>
          </a:bodyPr>
          <a:lstStyle/>
          <a:p>
            <a:r>
              <a:rPr lang="fr-FR" dirty="0" smtClean="0">
                <a:solidFill>
                  <a:srgbClr val="62337B"/>
                </a:solidFill>
              </a:rPr>
              <a:t>Mars 2004 - Loi sur les signes religieux dans les écoles publiques. Elle interdit le port de tout signe religieux « ostensible », ce qui inclut le voile islamique mais aussi la kippa, et le port de grandes croix. La loi permet le port de symboles discrets de sa foi, tels que petites croix, médailles religieuses, étoiles de David, ou mains de Fatma.</a:t>
            </a:r>
            <a:endParaRPr lang="fr-FR" dirty="0">
              <a:solidFill>
                <a:srgbClr val="62337B"/>
              </a:solidFill>
            </a:endParaRPr>
          </a:p>
        </p:txBody>
      </p:sp>
      <p:sp>
        <p:nvSpPr>
          <p:cNvPr id="3" name="TextBox 5"/>
          <p:cNvSpPr txBox="1"/>
          <p:nvPr/>
        </p:nvSpPr>
        <p:spPr>
          <a:xfrm>
            <a:off x="562315" y="1110555"/>
            <a:ext cx="8104358" cy="523220"/>
          </a:xfrm>
          <a:prstGeom prst="rect">
            <a:avLst/>
          </a:prstGeom>
          <a:noFill/>
        </p:spPr>
        <p:txBody>
          <a:bodyPr wrap="square" rtlCol="0">
            <a:spAutoFit/>
          </a:bodyPr>
          <a:lstStyle/>
          <a:p>
            <a:r>
              <a:rPr lang="fr-FR" dirty="0" smtClean="0">
                <a:solidFill>
                  <a:srgbClr val="62337B"/>
                </a:solidFill>
              </a:rPr>
              <a:t>2003 création du « Conseil français du culte musulman », devenu « coquille vide » après une scission interne. Ses fonctions sont </a:t>
            </a:r>
            <a:r>
              <a:rPr lang="fr-FR" dirty="0">
                <a:solidFill>
                  <a:srgbClr val="62337B"/>
                </a:solidFill>
              </a:rPr>
              <a:t>reprises par le </a:t>
            </a:r>
            <a:r>
              <a:rPr lang="fr-FR" dirty="0" smtClean="0">
                <a:solidFill>
                  <a:srgbClr val="62337B"/>
                </a:solidFill>
              </a:rPr>
              <a:t>Forum </a:t>
            </a:r>
            <a:r>
              <a:rPr lang="fr-FR" dirty="0">
                <a:solidFill>
                  <a:srgbClr val="62337B"/>
                </a:solidFill>
              </a:rPr>
              <a:t>de l'islam de France (</a:t>
            </a:r>
            <a:r>
              <a:rPr lang="fr-FR" dirty="0" smtClean="0">
                <a:solidFill>
                  <a:srgbClr val="62337B"/>
                </a:solidFill>
              </a:rPr>
              <a:t>FORIF, 2022). </a:t>
            </a:r>
          </a:p>
        </p:txBody>
      </p:sp>
      <p:sp>
        <p:nvSpPr>
          <p:cNvPr id="4" name="TextBox 3"/>
          <p:cNvSpPr txBox="1"/>
          <p:nvPr/>
        </p:nvSpPr>
        <p:spPr>
          <a:xfrm>
            <a:off x="719064" y="3130103"/>
            <a:ext cx="3312347" cy="738664"/>
          </a:xfrm>
          <a:prstGeom prst="rect">
            <a:avLst/>
          </a:prstGeom>
          <a:noFill/>
        </p:spPr>
        <p:txBody>
          <a:bodyPr wrap="square" rtlCol="0">
            <a:spAutoFit/>
          </a:bodyPr>
          <a:lstStyle/>
          <a:p>
            <a:r>
              <a:rPr lang="fr-FR" dirty="0" smtClean="0">
                <a:solidFill>
                  <a:srgbClr val="62337B"/>
                </a:solidFill>
              </a:rPr>
              <a:t>N. Sarkozy (2007-2012) et la « laïcité positive » </a:t>
            </a:r>
          </a:p>
          <a:p>
            <a:pPr lvl="1"/>
            <a:r>
              <a:rPr lang="fr-FR" dirty="0" smtClean="0">
                <a:solidFill>
                  <a:srgbClr val="62337B"/>
                </a:solidFill>
              </a:rPr>
              <a:t>Chanoine de Latran.</a:t>
            </a:r>
            <a:endParaRPr lang="fr-FR" dirty="0">
              <a:solidFill>
                <a:srgbClr val="62337B"/>
              </a:solidFill>
            </a:endParaRPr>
          </a:p>
        </p:txBody>
      </p:sp>
      <p:pic>
        <p:nvPicPr>
          <p:cNvPr id="5" name="Picture 2"/>
          <p:cNvPicPr>
            <a:picLocks noChangeAspect="1" noChangeArrowheads="1"/>
          </p:cNvPicPr>
          <p:nvPr/>
        </p:nvPicPr>
        <p:blipFill>
          <a:blip r:embed="rId2" cstate="print"/>
          <a:srcRect/>
          <a:stretch>
            <a:fillRect/>
          </a:stretch>
        </p:blipFill>
        <p:spPr bwMode="auto">
          <a:xfrm>
            <a:off x="4333665" y="698773"/>
            <a:ext cx="4810335" cy="6159227"/>
          </a:xfrm>
          <a:prstGeom prst="rect">
            <a:avLst/>
          </a:prstGeom>
          <a:noFill/>
          <a:ln w="9525">
            <a:noFill/>
            <a:miter lim="800000"/>
            <a:headEnd/>
            <a:tailEnd/>
          </a:ln>
        </p:spPr>
      </p:pic>
      <p:sp>
        <p:nvSpPr>
          <p:cNvPr id="6" name="TextBox 4"/>
          <p:cNvSpPr txBox="1"/>
          <p:nvPr/>
        </p:nvSpPr>
        <p:spPr>
          <a:xfrm>
            <a:off x="719064" y="3939133"/>
            <a:ext cx="3672408" cy="1815882"/>
          </a:xfrm>
          <a:prstGeom prst="rect">
            <a:avLst/>
          </a:prstGeom>
          <a:noFill/>
        </p:spPr>
        <p:txBody>
          <a:bodyPr wrap="square" rtlCol="0">
            <a:spAutoFit/>
          </a:bodyPr>
          <a:lstStyle/>
          <a:p>
            <a:r>
              <a:rPr lang="fr-FR" dirty="0" smtClean="0">
                <a:solidFill>
                  <a:srgbClr val="62337B"/>
                </a:solidFill>
              </a:rPr>
              <a:t>« Dans la transmission des valeurs et dans l'apprentissage de la différence entre le bien et le mal, l'instituteur ne pourra jamais remplacer le curé ou le pasteur, même s'il est important qu'il s'en approche, parce qu'il lui manquera toujours la radicalité du sacrifice de sa vie et le charisme d'un engagement porté par l'espérance. </a:t>
            </a:r>
            <a:r>
              <a:rPr lang="fr-FR" dirty="0" smtClean="0">
                <a:solidFill>
                  <a:srgbClr val="62337B"/>
                </a:solidFill>
              </a:rPr>
              <a:t>»</a:t>
            </a:r>
            <a:endParaRPr lang="fr-FR" dirty="0">
              <a:solidFill>
                <a:srgbClr val="62337B"/>
              </a:solidFill>
            </a:endParaRPr>
          </a:p>
        </p:txBody>
      </p:sp>
    </p:spTree>
    <p:extLst>
      <p:ext uri="{BB962C8B-B14F-4D97-AF65-F5344CB8AC3E}">
        <p14:creationId xmlns:p14="http://schemas.microsoft.com/office/powerpoint/2010/main" val="1316490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
          <p:cNvSpPr txBox="1"/>
          <p:nvPr/>
        </p:nvSpPr>
        <p:spPr>
          <a:xfrm>
            <a:off x="562315" y="1110555"/>
            <a:ext cx="8104358" cy="338554"/>
          </a:xfrm>
          <a:prstGeom prst="rect">
            <a:avLst/>
          </a:prstGeom>
          <a:noFill/>
        </p:spPr>
        <p:txBody>
          <a:bodyPr wrap="square" rtlCol="0">
            <a:spAutoFit/>
          </a:bodyPr>
          <a:lstStyle/>
          <a:p>
            <a:r>
              <a:rPr lang="fr-FR" sz="1600" dirty="0" smtClean="0">
                <a:solidFill>
                  <a:srgbClr val="62337B"/>
                </a:solidFill>
              </a:rPr>
              <a:t>Été 2023 l’arrêté </a:t>
            </a:r>
            <a:r>
              <a:rPr lang="fr-FR" sz="1600" dirty="0">
                <a:solidFill>
                  <a:srgbClr val="62337B"/>
                </a:solidFill>
              </a:rPr>
              <a:t>municipal de Mandelieu-la-Napoule interdisant </a:t>
            </a:r>
            <a:r>
              <a:rPr lang="fr-FR" sz="1600" dirty="0" smtClean="0">
                <a:solidFill>
                  <a:srgbClr val="62337B"/>
                </a:solidFill>
              </a:rPr>
              <a:t>le </a:t>
            </a:r>
            <a:r>
              <a:rPr lang="fr-FR" sz="1600" dirty="0" err="1" smtClean="0">
                <a:solidFill>
                  <a:srgbClr val="62337B"/>
                </a:solidFill>
              </a:rPr>
              <a:t>burkini</a:t>
            </a:r>
            <a:endParaRPr lang="fr-FR" sz="1600" dirty="0" smtClean="0">
              <a:solidFill>
                <a:srgbClr val="62337B"/>
              </a:solidFill>
            </a:endParaRPr>
          </a:p>
        </p:txBody>
      </p:sp>
      <p:pic>
        <p:nvPicPr>
          <p:cNvPr id="6" name="Image 5"/>
          <p:cNvPicPr>
            <a:picLocks noChangeAspect="1"/>
          </p:cNvPicPr>
          <p:nvPr/>
        </p:nvPicPr>
        <p:blipFill>
          <a:blip r:embed="rId2"/>
          <a:stretch>
            <a:fillRect/>
          </a:stretch>
        </p:blipFill>
        <p:spPr>
          <a:xfrm>
            <a:off x="562315" y="1772725"/>
            <a:ext cx="904875" cy="638175"/>
          </a:xfrm>
          <a:prstGeom prst="rect">
            <a:avLst/>
          </a:prstGeom>
        </p:spPr>
      </p:pic>
      <p:sp>
        <p:nvSpPr>
          <p:cNvPr id="7" name="Rectangle 6"/>
          <p:cNvSpPr/>
          <p:nvPr/>
        </p:nvSpPr>
        <p:spPr>
          <a:xfrm>
            <a:off x="1735392" y="2091812"/>
            <a:ext cx="5343833" cy="2462213"/>
          </a:xfrm>
          <a:prstGeom prst="rect">
            <a:avLst/>
          </a:prstGeom>
        </p:spPr>
        <p:txBody>
          <a:bodyPr wrap="square">
            <a:spAutoFit/>
          </a:bodyPr>
          <a:lstStyle/>
          <a:p>
            <a:r>
              <a:rPr lang="fr-FR" dirty="0">
                <a:solidFill>
                  <a:srgbClr val="62337B"/>
                </a:solidFill>
              </a:rPr>
              <a:t>Saisi par la Ligue des Droits de l’Homme, le Conseil d'État suspend la décision du maire de Mandelieu-la-Napoule (Alpes-Maritimes) d’interdire l’accès aux plages aux personnes portant une tenue manifestant de manière ostensible une appartenance religieuse, telle que le </a:t>
            </a:r>
            <a:r>
              <a:rPr lang="fr-FR" dirty="0" err="1">
                <a:solidFill>
                  <a:srgbClr val="62337B"/>
                </a:solidFill>
              </a:rPr>
              <a:t>burkini</a:t>
            </a:r>
            <a:r>
              <a:rPr lang="fr-FR" dirty="0">
                <a:solidFill>
                  <a:srgbClr val="62337B"/>
                </a:solidFill>
              </a:rPr>
              <a:t>. En application d’une jurisprudence constante, une telle interdiction dans l’espace public doit en effet être justifiée par un risque actuel et avéré pour l’ordre public. La commune n’ayant pas démontré l’existence d’un tel risque, le Conseil d’Etat estime que cette interdiction porte atteinte de manière grave et illégale à la liberté d’aller et venir, à la liberté de conscience et à la liberté personnelle.</a:t>
            </a:r>
          </a:p>
        </p:txBody>
      </p:sp>
    </p:spTree>
    <p:extLst>
      <p:ext uri="{BB962C8B-B14F-4D97-AF65-F5344CB8AC3E}">
        <p14:creationId xmlns:p14="http://schemas.microsoft.com/office/powerpoint/2010/main" val="2867419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684363" y="1242204"/>
            <a:ext cx="3547766" cy="307777"/>
          </a:xfrm>
          <a:prstGeom prst="rect">
            <a:avLst/>
          </a:prstGeom>
          <a:noFill/>
        </p:spPr>
        <p:txBody>
          <a:bodyPr wrap="none" rtlCol="0">
            <a:spAutoFit/>
          </a:bodyPr>
          <a:lstStyle/>
          <a:p>
            <a:r>
              <a:rPr lang="fr-FR" dirty="0" smtClean="0">
                <a:solidFill>
                  <a:srgbClr val="62337B"/>
                </a:solidFill>
              </a:rPr>
              <a:t>Rentrée 2023 G. Attal et les </a:t>
            </a:r>
            <a:r>
              <a:rPr lang="fr-FR" dirty="0" err="1" smtClean="0">
                <a:solidFill>
                  <a:srgbClr val="62337B"/>
                </a:solidFill>
              </a:rPr>
              <a:t>abayas</a:t>
            </a:r>
            <a:r>
              <a:rPr lang="fr-FR" dirty="0" smtClean="0">
                <a:solidFill>
                  <a:srgbClr val="62337B"/>
                </a:solidFill>
              </a:rPr>
              <a:t>/</a:t>
            </a:r>
            <a:r>
              <a:rPr lang="fr-FR" dirty="0" err="1" smtClean="0">
                <a:solidFill>
                  <a:srgbClr val="62337B"/>
                </a:solidFill>
              </a:rPr>
              <a:t>qamis</a:t>
            </a:r>
            <a:endParaRPr lang="fr-FR" dirty="0">
              <a:solidFill>
                <a:srgbClr val="62337B"/>
              </a:solidFill>
            </a:endParaRPr>
          </a:p>
        </p:txBody>
      </p:sp>
      <p:sp>
        <p:nvSpPr>
          <p:cNvPr id="3" name="ZoneTexte 2"/>
          <p:cNvSpPr txBox="1"/>
          <p:nvPr/>
        </p:nvSpPr>
        <p:spPr>
          <a:xfrm>
            <a:off x="684363" y="1897812"/>
            <a:ext cx="3916392" cy="3323987"/>
          </a:xfrm>
          <a:prstGeom prst="rect">
            <a:avLst/>
          </a:prstGeom>
          <a:noFill/>
        </p:spPr>
        <p:txBody>
          <a:bodyPr wrap="square" rtlCol="0">
            <a:spAutoFit/>
          </a:bodyPr>
          <a:lstStyle/>
          <a:p>
            <a:r>
              <a:rPr lang="fr-FR" dirty="0">
                <a:solidFill>
                  <a:srgbClr val="62337B"/>
                </a:solidFill>
              </a:rPr>
              <a:t>Un texte paru au « Bulletin officiel de l’éducation nationale » désigne l’</a:t>
            </a:r>
            <a:r>
              <a:rPr lang="fr-FR" dirty="0" err="1">
                <a:solidFill>
                  <a:srgbClr val="62337B"/>
                </a:solidFill>
              </a:rPr>
              <a:t>abaya</a:t>
            </a:r>
            <a:r>
              <a:rPr lang="fr-FR" dirty="0">
                <a:solidFill>
                  <a:srgbClr val="62337B"/>
                </a:solidFill>
              </a:rPr>
              <a:t> et le </a:t>
            </a:r>
            <a:r>
              <a:rPr lang="fr-FR" dirty="0" err="1">
                <a:solidFill>
                  <a:srgbClr val="62337B"/>
                </a:solidFill>
              </a:rPr>
              <a:t>qamis</a:t>
            </a:r>
            <a:r>
              <a:rPr lang="fr-FR" dirty="0">
                <a:solidFill>
                  <a:srgbClr val="62337B"/>
                </a:solidFill>
              </a:rPr>
              <a:t> comme des tenues qui manifestent ostensiblement une appartenance religieuse, sans définir précisément ces </a:t>
            </a:r>
            <a:r>
              <a:rPr lang="fr-FR" dirty="0" smtClean="0">
                <a:solidFill>
                  <a:srgbClr val="62337B"/>
                </a:solidFill>
              </a:rPr>
              <a:t>vêtements :</a:t>
            </a:r>
          </a:p>
          <a:p>
            <a:r>
              <a:rPr lang="fr-FR" dirty="0">
                <a:solidFill>
                  <a:srgbClr val="62337B"/>
                </a:solidFill>
              </a:rPr>
              <a:t>« La montée en puissance du port de tenues de type </a:t>
            </a:r>
            <a:r>
              <a:rPr lang="fr-FR" dirty="0" err="1">
                <a:solidFill>
                  <a:srgbClr val="62337B"/>
                </a:solidFill>
              </a:rPr>
              <a:t>abaya</a:t>
            </a:r>
            <a:r>
              <a:rPr lang="fr-FR" dirty="0">
                <a:solidFill>
                  <a:srgbClr val="62337B"/>
                </a:solidFill>
              </a:rPr>
              <a:t> ou </a:t>
            </a:r>
            <a:r>
              <a:rPr lang="fr-FR" dirty="0" err="1">
                <a:solidFill>
                  <a:srgbClr val="62337B"/>
                </a:solidFill>
              </a:rPr>
              <a:t>qamis</a:t>
            </a:r>
            <a:r>
              <a:rPr lang="fr-FR" dirty="0">
                <a:solidFill>
                  <a:srgbClr val="62337B"/>
                </a:solidFill>
              </a:rPr>
              <a:t> a fait naître un grand nombre de questions sur la conduite à tenir », souligne le texte en préambule. Or « le port de telles tenues, qui manifeste ostensiblement en milieu scolaire une appartenance religieuse, ne peut y être toléré ». </a:t>
            </a:r>
            <a:endParaRPr lang="fr-FR" dirty="0" smtClean="0">
              <a:solidFill>
                <a:srgbClr val="62337B"/>
              </a:solidFill>
            </a:endParaRPr>
          </a:p>
          <a:p>
            <a:r>
              <a:rPr lang="fr-FR" dirty="0" smtClean="0">
                <a:solidFill>
                  <a:srgbClr val="62337B"/>
                </a:solidFill>
              </a:rPr>
              <a:t>Le Conseil </a:t>
            </a:r>
            <a:r>
              <a:rPr lang="fr-FR" dirty="0">
                <a:solidFill>
                  <a:srgbClr val="62337B"/>
                </a:solidFill>
              </a:rPr>
              <a:t>français du culte </a:t>
            </a:r>
            <a:r>
              <a:rPr lang="fr-FR" dirty="0" smtClean="0">
                <a:solidFill>
                  <a:srgbClr val="62337B"/>
                </a:solidFill>
              </a:rPr>
              <a:t>musulman </a:t>
            </a:r>
            <a:r>
              <a:rPr lang="fr-FR" dirty="0">
                <a:solidFill>
                  <a:srgbClr val="62337B"/>
                </a:solidFill>
              </a:rPr>
              <a:t>ne </a:t>
            </a:r>
            <a:r>
              <a:rPr lang="fr-FR" dirty="0" smtClean="0">
                <a:solidFill>
                  <a:srgbClr val="62337B"/>
                </a:solidFill>
              </a:rPr>
              <a:t>considère pourtant </a:t>
            </a:r>
            <a:r>
              <a:rPr lang="fr-FR" dirty="0">
                <a:solidFill>
                  <a:srgbClr val="62337B"/>
                </a:solidFill>
              </a:rPr>
              <a:t>pas l’</a:t>
            </a:r>
            <a:r>
              <a:rPr lang="fr-FR" dirty="0" err="1">
                <a:solidFill>
                  <a:srgbClr val="62337B"/>
                </a:solidFill>
              </a:rPr>
              <a:t>abaya</a:t>
            </a:r>
            <a:r>
              <a:rPr lang="fr-FR" dirty="0">
                <a:solidFill>
                  <a:srgbClr val="62337B"/>
                </a:solidFill>
              </a:rPr>
              <a:t> ou le </a:t>
            </a:r>
            <a:r>
              <a:rPr lang="fr-FR" dirty="0" err="1">
                <a:solidFill>
                  <a:srgbClr val="62337B"/>
                </a:solidFill>
              </a:rPr>
              <a:t>qamis</a:t>
            </a:r>
            <a:r>
              <a:rPr lang="fr-FR" dirty="0">
                <a:solidFill>
                  <a:srgbClr val="62337B"/>
                </a:solidFill>
              </a:rPr>
              <a:t> comme des signes </a:t>
            </a:r>
            <a:r>
              <a:rPr lang="fr-FR" dirty="0" smtClean="0">
                <a:solidFill>
                  <a:srgbClr val="62337B"/>
                </a:solidFill>
              </a:rPr>
              <a:t>religieux. </a:t>
            </a:r>
            <a:endParaRPr lang="fr-FR" dirty="0">
              <a:solidFill>
                <a:srgbClr val="62337B"/>
              </a:solidFill>
            </a:endParaRPr>
          </a:p>
        </p:txBody>
      </p:sp>
      <p:pic>
        <p:nvPicPr>
          <p:cNvPr id="4" name="Image 3"/>
          <p:cNvPicPr>
            <a:picLocks noChangeAspect="1"/>
          </p:cNvPicPr>
          <p:nvPr/>
        </p:nvPicPr>
        <p:blipFill>
          <a:blip r:embed="rId2"/>
          <a:stretch>
            <a:fillRect/>
          </a:stretch>
        </p:blipFill>
        <p:spPr>
          <a:xfrm>
            <a:off x="4642629" y="1242204"/>
            <a:ext cx="1706413" cy="4370620"/>
          </a:xfrm>
          <a:prstGeom prst="rect">
            <a:avLst/>
          </a:prstGeom>
        </p:spPr>
      </p:pic>
      <p:pic>
        <p:nvPicPr>
          <p:cNvPr id="5" name="Image 4"/>
          <p:cNvPicPr>
            <a:picLocks noChangeAspect="1"/>
          </p:cNvPicPr>
          <p:nvPr/>
        </p:nvPicPr>
        <p:blipFill>
          <a:blip r:embed="rId3"/>
          <a:stretch>
            <a:fillRect/>
          </a:stretch>
        </p:blipFill>
        <p:spPr>
          <a:xfrm>
            <a:off x="6670104" y="1800045"/>
            <a:ext cx="2249505" cy="3341298"/>
          </a:xfrm>
          <a:prstGeom prst="rect">
            <a:avLst/>
          </a:prstGeom>
        </p:spPr>
      </p:pic>
    </p:spTree>
    <p:extLst>
      <p:ext uri="{BB962C8B-B14F-4D97-AF65-F5344CB8AC3E}">
        <p14:creationId xmlns:p14="http://schemas.microsoft.com/office/powerpoint/2010/main" val="970738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40432" y="121723"/>
            <a:ext cx="4644736" cy="6635337"/>
          </a:xfrm>
          <a:prstGeom prst="rect">
            <a:avLst/>
          </a:prstGeom>
        </p:spPr>
      </p:pic>
      <p:sp>
        <p:nvSpPr>
          <p:cNvPr id="5" name="Rectangle 4"/>
          <p:cNvSpPr/>
          <p:nvPr/>
        </p:nvSpPr>
        <p:spPr>
          <a:xfrm>
            <a:off x="849876" y="1327559"/>
            <a:ext cx="2302233" cy="307777"/>
          </a:xfrm>
          <a:prstGeom prst="rect">
            <a:avLst/>
          </a:prstGeom>
        </p:spPr>
        <p:txBody>
          <a:bodyPr wrap="none">
            <a:spAutoFit/>
          </a:bodyPr>
          <a:lstStyle/>
          <a:p>
            <a:r>
              <a:rPr lang="fr-FR" dirty="0">
                <a:solidFill>
                  <a:srgbClr val="62337B"/>
                </a:solidFill>
              </a:rPr>
              <a:t>Que penser de ce même ?</a:t>
            </a:r>
            <a:endParaRPr lang="fr-FR" dirty="0"/>
          </a:p>
        </p:txBody>
      </p:sp>
    </p:spTree>
    <p:extLst>
      <p:ext uri="{BB962C8B-B14F-4D97-AF65-F5344CB8AC3E}">
        <p14:creationId xmlns:p14="http://schemas.microsoft.com/office/powerpoint/2010/main" val="36262229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3911311" y="417800"/>
            <a:ext cx="4895850" cy="6105525"/>
          </a:xfrm>
          <a:prstGeom prst="rect">
            <a:avLst/>
          </a:prstGeom>
        </p:spPr>
      </p:pic>
      <p:sp>
        <p:nvSpPr>
          <p:cNvPr id="5" name="Rectangle 4"/>
          <p:cNvSpPr/>
          <p:nvPr/>
        </p:nvSpPr>
        <p:spPr>
          <a:xfrm>
            <a:off x="296883" y="1136709"/>
            <a:ext cx="3396343" cy="738664"/>
          </a:xfrm>
          <a:prstGeom prst="rect">
            <a:avLst/>
          </a:prstGeom>
        </p:spPr>
        <p:txBody>
          <a:bodyPr wrap="square">
            <a:spAutoFit/>
          </a:bodyPr>
          <a:lstStyle/>
          <a:p>
            <a:r>
              <a:rPr lang="fr-FR" dirty="0">
                <a:solidFill>
                  <a:srgbClr val="62337B"/>
                </a:solidFill>
              </a:rPr>
              <a:t>Soirée « Pour la République, contre l’antisémitisme », organisée par le CRIF le 12 novembre 2025.</a:t>
            </a:r>
            <a:endParaRPr lang="fr-FR" dirty="0"/>
          </a:p>
        </p:txBody>
      </p:sp>
    </p:spTree>
    <p:extLst>
      <p:ext uri="{BB962C8B-B14F-4D97-AF65-F5344CB8AC3E}">
        <p14:creationId xmlns:p14="http://schemas.microsoft.com/office/powerpoint/2010/main" val="97550270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3484" y="947042"/>
            <a:ext cx="8616191" cy="430887"/>
          </a:xfrm>
          <a:prstGeom prst="rect">
            <a:avLst/>
          </a:prstGeom>
          <a:noFill/>
        </p:spPr>
        <p:txBody>
          <a:bodyPr wrap="square" rtlCol="0">
            <a:spAutoFit/>
          </a:bodyPr>
          <a:lstStyle/>
          <a:p>
            <a:r>
              <a:rPr lang="fr-FR" sz="2200" u="sng" dirty="0" smtClean="0">
                <a:solidFill>
                  <a:srgbClr val="62337B"/>
                </a:solidFill>
              </a:rPr>
              <a:t>III – Aspects législatifs concernant la laïcité et la liberté d’expression</a:t>
            </a:r>
          </a:p>
        </p:txBody>
      </p:sp>
      <p:sp>
        <p:nvSpPr>
          <p:cNvPr id="3" name="TextBox 2"/>
          <p:cNvSpPr txBox="1"/>
          <p:nvPr/>
        </p:nvSpPr>
        <p:spPr>
          <a:xfrm>
            <a:off x="652059" y="1377929"/>
            <a:ext cx="7778824" cy="954107"/>
          </a:xfrm>
          <a:prstGeom prst="rect">
            <a:avLst/>
          </a:prstGeom>
          <a:noFill/>
        </p:spPr>
        <p:txBody>
          <a:bodyPr wrap="square" rtlCol="0">
            <a:spAutoFit/>
          </a:bodyPr>
          <a:lstStyle/>
          <a:p>
            <a:r>
              <a:rPr lang="fr-FR" b="1" dirty="0" smtClean="0">
                <a:solidFill>
                  <a:srgbClr val="62337B"/>
                </a:solidFill>
              </a:rPr>
              <a:t>Rappel </a:t>
            </a:r>
          </a:p>
          <a:p>
            <a:pPr>
              <a:buFont typeface="Arial" pitchFamily="34" charset="0"/>
              <a:buChar char="•"/>
            </a:pPr>
            <a:r>
              <a:rPr lang="fr-FR" dirty="0" smtClean="0">
                <a:solidFill>
                  <a:srgbClr val="62337B"/>
                </a:solidFill>
              </a:rPr>
              <a:t> La grande loi républicaine du 9 décembre 1905 qui sépare les Églises et l’État est le socle du« vivre ensemble » en France. </a:t>
            </a:r>
          </a:p>
          <a:p>
            <a:pPr>
              <a:buFont typeface="Arial" pitchFamily="34" charset="0"/>
              <a:buChar char="•"/>
            </a:pPr>
            <a:r>
              <a:rPr lang="fr-FR" dirty="0" smtClean="0">
                <a:solidFill>
                  <a:srgbClr val="62337B"/>
                </a:solidFill>
              </a:rPr>
              <a:t> C’est par elle que la laïcité s’est enracinée dans les institutions françaises. </a:t>
            </a:r>
            <a:endParaRPr lang="fr-FR" dirty="0">
              <a:solidFill>
                <a:srgbClr val="62337B"/>
              </a:solidFill>
            </a:endParaRPr>
          </a:p>
        </p:txBody>
      </p:sp>
      <p:sp>
        <p:nvSpPr>
          <p:cNvPr id="4" name="TextBox 5"/>
          <p:cNvSpPr txBox="1"/>
          <p:nvPr/>
        </p:nvSpPr>
        <p:spPr>
          <a:xfrm>
            <a:off x="266700" y="2284883"/>
            <a:ext cx="1636987" cy="307777"/>
          </a:xfrm>
          <a:prstGeom prst="rect">
            <a:avLst/>
          </a:prstGeom>
          <a:noFill/>
        </p:spPr>
        <p:txBody>
          <a:bodyPr wrap="none" rtlCol="0">
            <a:spAutoFit/>
          </a:bodyPr>
          <a:lstStyle/>
          <a:p>
            <a:r>
              <a:rPr lang="fr-FR" b="1" dirty="0" smtClean="0">
                <a:solidFill>
                  <a:srgbClr val="62337B"/>
                </a:solidFill>
              </a:rPr>
              <a:t>Loi de mars 2004</a:t>
            </a:r>
            <a:endParaRPr lang="fr-FR" b="1" dirty="0">
              <a:solidFill>
                <a:srgbClr val="62337B"/>
              </a:solidFill>
            </a:endParaRPr>
          </a:p>
        </p:txBody>
      </p:sp>
      <p:grpSp>
        <p:nvGrpSpPr>
          <p:cNvPr id="5" name="Group 7"/>
          <p:cNvGrpSpPr/>
          <p:nvPr/>
        </p:nvGrpSpPr>
        <p:grpSpPr>
          <a:xfrm>
            <a:off x="266700" y="2592660"/>
            <a:ext cx="8877300" cy="4076700"/>
            <a:chOff x="266700" y="2420888"/>
            <a:chExt cx="8877300" cy="4076700"/>
          </a:xfrm>
        </p:grpSpPr>
        <p:pic>
          <p:nvPicPr>
            <p:cNvPr id="6" name="Picture 2"/>
            <p:cNvPicPr>
              <a:picLocks noChangeAspect="1" noChangeArrowheads="1"/>
            </p:cNvPicPr>
            <p:nvPr/>
          </p:nvPicPr>
          <p:blipFill>
            <a:blip r:embed="rId2" cstate="print"/>
            <a:srcRect/>
            <a:stretch>
              <a:fillRect/>
            </a:stretch>
          </p:blipFill>
          <p:spPr bwMode="auto">
            <a:xfrm>
              <a:off x="266700" y="2420888"/>
              <a:ext cx="8877300" cy="4076700"/>
            </a:xfrm>
            <a:prstGeom prst="rect">
              <a:avLst/>
            </a:prstGeom>
            <a:noFill/>
            <a:ln w="9525">
              <a:noFill/>
              <a:miter lim="800000"/>
              <a:headEnd/>
              <a:tailEnd/>
            </a:ln>
          </p:spPr>
        </p:pic>
        <p:sp>
          <p:nvSpPr>
            <p:cNvPr id="7" name="Rectangle 6"/>
            <p:cNvSpPr/>
            <p:nvPr/>
          </p:nvSpPr>
          <p:spPr>
            <a:xfrm>
              <a:off x="4788024" y="3789040"/>
              <a:ext cx="4176464" cy="1224136"/>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62337B"/>
                </a:solidFill>
              </a:endParaRPr>
            </a:p>
          </p:txBody>
        </p:sp>
      </p:grpSp>
    </p:spTree>
    <p:extLst>
      <p:ext uri="{BB962C8B-B14F-4D97-AF65-F5344CB8AC3E}">
        <p14:creationId xmlns:p14="http://schemas.microsoft.com/office/powerpoint/2010/main" val="241860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
          <p:cNvSpPr txBox="1"/>
          <p:nvPr/>
        </p:nvSpPr>
        <p:spPr>
          <a:xfrm>
            <a:off x="202759" y="1014264"/>
            <a:ext cx="3116559" cy="307777"/>
          </a:xfrm>
          <a:prstGeom prst="rect">
            <a:avLst/>
          </a:prstGeom>
          <a:noFill/>
        </p:spPr>
        <p:txBody>
          <a:bodyPr wrap="none" rtlCol="0">
            <a:spAutoFit/>
          </a:bodyPr>
          <a:lstStyle/>
          <a:p>
            <a:r>
              <a:rPr lang="fr-FR" b="1" u="sng" dirty="0" smtClean="0">
                <a:solidFill>
                  <a:srgbClr val="62337B"/>
                </a:solidFill>
              </a:rPr>
              <a:t>Les lois sur la liberté d’expression</a:t>
            </a:r>
            <a:endParaRPr lang="fr-FR" b="1" u="sng" dirty="0">
              <a:solidFill>
                <a:srgbClr val="62337B"/>
              </a:solidFill>
            </a:endParaRPr>
          </a:p>
        </p:txBody>
      </p:sp>
      <p:sp>
        <p:nvSpPr>
          <p:cNvPr id="5" name="TextBox 3"/>
          <p:cNvSpPr txBox="1"/>
          <p:nvPr/>
        </p:nvSpPr>
        <p:spPr>
          <a:xfrm>
            <a:off x="562799" y="1518320"/>
            <a:ext cx="4793300" cy="307777"/>
          </a:xfrm>
          <a:prstGeom prst="rect">
            <a:avLst/>
          </a:prstGeom>
          <a:noFill/>
        </p:spPr>
        <p:txBody>
          <a:bodyPr wrap="none" rtlCol="0">
            <a:spAutoFit/>
          </a:bodyPr>
          <a:lstStyle/>
          <a:p>
            <a:r>
              <a:rPr lang="fr-FR" dirty="0" smtClean="0">
                <a:solidFill>
                  <a:srgbClr val="62337B"/>
                </a:solidFill>
              </a:rPr>
              <a:t> Déclaration des droits de l'homme et du citoyen de 1789 :</a:t>
            </a:r>
            <a:endParaRPr lang="fr-FR" dirty="0">
              <a:solidFill>
                <a:srgbClr val="62337B"/>
              </a:solidFill>
            </a:endParaRPr>
          </a:p>
        </p:txBody>
      </p:sp>
      <p:sp>
        <p:nvSpPr>
          <p:cNvPr id="6" name="TextBox 4"/>
          <p:cNvSpPr txBox="1"/>
          <p:nvPr/>
        </p:nvSpPr>
        <p:spPr>
          <a:xfrm>
            <a:off x="1066855" y="1950368"/>
            <a:ext cx="7776864" cy="523220"/>
          </a:xfrm>
          <a:prstGeom prst="rect">
            <a:avLst/>
          </a:prstGeom>
          <a:noFill/>
        </p:spPr>
        <p:txBody>
          <a:bodyPr wrap="square" rtlCol="0">
            <a:spAutoFit/>
          </a:bodyPr>
          <a:lstStyle/>
          <a:p>
            <a:r>
              <a:rPr lang="fr-FR" dirty="0" smtClean="0">
                <a:solidFill>
                  <a:srgbClr val="62337B"/>
                </a:solidFill>
              </a:rPr>
              <a:t>Art. 10 : « Nul ne doit être inquiété pour ses opinions, même religieuses, pourvu que leur manifestation ne trouble pas l’ordre public établi par la loi. »</a:t>
            </a:r>
            <a:endParaRPr lang="fr-FR" dirty="0">
              <a:solidFill>
                <a:srgbClr val="62337B"/>
              </a:solidFill>
            </a:endParaRPr>
          </a:p>
        </p:txBody>
      </p:sp>
      <p:sp>
        <p:nvSpPr>
          <p:cNvPr id="7" name="TextBox 5"/>
          <p:cNvSpPr txBox="1"/>
          <p:nvPr/>
        </p:nvSpPr>
        <p:spPr>
          <a:xfrm>
            <a:off x="1066855" y="2670448"/>
            <a:ext cx="7632848" cy="738664"/>
          </a:xfrm>
          <a:prstGeom prst="rect">
            <a:avLst/>
          </a:prstGeom>
          <a:noFill/>
        </p:spPr>
        <p:txBody>
          <a:bodyPr wrap="square" rtlCol="0">
            <a:spAutoFit/>
          </a:bodyPr>
          <a:lstStyle/>
          <a:p>
            <a:r>
              <a:rPr lang="fr-FR" dirty="0" smtClean="0">
                <a:solidFill>
                  <a:srgbClr val="62337B"/>
                </a:solidFill>
              </a:rPr>
              <a:t>Art. 11 : « La libre communication des pensées et des opinions est un des droits les plus précieux de l’homme ; tout citoyen peut donc parler, écrire, imprimer librement, sauf à répondre de l’abus de cette liberté dans les cas déterminés par la loi. »</a:t>
            </a:r>
            <a:endParaRPr lang="fr-FR" dirty="0">
              <a:solidFill>
                <a:srgbClr val="62337B"/>
              </a:solidFill>
            </a:endParaRPr>
          </a:p>
        </p:txBody>
      </p:sp>
      <p:sp>
        <p:nvSpPr>
          <p:cNvPr id="8" name="TextBox 6"/>
          <p:cNvSpPr txBox="1"/>
          <p:nvPr/>
        </p:nvSpPr>
        <p:spPr>
          <a:xfrm>
            <a:off x="562799" y="3977097"/>
            <a:ext cx="6211957" cy="307777"/>
          </a:xfrm>
          <a:prstGeom prst="rect">
            <a:avLst/>
          </a:prstGeom>
          <a:noFill/>
        </p:spPr>
        <p:txBody>
          <a:bodyPr wrap="none" rtlCol="0">
            <a:spAutoFit/>
          </a:bodyPr>
          <a:lstStyle/>
          <a:p>
            <a:r>
              <a:rPr lang="fr-FR" dirty="0" smtClean="0">
                <a:solidFill>
                  <a:srgbClr val="62337B"/>
                </a:solidFill>
              </a:rPr>
              <a:t>Loi du 29 juillet 1881 [Jules Ferry] : « L’imprimerie et la librairie sont libres. »</a:t>
            </a:r>
            <a:endParaRPr lang="fr-FR" dirty="0">
              <a:solidFill>
                <a:srgbClr val="62337B"/>
              </a:solidFill>
            </a:endParaRPr>
          </a:p>
        </p:txBody>
      </p:sp>
      <p:sp>
        <p:nvSpPr>
          <p:cNvPr id="9" name="TextBox 7"/>
          <p:cNvSpPr txBox="1"/>
          <p:nvPr/>
        </p:nvSpPr>
        <p:spPr>
          <a:xfrm>
            <a:off x="562799" y="4625169"/>
            <a:ext cx="6769654" cy="738664"/>
          </a:xfrm>
          <a:prstGeom prst="rect">
            <a:avLst/>
          </a:prstGeom>
          <a:noFill/>
        </p:spPr>
        <p:txBody>
          <a:bodyPr wrap="square" rtlCol="0">
            <a:spAutoFit/>
          </a:bodyPr>
          <a:lstStyle/>
          <a:p>
            <a:r>
              <a:rPr lang="fr-FR" dirty="0" smtClean="0">
                <a:solidFill>
                  <a:srgbClr val="62337B"/>
                </a:solidFill>
              </a:rPr>
              <a:t>Sur le blasphème : non seulement il n’existe plus de délit de blasphème en France depuis 1791 puis 1881, mais encore, dans une république laïque, il n’existe tout simplement pas de blasphème.</a:t>
            </a:r>
            <a:endParaRPr lang="fr-FR" dirty="0">
              <a:solidFill>
                <a:srgbClr val="62337B"/>
              </a:solidFill>
            </a:endParaRPr>
          </a:p>
        </p:txBody>
      </p:sp>
    </p:spTree>
    <p:extLst>
      <p:ext uri="{BB962C8B-B14F-4D97-AF65-F5344CB8AC3E}">
        <p14:creationId xmlns:p14="http://schemas.microsoft.com/office/powerpoint/2010/main" val="1903522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87551" y="944052"/>
            <a:ext cx="8136904" cy="738664"/>
          </a:xfrm>
          <a:prstGeom prst="rect">
            <a:avLst/>
          </a:prstGeom>
          <a:noFill/>
        </p:spPr>
        <p:txBody>
          <a:bodyPr wrap="square" rtlCol="0">
            <a:spAutoFit/>
          </a:bodyPr>
          <a:lstStyle/>
          <a:p>
            <a:r>
              <a:rPr lang="fr-FR" dirty="0" smtClean="0">
                <a:solidFill>
                  <a:srgbClr val="62337B"/>
                </a:solidFill>
              </a:rPr>
              <a:t>1990 loi </a:t>
            </a:r>
            <a:r>
              <a:rPr lang="fr-FR" dirty="0" err="1" smtClean="0">
                <a:solidFill>
                  <a:srgbClr val="62337B"/>
                </a:solidFill>
              </a:rPr>
              <a:t>Gayssot</a:t>
            </a:r>
            <a:r>
              <a:rPr lang="fr-FR" dirty="0" smtClean="0">
                <a:solidFill>
                  <a:srgbClr val="62337B"/>
                </a:solidFill>
              </a:rPr>
              <a:t> :  loi no 90-615 du 13 juillet 1990 tendant à réprimer tout acte raciste, antisémite ou xénophobe avec en particulier, </a:t>
            </a:r>
            <a:r>
              <a:rPr lang="fr-FR" b="1" dirty="0" smtClean="0">
                <a:solidFill>
                  <a:srgbClr val="62337B"/>
                </a:solidFill>
              </a:rPr>
              <a:t>création du délit de contestation de crime contre l’humanité</a:t>
            </a:r>
            <a:r>
              <a:rPr lang="fr-FR" dirty="0" smtClean="0">
                <a:solidFill>
                  <a:srgbClr val="62337B"/>
                </a:solidFill>
              </a:rPr>
              <a:t> : le négationnisme .</a:t>
            </a:r>
          </a:p>
        </p:txBody>
      </p:sp>
      <p:sp>
        <p:nvSpPr>
          <p:cNvPr id="5" name="TextBox 4"/>
          <p:cNvSpPr txBox="1"/>
          <p:nvPr/>
        </p:nvSpPr>
        <p:spPr>
          <a:xfrm>
            <a:off x="487551" y="2528228"/>
            <a:ext cx="6705682" cy="307777"/>
          </a:xfrm>
          <a:prstGeom prst="rect">
            <a:avLst/>
          </a:prstGeom>
          <a:noFill/>
        </p:spPr>
        <p:txBody>
          <a:bodyPr wrap="none" rtlCol="0">
            <a:spAutoFit/>
          </a:bodyPr>
          <a:lstStyle/>
          <a:p>
            <a:r>
              <a:rPr lang="fr-FR" dirty="0" smtClean="0">
                <a:solidFill>
                  <a:srgbClr val="62337B"/>
                </a:solidFill>
              </a:rPr>
              <a:t>2010 Loi interdisant la dissimulation du visage dans l'espace public (</a:t>
            </a:r>
            <a:r>
              <a:rPr lang="fr-FR" dirty="0" err="1" smtClean="0">
                <a:solidFill>
                  <a:srgbClr val="62337B"/>
                </a:solidFill>
              </a:rPr>
              <a:t>Burqa</a:t>
            </a:r>
            <a:r>
              <a:rPr lang="fr-FR" dirty="0" smtClean="0">
                <a:solidFill>
                  <a:srgbClr val="62337B"/>
                </a:solidFill>
              </a:rPr>
              <a:t>/</a:t>
            </a:r>
            <a:r>
              <a:rPr lang="fr-FR" dirty="0" err="1" smtClean="0">
                <a:solidFill>
                  <a:srgbClr val="62337B"/>
                </a:solidFill>
              </a:rPr>
              <a:t>Niqab</a:t>
            </a:r>
            <a:r>
              <a:rPr lang="fr-FR" dirty="0" smtClean="0">
                <a:solidFill>
                  <a:srgbClr val="62337B"/>
                </a:solidFill>
              </a:rPr>
              <a:t>).</a:t>
            </a:r>
            <a:endParaRPr lang="fr-FR" dirty="0">
              <a:solidFill>
                <a:srgbClr val="62337B"/>
              </a:solidFill>
            </a:endParaRPr>
          </a:p>
        </p:txBody>
      </p:sp>
      <p:sp>
        <p:nvSpPr>
          <p:cNvPr id="6" name="TextBox 5"/>
          <p:cNvSpPr txBox="1"/>
          <p:nvPr/>
        </p:nvSpPr>
        <p:spPr>
          <a:xfrm>
            <a:off x="487551" y="2014880"/>
            <a:ext cx="6821098" cy="307777"/>
          </a:xfrm>
          <a:prstGeom prst="rect">
            <a:avLst/>
          </a:prstGeom>
          <a:noFill/>
        </p:spPr>
        <p:txBody>
          <a:bodyPr wrap="none" rtlCol="0">
            <a:spAutoFit/>
          </a:bodyPr>
          <a:lstStyle/>
          <a:p>
            <a:r>
              <a:rPr lang="fr-FR" dirty="0" smtClean="0">
                <a:solidFill>
                  <a:srgbClr val="62337B"/>
                </a:solidFill>
              </a:rPr>
              <a:t>2004 Loi française sur les signes religieux dans les écoles publiques (dont le Hijab).</a:t>
            </a:r>
            <a:endParaRPr lang="fr-FR" dirty="0">
              <a:solidFill>
                <a:srgbClr val="62337B"/>
              </a:solidFill>
            </a:endParaRPr>
          </a:p>
        </p:txBody>
      </p:sp>
      <p:pic>
        <p:nvPicPr>
          <p:cNvPr id="7" name="Picture 2" descr="http://womenshijab.com/wp-content/uploads/2014/08/learn-how-to-wear-niqab-in-different-style-1.jpg"/>
          <p:cNvPicPr>
            <a:picLocks noChangeAspect="1" noChangeArrowheads="1"/>
          </p:cNvPicPr>
          <p:nvPr/>
        </p:nvPicPr>
        <p:blipFill>
          <a:blip r:embed="rId2" cstate="print"/>
          <a:srcRect b="16661"/>
          <a:stretch>
            <a:fillRect/>
          </a:stretch>
        </p:blipFill>
        <p:spPr bwMode="auto">
          <a:xfrm>
            <a:off x="452055" y="3329608"/>
            <a:ext cx="8028384" cy="3528392"/>
          </a:xfrm>
          <a:prstGeom prst="rect">
            <a:avLst/>
          </a:prstGeom>
          <a:noFill/>
        </p:spPr>
      </p:pic>
    </p:spTree>
    <p:extLst>
      <p:ext uri="{BB962C8B-B14F-4D97-AF65-F5344CB8AC3E}">
        <p14:creationId xmlns:p14="http://schemas.microsoft.com/office/powerpoint/2010/main" val="2675014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5947" y="1041707"/>
            <a:ext cx="6499823" cy="646331"/>
          </a:xfrm>
          <a:prstGeom prst="rect">
            <a:avLst/>
          </a:prstGeom>
        </p:spPr>
        <p:txBody>
          <a:bodyPr wrap="square">
            <a:spAutoFit/>
          </a:bodyPr>
          <a:lstStyle/>
          <a:p>
            <a:r>
              <a:rPr lang="fr-FR" sz="1800" dirty="0" smtClean="0">
                <a:solidFill>
                  <a:srgbClr val="62337B"/>
                </a:solidFill>
              </a:rPr>
              <a:t>Loi </a:t>
            </a:r>
            <a:r>
              <a:rPr lang="fr-FR" sz="1800" dirty="0">
                <a:solidFill>
                  <a:srgbClr val="62337B"/>
                </a:solidFill>
              </a:rPr>
              <a:t>du 24 août 2021 visant à « conforter le respect des principes de la République </a:t>
            </a:r>
            <a:r>
              <a:rPr lang="fr-FR" sz="1800" dirty="0" smtClean="0">
                <a:solidFill>
                  <a:srgbClr val="62337B"/>
                </a:solidFill>
              </a:rPr>
              <a:t>» (dite Loi séparatisme »)</a:t>
            </a:r>
            <a:endParaRPr lang="fr-FR" sz="1800" dirty="0"/>
          </a:p>
        </p:txBody>
      </p:sp>
      <p:pic>
        <p:nvPicPr>
          <p:cNvPr id="5" name="Image 4"/>
          <p:cNvPicPr>
            <a:picLocks noChangeAspect="1"/>
          </p:cNvPicPr>
          <p:nvPr/>
        </p:nvPicPr>
        <p:blipFill>
          <a:blip r:embed="rId2"/>
          <a:stretch>
            <a:fillRect/>
          </a:stretch>
        </p:blipFill>
        <p:spPr>
          <a:xfrm>
            <a:off x="203797" y="1816595"/>
            <a:ext cx="6753225" cy="4886325"/>
          </a:xfrm>
          <a:prstGeom prst="rect">
            <a:avLst/>
          </a:prstGeom>
        </p:spPr>
      </p:pic>
      <p:pic>
        <p:nvPicPr>
          <p:cNvPr id="6" name="Image 5"/>
          <p:cNvPicPr>
            <a:picLocks noChangeAspect="1"/>
          </p:cNvPicPr>
          <p:nvPr/>
        </p:nvPicPr>
        <p:blipFill>
          <a:blip r:embed="rId3"/>
          <a:stretch>
            <a:fillRect/>
          </a:stretch>
        </p:blipFill>
        <p:spPr>
          <a:xfrm>
            <a:off x="818716" y="1041707"/>
            <a:ext cx="6924675" cy="5048250"/>
          </a:xfrm>
          <a:prstGeom prst="rect">
            <a:avLst/>
          </a:prstGeom>
        </p:spPr>
      </p:pic>
      <p:pic>
        <p:nvPicPr>
          <p:cNvPr id="7" name="Image 6"/>
          <p:cNvPicPr>
            <a:picLocks noChangeAspect="1"/>
          </p:cNvPicPr>
          <p:nvPr/>
        </p:nvPicPr>
        <p:blipFill>
          <a:blip r:embed="rId4"/>
          <a:stretch>
            <a:fillRect/>
          </a:stretch>
        </p:blipFill>
        <p:spPr>
          <a:xfrm>
            <a:off x="1590551" y="1254620"/>
            <a:ext cx="6972300" cy="5448300"/>
          </a:xfrm>
          <a:prstGeom prst="rect">
            <a:avLst/>
          </a:prstGeom>
        </p:spPr>
      </p:pic>
    </p:spTree>
    <p:extLst>
      <p:ext uri="{BB962C8B-B14F-4D97-AF65-F5344CB8AC3E}">
        <p14:creationId xmlns:p14="http://schemas.microsoft.com/office/powerpoint/2010/main" val="3779917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8668" y="999794"/>
            <a:ext cx="3134191" cy="400110"/>
          </a:xfrm>
          <a:prstGeom prst="rect">
            <a:avLst/>
          </a:prstGeom>
          <a:noFill/>
        </p:spPr>
        <p:txBody>
          <a:bodyPr wrap="none" rtlCol="0">
            <a:spAutoFit/>
          </a:bodyPr>
          <a:lstStyle/>
          <a:p>
            <a:r>
              <a:rPr lang="fr-FR" sz="2000" u="sng" dirty="0" smtClean="0">
                <a:solidFill>
                  <a:srgbClr val="62337B"/>
                </a:solidFill>
              </a:rPr>
              <a:t>IV </a:t>
            </a:r>
            <a:r>
              <a:rPr lang="fr-FR" sz="2000" u="sng" dirty="0">
                <a:solidFill>
                  <a:srgbClr val="62337B"/>
                </a:solidFill>
              </a:rPr>
              <a:t>– </a:t>
            </a:r>
            <a:r>
              <a:rPr lang="fr-FR" sz="2000" u="sng" dirty="0" smtClean="0">
                <a:solidFill>
                  <a:srgbClr val="62337B"/>
                </a:solidFill>
              </a:rPr>
              <a:t>Des sujets d’actualité</a:t>
            </a:r>
            <a:endParaRPr lang="fr-FR" sz="2000" u="sng" dirty="0">
              <a:solidFill>
                <a:srgbClr val="62337B"/>
              </a:solidFill>
            </a:endParaRPr>
          </a:p>
        </p:txBody>
      </p:sp>
      <p:sp>
        <p:nvSpPr>
          <p:cNvPr id="3" name="TextBox 4"/>
          <p:cNvSpPr txBox="1"/>
          <p:nvPr/>
        </p:nvSpPr>
        <p:spPr>
          <a:xfrm>
            <a:off x="643851" y="2675925"/>
            <a:ext cx="4501029" cy="523220"/>
          </a:xfrm>
          <a:prstGeom prst="rect">
            <a:avLst/>
          </a:prstGeom>
          <a:noFill/>
        </p:spPr>
        <p:txBody>
          <a:bodyPr wrap="square" rtlCol="0">
            <a:spAutoFit/>
          </a:bodyPr>
          <a:lstStyle/>
          <a:p>
            <a:pPr>
              <a:buFont typeface="Arial" pitchFamily="34" charset="0"/>
              <a:buChar char="•"/>
            </a:pPr>
            <a:r>
              <a:rPr lang="fr-FR" dirty="0" smtClean="0">
                <a:solidFill>
                  <a:srgbClr val="62337B"/>
                </a:solidFill>
              </a:rPr>
              <a:t> Laïcité « positive », « ouverte » : évoque-t-on « Droits de l’Homme ouverts » ?</a:t>
            </a:r>
            <a:endParaRPr lang="fr-FR" dirty="0">
              <a:solidFill>
                <a:srgbClr val="62337B"/>
              </a:solidFill>
            </a:endParaRPr>
          </a:p>
        </p:txBody>
      </p:sp>
      <p:pic>
        <p:nvPicPr>
          <p:cNvPr id="4" name="Picture 2" descr="http://www.lepetitjuriste.fr/wp-content/uploads/2013/08/alsace-moselle.png"/>
          <p:cNvPicPr>
            <a:picLocks noChangeAspect="1" noChangeArrowheads="1"/>
          </p:cNvPicPr>
          <p:nvPr/>
        </p:nvPicPr>
        <p:blipFill>
          <a:blip r:embed="rId2" cstate="print"/>
          <a:srcRect/>
          <a:stretch>
            <a:fillRect/>
          </a:stretch>
        </p:blipFill>
        <p:spPr bwMode="auto">
          <a:xfrm>
            <a:off x="6622479" y="44624"/>
            <a:ext cx="2486025" cy="2752725"/>
          </a:xfrm>
          <a:prstGeom prst="rect">
            <a:avLst/>
          </a:prstGeom>
          <a:noFill/>
        </p:spPr>
      </p:pic>
      <p:sp>
        <p:nvSpPr>
          <p:cNvPr id="5" name="TextBox 3"/>
          <p:cNvSpPr txBox="1"/>
          <p:nvPr/>
        </p:nvSpPr>
        <p:spPr>
          <a:xfrm>
            <a:off x="643851" y="1753221"/>
            <a:ext cx="6120680" cy="738664"/>
          </a:xfrm>
          <a:prstGeom prst="rect">
            <a:avLst/>
          </a:prstGeom>
          <a:noFill/>
        </p:spPr>
        <p:txBody>
          <a:bodyPr wrap="square" rtlCol="0">
            <a:spAutoFit/>
          </a:bodyPr>
          <a:lstStyle/>
          <a:p>
            <a:pPr>
              <a:buFont typeface="Arial" pitchFamily="34" charset="0"/>
              <a:buChar char="•"/>
            </a:pPr>
            <a:r>
              <a:rPr lang="fr-FR" dirty="0" smtClean="0">
                <a:solidFill>
                  <a:srgbClr val="62337B"/>
                </a:solidFill>
              </a:rPr>
              <a:t> Un « serpent de mer » : la situation en Alsace-Moselle, marquée par le Concordat de 1801 et ses articles organiques de 1802, la loi Falloux du 15 mars 1850 et des lois allemandes du temps de l’annexion (1870 – 1918).</a:t>
            </a:r>
            <a:endParaRPr lang="fr-FR" dirty="0">
              <a:solidFill>
                <a:srgbClr val="62337B"/>
              </a:solidFill>
            </a:endParaRPr>
          </a:p>
        </p:txBody>
      </p:sp>
      <p:sp>
        <p:nvSpPr>
          <p:cNvPr id="6" name="TextBox 6"/>
          <p:cNvSpPr txBox="1"/>
          <p:nvPr/>
        </p:nvSpPr>
        <p:spPr>
          <a:xfrm>
            <a:off x="611560" y="3815601"/>
            <a:ext cx="5328592" cy="954107"/>
          </a:xfrm>
          <a:prstGeom prst="rect">
            <a:avLst/>
          </a:prstGeom>
          <a:noFill/>
        </p:spPr>
        <p:txBody>
          <a:bodyPr wrap="square" rtlCol="0">
            <a:spAutoFit/>
          </a:bodyPr>
          <a:lstStyle/>
          <a:p>
            <a:pPr>
              <a:buFont typeface="Arial" pitchFamily="34" charset="0"/>
              <a:buChar char="•"/>
            </a:pPr>
            <a:r>
              <a:rPr lang="fr-FR" dirty="0" smtClean="0">
                <a:solidFill>
                  <a:srgbClr val="62337B"/>
                </a:solidFill>
              </a:rPr>
              <a:t> La circoncision (non autorisée explicitement mais il y a une tolérance de fait)</a:t>
            </a:r>
          </a:p>
          <a:p>
            <a:r>
              <a:rPr lang="fr-FR" dirty="0" smtClean="0">
                <a:solidFill>
                  <a:srgbClr val="62337B"/>
                </a:solidFill>
              </a:rPr>
              <a:t>Article 19 de la convention relative aux droits de l’enfant sur l’intégrité physique</a:t>
            </a:r>
            <a:endParaRPr lang="fr-FR" dirty="0">
              <a:solidFill>
                <a:srgbClr val="62337B"/>
              </a:solidFill>
            </a:endParaRPr>
          </a:p>
        </p:txBody>
      </p:sp>
      <p:pic>
        <p:nvPicPr>
          <p:cNvPr id="7" name="Picture 3"/>
          <p:cNvPicPr>
            <a:picLocks noChangeAspect="1" noChangeArrowheads="1"/>
          </p:cNvPicPr>
          <p:nvPr/>
        </p:nvPicPr>
        <p:blipFill>
          <a:blip r:embed="rId3" cstate="print"/>
          <a:srcRect/>
          <a:stretch>
            <a:fillRect/>
          </a:stretch>
        </p:blipFill>
        <p:spPr bwMode="auto">
          <a:xfrm>
            <a:off x="5653176" y="2600906"/>
            <a:ext cx="3418815" cy="4212470"/>
          </a:xfrm>
          <a:prstGeom prst="rect">
            <a:avLst/>
          </a:prstGeom>
          <a:noFill/>
          <a:ln w="9525">
            <a:noFill/>
            <a:miter lim="800000"/>
            <a:headEnd/>
            <a:tailEnd/>
          </a:ln>
        </p:spPr>
      </p:pic>
    </p:spTree>
    <p:extLst>
      <p:ext uri="{BB962C8B-B14F-4D97-AF65-F5344CB8AC3E}">
        <p14:creationId xmlns:p14="http://schemas.microsoft.com/office/powerpoint/2010/main" val="3426832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424533" y="1437322"/>
            <a:ext cx="2808311" cy="523220"/>
          </a:xfrm>
          <a:prstGeom prst="rect">
            <a:avLst/>
          </a:prstGeom>
          <a:noFill/>
        </p:spPr>
        <p:txBody>
          <a:bodyPr wrap="square" rtlCol="0">
            <a:spAutoFit/>
          </a:bodyPr>
          <a:lstStyle/>
          <a:p>
            <a:pPr>
              <a:buFont typeface="Arial" pitchFamily="34" charset="0"/>
              <a:buChar char="•"/>
            </a:pPr>
            <a:r>
              <a:rPr lang="fr-FR" dirty="0" smtClean="0">
                <a:solidFill>
                  <a:srgbClr val="62337B"/>
                </a:solidFill>
              </a:rPr>
              <a:t> L’abatage rituel (casher / halal, face à la souffrance animale)</a:t>
            </a:r>
            <a:endParaRPr lang="fr-FR" dirty="0">
              <a:solidFill>
                <a:srgbClr val="62337B"/>
              </a:solidFill>
            </a:endParaRPr>
          </a:p>
        </p:txBody>
      </p:sp>
      <p:pic>
        <p:nvPicPr>
          <p:cNvPr id="3" name="Picture 4"/>
          <p:cNvPicPr>
            <a:picLocks noChangeAspect="1" noChangeArrowheads="1"/>
          </p:cNvPicPr>
          <p:nvPr/>
        </p:nvPicPr>
        <p:blipFill>
          <a:blip r:embed="rId2" cstate="print"/>
          <a:srcRect/>
          <a:stretch>
            <a:fillRect/>
          </a:stretch>
        </p:blipFill>
        <p:spPr bwMode="auto">
          <a:xfrm>
            <a:off x="3491880" y="620688"/>
            <a:ext cx="5276850" cy="3848100"/>
          </a:xfrm>
          <a:prstGeom prst="rect">
            <a:avLst/>
          </a:prstGeom>
          <a:noFill/>
          <a:ln w="9525">
            <a:noFill/>
            <a:miter lim="800000"/>
            <a:headEnd/>
            <a:tailEnd/>
          </a:ln>
        </p:spPr>
      </p:pic>
      <p:pic>
        <p:nvPicPr>
          <p:cNvPr id="4" name="Picture 2"/>
          <p:cNvPicPr>
            <a:picLocks noChangeAspect="1" noChangeArrowheads="1"/>
          </p:cNvPicPr>
          <p:nvPr/>
        </p:nvPicPr>
        <p:blipFill>
          <a:blip r:embed="rId3" cstate="print"/>
          <a:srcRect/>
          <a:stretch>
            <a:fillRect/>
          </a:stretch>
        </p:blipFill>
        <p:spPr bwMode="auto">
          <a:xfrm>
            <a:off x="251520" y="4365104"/>
            <a:ext cx="3693742" cy="1267594"/>
          </a:xfrm>
          <a:prstGeom prst="rect">
            <a:avLst/>
          </a:prstGeom>
          <a:noFill/>
          <a:ln w="9525">
            <a:noFill/>
            <a:miter lim="800000"/>
            <a:headEnd/>
            <a:tailEnd/>
          </a:ln>
        </p:spPr>
      </p:pic>
      <p:pic>
        <p:nvPicPr>
          <p:cNvPr id="5" name="Picture 3"/>
          <p:cNvPicPr>
            <a:picLocks noChangeAspect="1" noChangeArrowheads="1"/>
          </p:cNvPicPr>
          <p:nvPr/>
        </p:nvPicPr>
        <p:blipFill>
          <a:blip r:embed="rId4" cstate="print"/>
          <a:srcRect/>
          <a:stretch>
            <a:fillRect/>
          </a:stretch>
        </p:blipFill>
        <p:spPr bwMode="auto">
          <a:xfrm>
            <a:off x="2733675" y="5589240"/>
            <a:ext cx="6410325" cy="1209675"/>
          </a:xfrm>
          <a:prstGeom prst="rect">
            <a:avLst/>
          </a:prstGeom>
          <a:noFill/>
          <a:ln w="9525">
            <a:noFill/>
            <a:miter lim="800000"/>
            <a:headEnd/>
            <a:tailEnd/>
          </a:ln>
        </p:spPr>
      </p:pic>
    </p:spTree>
    <p:extLst>
      <p:ext uri="{BB962C8B-B14F-4D97-AF65-F5344CB8AC3E}">
        <p14:creationId xmlns:p14="http://schemas.microsoft.com/office/powerpoint/2010/main" val="3333716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24380" y="1235312"/>
            <a:ext cx="3839513" cy="523220"/>
          </a:xfrm>
          <a:prstGeom prst="rect">
            <a:avLst/>
          </a:prstGeom>
          <a:noFill/>
        </p:spPr>
        <p:txBody>
          <a:bodyPr wrap="none" rtlCol="0">
            <a:spAutoFit/>
          </a:bodyPr>
          <a:lstStyle/>
          <a:p>
            <a:pPr>
              <a:buFont typeface="Arial" pitchFamily="34" charset="0"/>
              <a:buChar char="•"/>
            </a:pPr>
            <a:r>
              <a:rPr lang="fr-FR" dirty="0" smtClean="0">
                <a:solidFill>
                  <a:srgbClr val="62337B"/>
                </a:solidFill>
              </a:rPr>
              <a:t> Les sorties scolaires avec des mères voilées</a:t>
            </a:r>
          </a:p>
          <a:p>
            <a:endParaRPr lang="fr-FR" dirty="0">
              <a:solidFill>
                <a:srgbClr val="62337B"/>
              </a:solidFill>
            </a:endParaRPr>
          </a:p>
        </p:txBody>
      </p:sp>
      <p:pic>
        <p:nvPicPr>
          <p:cNvPr id="3" name="Picture 1"/>
          <p:cNvPicPr>
            <a:picLocks noChangeAspect="1" noChangeArrowheads="1"/>
          </p:cNvPicPr>
          <p:nvPr/>
        </p:nvPicPr>
        <p:blipFill>
          <a:blip r:embed="rId2" cstate="print"/>
          <a:srcRect/>
          <a:stretch>
            <a:fillRect/>
          </a:stretch>
        </p:blipFill>
        <p:spPr bwMode="auto">
          <a:xfrm>
            <a:off x="1140404" y="1883384"/>
            <a:ext cx="5857875" cy="4171950"/>
          </a:xfrm>
          <a:prstGeom prst="rect">
            <a:avLst/>
          </a:prstGeom>
          <a:noFill/>
          <a:ln w="9525">
            <a:noFill/>
            <a:miter lim="800000"/>
            <a:headEnd/>
            <a:tailEnd/>
          </a:ln>
        </p:spPr>
      </p:pic>
    </p:spTree>
    <p:extLst>
      <p:ext uri="{BB962C8B-B14F-4D97-AF65-F5344CB8AC3E}">
        <p14:creationId xmlns:p14="http://schemas.microsoft.com/office/powerpoint/2010/main" val="2921748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983411" y="1155940"/>
            <a:ext cx="6720109" cy="307777"/>
          </a:xfrm>
          <a:prstGeom prst="rect">
            <a:avLst/>
          </a:prstGeom>
          <a:noFill/>
        </p:spPr>
        <p:txBody>
          <a:bodyPr wrap="none" rtlCol="0">
            <a:spAutoFit/>
          </a:bodyPr>
          <a:lstStyle/>
          <a:p>
            <a:r>
              <a:rPr lang="fr-FR" dirty="0" smtClean="0">
                <a:solidFill>
                  <a:srgbClr val="62337B"/>
                </a:solidFill>
              </a:rPr>
              <a:t>Fin </a:t>
            </a:r>
            <a:r>
              <a:rPr lang="fr-FR" dirty="0">
                <a:solidFill>
                  <a:srgbClr val="62337B"/>
                </a:solidFill>
              </a:rPr>
              <a:t>mars 2025 : </a:t>
            </a:r>
            <a:r>
              <a:rPr lang="fr-FR" dirty="0" smtClean="0">
                <a:solidFill>
                  <a:srgbClr val="62337B"/>
                </a:solidFill>
              </a:rPr>
              <a:t>« </a:t>
            </a:r>
            <a:r>
              <a:rPr lang="fr-FR" dirty="0">
                <a:solidFill>
                  <a:srgbClr val="62337B"/>
                </a:solidFill>
              </a:rPr>
              <a:t>Vive le sport et donc à bas le voile, bien </a:t>
            </a:r>
            <a:r>
              <a:rPr lang="fr-FR" dirty="0" smtClean="0">
                <a:solidFill>
                  <a:srgbClr val="62337B"/>
                </a:solidFill>
              </a:rPr>
              <a:t>sûr </a:t>
            </a:r>
            <a:r>
              <a:rPr lang="fr-FR" dirty="0">
                <a:solidFill>
                  <a:srgbClr val="62337B"/>
                </a:solidFill>
              </a:rPr>
              <a:t>» </a:t>
            </a:r>
            <a:r>
              <a:rPr lang="fr-FR" dirty="0" smtClean="0">
                <a:solidFill>
                  <a:srgbClr val="62337B"/>
                </a:solidFill>
              </a:rPr>
              <a:t>(Bruno </a:t>
            </a:r>
            <a:r>
              <a:rPr lang="fr-FR" dirty="0" err="1" smtClean="0">
                <a:solidFill>
                  <a:srgbClr val="62337B"/>
                </a:solidFill>
              </a:rPr>
              <a:t>Retailleau</a:t>
            </a:r>
            <a:r>
              <a:rPr lang="fr-FR" dirty="0" smtClean="0">
                <a:solidFill>
                  <a:srgbClr val="62337B"/>
                </a:solidFill>
              </a:rPr>
              <a:t>)</a:t>
            </a:r>
          </a:p>
        </p:txBody>
      </p:sp>
      <p:pic>
        <p:nvPicPr>
          <p:cNvPr id="5" name="Image 4"/>
          <p:cNvPicPr>
            <a:picLocks noChangeAspect="1"/>
          </p:cNvPicPr>
          <p:nvPr/>
        </p:nvPicPr>
        <p:blipFill>
          <a:blip r:embed="rId2"/>
          <a:stretch>
            <a:fillRect/>
          </a:stretch>
        </p:blipFill>
        <p:spPr>
          <a:xfrm>
            <a:off x="880320" y="1587954"/>
            <a:ext cx="7038975" cy="3943350"/>
          </a:xfrm>
          <a:prstGeom prst="rect">
            <a:avLst/>
          </a:prstGeom>
        </p:spPr>
      </p:pic>
      <p:sp>
        <p:nvSpPr>
          <p:cNvPr id="6" name="Rectangle 5"/>
          <p:cNvSpPr/>
          <p:nvPr/>
        </p:nvSpPr>
        <p:spPr>
          <a:xfrm>
            <a:off x="4566063" y="5531304"/>
            <a:ext cx="3218212" cy="523220"/>
          </a:xfrm>
          <a:prstGeom prst="rect">
            <a:avLst/>
          </a:prstGeom>
        </p:spPr>
        <p:txBody>
          <a:bodyPr wrap="square">
            <a:spAutoFit/>
          </a:bodyPr>
          <a:lstStyle/>
          <a:p>
            <a:r>
              <a:rPr lang="fr-FR" dirty="0">
                <a:solidFill>
                  <a:srgbClr val="62337B"/>
                </a:solidFill>
              </a:rPr>
              <a:t>Samia </a:t>
            </a:r>
            <a:r>
              <a:rPr lang="fr-FR" dirty="0" err="1">
                <a:solidFill>
                  <a:srgbClr val="62337B"/>
                </a:solidFill>
              </a:rPr>
              <a:t>Dechir</a:t>
            </a:r>
            <a:r>
              <a:rPr lang="fr-FR" dirty="0">
                <a:solidFill>
                  <a:srgbClr val="62337B"/>
                </a:solidFill>
              </a:rPr>
              <a:t> et Marie </a:t>
            </a:r>
            <a:r>
              <a:rPr lang="fr-FR" dirty="0" err="1">
                <a:solidFill>
                  <a:srgbClr val="62337B"/>
                </a:solidFill>
              </a:rPr>
              <a:t>Turcan</a:t>
            </a:r>
            <a:r>
              <a:rPr lang="fr-FR" dirty="0">
                <a:solidFill>
                  <a:srgbClr val="62337B"/>
                </a:solidFill>
              </a:rPr>
              <a:t>, </a:t>
            </a:r>
            <a:r>
              <a:rPr lang="fr-FR" i="1" dirty="0" err="1">
                <a:solidFill>
                  <a:srgbClr val="62337B"/>
                </a:solidFill>
              </a:rPr>
              <a:t>Mediapart</a:t>
            </a:r>
            <a:r>
              <a:rPr lang="fr-FR" dirty="0">
                <a:solidFill>
                  <a:srgbClr val="62337B"/>
                </a:solidFill>
              </a:rPr>
              <a:t>, 28 mars 2025</a:t>
            </a:r>
          </a:p>
        </p:txBody>
      </p:sp>
    </p:spTree>
    <p:extLst>
      <p:ext uri="{BB962C8B-B14F-4D97-AF65-F5344CB8AC3E}">
        <p14:creationId xmlns:p14="http://schemas.microsoft.com/office/powerpoint/2010/main" val="2797904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983411" y="1646599"/>
            <a:ext cx="4279240" cy="5164943"/>
          </a:xfrm>
          <a:prstGeom prst="rect">
            <a:avLst/>
          </a:prstGeom>
        </p:spPr>
      </p:pic>
      <p:pic>
        <p:nvPicPr>
          <p:cNvPr id="3" name="Image 2"/>
          <p:cNvPicPr>
            <a:picLocks noChangeAspect="1"/>
          </p:cNvPicPr>
          <p:nvPr/>
        </p:nvPicPr>
        <p:blipFill>
          <a:blip r:embed="rId3"/>
          <a:stretch>
            <a:fillRect/>
          </a:stretch>
        </p:blipFill>
        <p:spPr>
          <a:xfrm>
            <a:off x="5549249" y="51758"/>
            <a:ext cx="3534725" cy="6759784"/>
          </a:xfrm>
          <a:prstGeom prst="rect">
            <a:avLst/>
          </a:prstGeom>
        </p:spPr>
      </p:pic>
      <p:cxnSp>
        <p:nvCxnSpPr>
          <p:cNvPr id="4" name="Straight Connector 7"/>
          <p:cNvCxnSpPr/>
          <p:nvPr/>
        </p:nvCxnSpPr>
        <p:spPr>
          <a:xfrm>
            <a:off x="8962064" y="1809018"/>
            <a:ext cx="20910" cy="842167"/>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7"/>
          <p:cNvCxnSpPr/>
          <p:nvPr/>
        </p:nvCxnSpPr>
        <p:spPr>
          <a:xfrm>
            <a:off x="8962064" y="5670776"/>
            <a:ext cx="20910" cy="842167"/>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ZoneTexte 7"/>
          <p:cNvSpPr txBox="1"/>
          <p:nvPr/>
        </p:nvSpPr>
        <p:spPr>
          <a:xfrm>
            <a:off x="983411" y="1155940"/>
            <a:ext cx="3397084" cy="307777"/>
          </a:xfrm>
          <a:prstGeom prst="rect">
            <a:avLst/>
          </a:prstGeom>
          <a:noFill/>
        </p:spPr>
        <p:txBody>
          <a:bodyPr wrap="none" rtlCol="0">
            <a:spAutoFit/>
          </a:bodyPr>
          <a:lstStyle/>
          <a:p>
            <a:r>
              <a:rPr lang="fr-FR" dirty="0" smtClean="0">
                <a:solidFill>
                  <a:srgbClr val="62337B"/>
                </a:solidFill>
              </a:rPr>
              <a:t>Le scandale de la fin décembre 2025…  </a:t>
            </a:r>
            <a:endParaRPr lang="fr-FR" dirty="0">
              <a:solidFill>
                <a:srgbClr val="62337B"/>
              </a:solidFill>
            </a:endParaRPr>
          </a:p>
        </p:txBody>
      </p:sp>
      <p:cxnSp>
        <p:nvCxnSpPr>
          <p:cNvPr id="9" name="Straight Connector 7"/>
          <p:cNvCxnSpPr/>
          <p:nvPr/>
        </p:nvCxnSpPr>
        <p:spPr>
          <a:xfrm>
            <a:off x="8951609" y="3818799"/>
            <a:ext cx="10455" cy="1213276"/>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0467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stretch>
            <a:fillRect/>
          </a:stretch>
        </p:blipFill>
        <p:spPr>
          <a:xfrm>
            <a:off x="-1" y="0"/>
            <a:ext cx="4992753" cy="6858000"/>
          </a:xfrm>
          <a:prstGeom prst="rect">
            <a:avLst/>
          </a:prstGeom>
        </p:spPr>
      </p:pic>
      <p:sp>
        <p:nvSpPr>
          <p:cNvPr id="6" name="ZoneTexte 5"/>
          <p:cNvSpPr txBox="1"/>
          <p:nvPr/>
        </p:nvSpPr>
        <p:spPr>
          <a:xfrm>
            <a:off x="5308121" y="1196196"/>
            <a:ext cx="3274499" cy="738664"/>
          </a:xfrm>
          <a:prstGeom prst="rect">
            <a:avLst/>
          </a:prstGeom>
          <a:noFill/>
        </p:spPr>
        <p:txBody>
          <a:bodyPr wrap="square" rtlCol="0">
            <a:spAutoFit/>
          </a:bodyPr>
          <a:lstStyle/>
          <a:p>
            <a:r>
              <a:rPr lang="fr-FR" dirty="0" smtClean="0">
                <a:solidFill>
                  <a:srgbClr val="62337B"/>
                </a:solidFill>
              </a:rPr>
              <a:t>Commentaire </a:t>
            </a:r>
            <a:r>
              <a:rPr lang="fr-FR" dirty="0">
                <a:solidFill>
                  <a:srgbClr val="62337B"/>
                </a:solidFill>
              </a:rPr>
              <a:t>de Emmanuel Anthony </a:t>
            </a:r>
            <a:r>
              <a:rPr lang="fr-FR" dirty="0" err="1">
                <a:solidFill>
                  <a:srgbClr val="62337B"/>
                </a:solidFill>
              </a:rPr>
              <a:t>aka</a:t>
            </a:r>
            <a:r>
              <a:rPr lang="fr-FR" dirty="0">
                <a:solidFill>
                  <a:srgbClr val="62337B"/>
                </a:solidFill>
              </a:rPr>
              <a:t> </a:t>
            </a:r>
            <a:r>
              <a:rPr lang="fr-FR" dirty="0" err="1" smtClean="0">
                <a:solidFill>
                  <a:srgbClr val="62337B"/>
                </a:solidFill>
              </a:rPr>
              <a:t>Seumboy</a:t>
            </a:r>
            <a:r>
              <a:rPr lang="fr-FR" dirty="0" smtClean="0">
                <a:solidFill>
                  <a:srgbClr val="62337B"/>
                </a:solidFill>
              </a:rPr>
              <a:t>, animateur du podcast « Histoires crépues »</a:t>
            </a:r>
            <a:endParaRPr lang="fr-FR" dirty="0">
              <a:solidFill>
                <a:srgbClr val="62337B"/>
              </a:solidFill>
            </a:endParaRPr>
          </a:p>
        </p:txBody>
      </p:sp>
    </p:spTree>
    <p:extLst>
      <p:ext uri="{BB962C8B-B14F-4D97-AF65-F5344CB8AC3E}">
        <p14:creationId xmlns:p14="http://schemas.microsoft.com/office/powerpoint/2010/main" val="1619672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56533" y="200654"/>
            <a:ext cx="5886450" cy="3305175"/>
          </a:xfrm>
          <a:prstGeom prst="rect">
            <a:avLst/>
          </a:prstGeom>
        </p:spPr>
      </p:pic>
      <p:pic>
        <p:nvPicPr>
          <p:cNvPr id="3" name="Image 2"/>
          <p:cNvPicPr>
            <a:picLocks noChangeAspect="1"/>
          </p:cNvPicPr>
          <p:nvPr/>
        </p:nvPicPr>
        <p:blipFill>
          <a:blip r:embed="rId3"/>
          <a:stretch>
            <a:fillRect/>
          </a:stretch>
        </p:blipFill>
        <p:spPr>
          <a:xfrm>
            <a:off x="826608" y="910266"/>
            <a:ext cx="6398356" cy="4018291"/>
          </a:xfrm>
          <a:prstGeom prst="rect">
            <a:avLst/>
          </a:prstGeom>
        </p:spPr>
      </p:pic>
      <p:pic>
        <p:nvPicPr>
          <p:cNvPr id="4" name="Image 3"/>
          <p:cNvPicPr>
            <a:picLocks noChangeAspect="1"/>
          </p:cNvPicPr>
          <p:nvPr/>
        </p:nvPicPr>
        <p:blipFill>
          <a:blip r:embed="rId4"/>
          <a:stretch>
            <a:fillRect/>
          </a:stretch>
        </p:blipFill>
        <p:spPr>
          <a:xfrm>
            <a:off x="1485989" y="1550058"/>
            <a:ext cx="6595192" cy="4666711"/>
          </a:xfrm>
          <a:prstGeom prst="rect">
            <a:avLst/>
          </a:prstGeom>
        </p:spPr>
      </p:pic>
      <p:cxnSp>
        <p:nvCxnSpPr>
          <p:cNvPr id="5" name="Straight Connector 7"/>
          <p:cNvCxnSpPr/>
          <p:nvPr/>
        </p:nvCxnSpPr>
        <p:spPr>
          <a:xfrm>
            <a:off x="1560599" y="5259584"/>
            <a:ext cx="20910" cy="842167"/>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7"/>
          <p:cNvCxnSpPr/>
          <p:nvPr/>
        </p:nvCxnSpPr>
        <p:spPr>
          <a:xfrm>
            <a:off x="7990155" y="4201411"/>
            <a:ext cx="26660" cy="1479256"/>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ZoneTexte 8"/>
          <p:cNvSpPr txBox="1"/>
          <p:nvPr/>
        </p:nvSpPr>
        <p:spPr>
          <a:xfrm>
            <a:off x="4318958" y="5099825"/>
            <a:ext cx="4322166" cy="1384995"/>
          </a:xfrm>
          <a:prstGeom prst="rect">
            <a:avLst/>
          </a:prstGeom>
          <a:solidFill>
            <a:schemeClr val="bg1"/>
          </a:solidFill>
        </p:spPr>
        <p:txBody>
          <a:bodyPr wrap="square" rtlCol="0">
            <a:spAutoFit/>
          </a:bodyPr>
          <a:lstStyle/>
          <a:p>
            <a:r>
              <a:rPr lang="fr-FR" dirty="0" err="1"/>
              <a:t>Rokhaya</a:t>
            </a:r>
            <a:r>
              <a:rPr lang="fr-FR" dirty="0"/>
              <a:t> Diallo </a:t>
            </a:r>
            <a:r>
              <a:rPr lang="fr-FR" dirty="0" smtClean="0"/>
              <a:t>: « Dans </a:t>
            </a:r>
            <a:r>
              <a:rPr lang="fr-FR" dirty="0"/>
              <a:t>le droit fil de l’imagerie coloniale, Charlie Hebdo incapable de confronter les idées d’une femme noire sans la réduire à un corps dansant, </a:t>
            </a:r>
            <a:r>
              <a:rPr lang="fr-FR" dirty="0" err="1"/>
              <a:t>exotisé</a:t>
            </a:r>
            <a:r>
              <a:rPr lang="fr-FR" dirty="0"/>
              <a:t>, supposément sauvage. </a:t>
            </a:r>
          </a:p>
          <a:p>
            <a:r>
              <a:rPr lang="fr-FR" dirty="0"/>
              <a:t>Ce dessin hideux vise à me rappeler ma place dans la hiérarchie raciale et sexiste</a:t>
            </a:r>
            <a:r>
              <a:rPr lang="fr-FR" dirty="0" smtClean="0"/>
              <a:t>. »</a:t>
            </a:r>
            <a:endParaRPr lang="fr-FR" dirty="0"/>
          </a:p>
        </p:txBody>
      </p:sp>
    </p:spTree>
    <p:extLst>
      <p:ext uri="{BB962C8B-B14F-4D97-AF65-F5344CB8AC3E}">
        <p14:creationId xmlns:p14="http://schemas.microsoft.com/office/powerpoint/2010/main" val="3156852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32271" y="106572"/>
            <a:ext cx="4657725" cy="3562350"/>
          </a:xfrm>
          <a:prstGeom prst="rect">
            <a:avLst/>
          </a:prstGeom>
        </p:spPr>
      </p:pic>
      <p:pic>
        <p:nvPicPr>
          <p:cNvPr id="3" name="Image 2"/>
          <p:cNvPicPr>
            <a:picLocks noChangeAspect="1"/>
          </p:cNvPicPr>
          <p:nvPr/>
        </p:nvPicPr>
        <p:blipFill>
          <a:blip r:embed="rId3"/>
          <a:stretch>
            <a:fillRect/>
          </a:stretch>
        </p:blipFill>
        <p:spPr>
          <a:xfrm>
            <a:off x="3531079" y="106572"/>
            <a:ext cx="3967521" cy="6525423"/>
          </a:xfrm>
          <a:prstGeom prst="rect">
            <a:avLst/>
          </a:prstGeom>
        </p:spPr>
      </p:pic>
      <p:pic>
        <p:nvPicPr>
          <p:cNvPr id="4" name="Image 3"/>
          <p:cNvPicPr>
            <a:picLocks noChangeAspect="1"/>
          </p:cNvPicPr>
          <p:nvPr/>
        </p:nvPicPr>
        <p:blipFill>
          <a:blip r:embed="rId4"/>
          <a:stretch>
            <a:fillRect/>
          </a:stretch>
        </p:blipFill>
        <p:spPr>
          <a:xfrm>
            <a:off x="5174193" y="317381"/>
            <a:ext cx="3969807" cy="6497488"/>
          </a:xfrm>
          <a:prstGeom prst="rect">
            <a:avLst/>
          </a:prstGeom>
        </p:spPr>
      </p:pic>
    </p:spTree>
    <p:extLst>
      <p:ext uri="{BB962C8B-B14F-4D97-AF65-F5344CB8AC3E}">
        <p14:creationId xmlns:p14="http://schemas.microsoft.com/office/powerpoint/2010/main" val="932384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stretch>
            <a:fillRect/>
          </a:stretch>
        </p:blipFill>
        <p:spPr>
          <a:xfrm>
            <a:off x="822203" y="1041190"/>
            <a:ext cx="3423225" cy="4285878"/>
          </a:xfrm>
          <a:prstGeom prst="rect">
            <a:avLst/>
          </a:prstGeom>
        </p:spPr>
      </p:pic>
      <p:pic>
        <p:nvPicPr>
          <p:cNvPr id="4" name="Image 3"/>
          <p:cNvPicPr>
            <a:picLocks noChangeAspect="1"/>
          </p:cNvPicPr>
          <p:nvPr/>
        </p:nvPicPr>
        <p:blipFill>
          <a:blip r:embed="rId3"/>
          <a:stretch>
            <a:fillRect/>
          </a:stretch>
        </p:blipFill>
        <p:spPr>
          <a:xfrm>
            <a:off x="4492214" y="989341"/>
            <a:ext cx="3440389" cy="2050742"/>
          </a:xfrm>
          <a:prstGeom prst="rect">
            <a:avLst/>
          </a:prstGeom>
        </p:spPr>
      </p:pic>
      <p:pic>
        <p:nvPicPr>
          <p:cNvPr id="5" name="Image 4"/>
          <p:cNvPicPr>
            <a:picLocks noChangeAspect="1"/>
          </p:cNvPicPr>
          <p:nvPr/>
        </p:nvPicPr>
        <p:blipFill>
          <a:blip r:embed="rId4"/>
          <a:stretch>
            <a:fillRect/>
          </a:stretch>
        </p:blipFill>
        <p:spPr>
          <a:xfrm>
            <a:off x="4563466" y="3166632"/>
            <a:ext cx="3369137" cy="3642310"/>
          </a:xfrm>
          <a:prstGeom prst="rect">
            <a:avLst/>
          </a:prstGeom>
        </p:spPr>
      </p:pic>
    </p:spTree>
    <p:extLst>
      <p:ext uri="{BB962C8B-B14F-4D97-AF65-F5344CB8AC3E}">
        <p14:creationId xmlns:p14="http://schemas.microsoft.com/office/powerpoint/2010/main" val="2588408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hèmesylvain">
  <a:themeElements>
    <a:clrScheme name="Bureau">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9173</TotalTime>
  <Words>2025</Words>
  <Application>Microsoft Office PowerPoint</Application>
  <PresentationFormat>Affichage à l'écran (4:3)</PresentationFormat>
  <Paragraphs>89</Paragraphs>
  <Slides>39</Slides>
  <Notes>1</Notes>
  <HiddenSlides>0</HiddenSlides>
  <MMClips>0</MMClips>
  <ScaleCrop>false</ScaleCrop>
  <HeadingPairs>
    <vt:vector size="6" baseType="variant">
      <vt:variant>
        <vt:lpstr>Polices utilisées</vt:lpstr>
      </vt:variant>
      <vt:variant>
        <vt:i4>2</vt:i4>
      </vt:variant>
      <vt:variant>
        <vt:lpstr>Thème</vt:lpstr>
      </vt:variant>
      <vt:variant>
        <vt:i4>1</vt:i4>
      </vt:variant>
      <vt:variant>
        <vt:lpstr>Titres des diapositives</vt:lpstr>
      </vt:variant>
      <vt:variant>
        <vt:i4>39</vt:i4>
      </vt:variant>
    </vt:vector>
  </HeadingPairs>
  <TitlesOfParts>
    <vt:vector size="42" baseType="lpstr">
      <vt:lpstr>Arial</vt:lpstr>
      <vt:lpstr>Calibri</vt:lpstr>
      <vt:lpstr>Thèmesylvain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Microsoft Office User</dc:creator>
  <cp:lastModifiedBy>Jerome Segal</cp:lastModifiedBy>
  <cp:revision>44</cp:revision>
  <dcterms:created xsi:type="dcterms:W3CDTF">2020-01-21T09:47:51Z</dcterms:created>
  <dcterms:modified xsi:type="dcterms:W3CDTF">2026-01-03T15:19:11Z</dcterms:modified>
</cp:coreProperties>
</file>