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handoutMasterIdLst>
    <p:handoutMasterId r:id="rId83"/>
  </p:handoutMasterIdLst>
  <p:sldIdLst>
    <p:sldId id="256" r:id="rId2"/>
    <p:sldId id="258" r:id="rId3"/>
    <p:sldId id="381" r:id="rId4"/>
    <p:sldId id="385" r:id="rId5"/>
    <p:sldId id="384" r:id="rId6"/>
    <p:sldId id="383" r:id="rId7"/>
    <p:sldId id="372" r:id="rId8"/>
    <p:sldId id="259" r:id="rId9"/>
    <p:sldId id="304" r:id="rId10"/>
    <p:sldId id="305" r:id="rId11"/>
    <p:sldId id="262" r:id="rId12"/>
    <p:sldId id="308" r:id="rId13"/>
    <p:sldId id="331" r:id="rId14"/>
    <p:sldId id="352" r:id="rId15"/>
    <p:sldId id="353" r:id="rId16"/>
    <p:sldId id="354" r:id="rId17"/>
    <p:sldId id="355" r:id="rId18"/>
    <p:sldId id="356" r:id="rId19"/>
    <p:sldId id="357" r:id="rId20"/>
    <p:sldId id="367" r:id="rId21"/>
    <p:sldId id="368" r:id="rId22"/>
    <p:sldId id="369" r:id="rId23"/>
    <p:sldId id="260" r:id="rId24"/>
    <p:sldId id="306" r:id="rId25"/>
    <p:sldId id="346" r:id="rId26"/>
    <p:sldId id="345" r:id="rId27"/>
    <p:sldId id="349" r:id="rId28"/>
    <p:sldId id="361" r:id="rId29"/>
    <p:sldId id="307" r:id="rId30"/>
    <p:sldId id="347" r:id="rId31"/>
    <p:sldId id="348" r:id="rId32"/>
    <p:sldId id="333" r:id="rId33"/>
    <p:sldId id="334" r:id="rId34"/>
    <p:sldId id="295" r:id="rId35"/>
    <p:sldId id="330" r:id="rId36"/>
    <p:sldId id="261" r:id="rId37"/>
    <p:sldId id="351" r:id="rId38"/>
    <p:sldId id="350" r:id="rId39"/>
    <p:sldId id="370" r:id="rId40"/>
    <p:sldId id="360" r:id="rId41"/>
    <p:sldId id="336" r:id="rId42"/>
    <p:sldId id="337" r:id="rId43"/>
    <p:sldId id="340" r:id="rId44"/>
    <p:sldId id="339" r:id="rId45"/>
    <p:sldId id="335" r:id="rId46"/>
    <p:sldId id="371" r:id="rId47"/>
    <p:sldId id="338" r:id="rId48"/>
    <p:sldId id="283" r:id="rId49"/>
    <p:sldId id="311" r:id="rId50"/>
    <p:sldId id="366" r:id="rId51"/>
    <p:sldId id="309" r:id="rId52"/>
    <p:sldId id="329" r:id="rId53"/>
    <p:sldId id="313" r:id="rId54"/>
    <p:sldId id="315" r:id="rId55"/>
    <p:sldId id="358" r:id="rId56"/>
    <p:sldId id="359" r:id="rId57"/>
    <p:sldId id="316" r:id="rId58"/>
    <p:sldId id="326" r:id="rId59"/>
    <p:sldId id="373" r:id="rId60"/>
    <p:sldId id="317" r:id="rId61"/>
    <p:sldId id="318" r:id="rId62"/>
    <p:sldId id="325" r:id="rId63"/>
    <p:sldId id="341" r:id="rId64"/>
    <p:sldId id="374" r:id="rId65"/>
    <p:sldId id="375" r:id="rId66"/>
    <p:sldId id="319" r:id="rId67"/>
    <p:sldId id="320" r:id="rId68"/>
    <p:sldId id="344" r:id="rId69"/>
    <p:sldId id="376" r:id="rId70"/>
    <p:sldId id="324" r:id="rId71"/>
    <p:sldId id="321" r:id="rId72"/>
    <p:sldId id="362" r:id="rId73"/>
    <p:sldId id="363" r:id="rId74"/>
    <p:sldId id="364" r:id="rId75"/>
    <p:sldId id="365" r:id="rId76"/>
    <p:sldId id="377" r:id="rId77"/>
    <p:sldId id="378" r:id="rId78"/>
    <p:sldId id="379" r:id="rId79"/>
    <p:sldId id="380" r:id="rId80"/>
    <p:sldId id="322" r:id="rId81"/>
    <p:sldId id="323" r:id="rId82"/>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3578"/>
    <a:srgbClr val="704F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99" autoAdjust="0"/>
    <p:restoredTop sz="96405"/>
  </p:normalViewPr>
  <p:slideViewPr>
    <p:cSldViewPr snapToGrid="0" snapToObjects="1">
      <p:cViewPr varScale="1">
        <p:scale>
          <a:sx n="118" d="100"/>
          <a:sy n="118" d="100"/>
        </p:scale>
        <p:origin x="528" y="72"/>
      </p:cViewPr>
      <p:guideLst>
        <p:guide orient="horz" pos="2160"/>
        <p:guide pos="2880"/>
      </p:guideLst>
    </p:cSldViewPr>
  </p:slideViewPr>
  <p:notesTextViewPr>
    <p:cViewPr>
      <p:scale>
        <a:sx n="3" d="2"/>
        <a:sy n="3" d="2"/>
      </p:scale>
      <p:origin x="0" y="0"/>
    </p:cViewPr>
  </p:notesTextViewPr>
  <p:notesViewPr>
    <p:cSldViewPr snapToGrid="0" snapToObjects="1">
      <p:cViewPr varScale="1">
        <p:scale>
          <a:sx n="89" d="100"/>
          <a:sy n="89" d="100"/>
        </p:scale>
        <p:origin x="3788"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B6558F-3372-40E9-A2B8-FC4A04632CB2}" type="datetimeFigureOut">
              <a:rPr lang="fr-FR" smtClean="0"/>
              <a:t>10/07/2026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E2E2AF-7FBC-49CF-BF96-48F9174FA12E}" type="slidenum">
              <a:rPr lang="fr-FR" smtClean="0"/>
              <a:t>‹N°›</a:t>
            </a:fld>
            <a:endParaRPr lang="fr-FR"/>
          </a:p>
        </p:txBody>
      </p:sp>
    </p:spTree>
    <p:extLst>
      <p:ext uri="{BB962C8B-B14F-4D97-AF65-F5344CB8AC3E}">
        <p14:creationId xmlns:p14="http://schemas.microsoft.com/office/powerpoint/2010/main" val="6970011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3175445-84C7-9640-A029-FAB8CFF323F0}"/>
              </a:ext>
            </a:extLst>
          </p:cNvPr>
          <p:cNvSpPr>
            <a:spLocks noGrp="1"/>
          </p:cNvSpPr>
          <p:nvPr>
            <p:ph type="title"/>
          </p:nvPr>
        </p:nvSpPr>
        <p:spPr>
          <a:xfrm>
            <a:off x="457200" y="1045602"/>
            <a:ext cx="8229600" cy="1143000"/>
          </a:xfrm>
          <a:prstGeom prst="rect">
            <a:avLst/>
          </a:prstGeom>
        </p:spPr>
        <p:txBody>
          <a:bodyPr vert="horz" lIns="91440" tIns="45720" rIns="91440" bIns="45720" rtlCol="0" anchor="ctr">
            <a:normAutofit/>
          </a:body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2B3B56AF-F80A-C34B-A87E-2C4106D501B2}"/>
              </a:ext>
            </a:extLst>
          </p:cNvPr>
          <p:cNvSpPr>
            <a:spLocks noGrp="1"/>
          </p:cNvSpPr>
          <p:nvPr>
            <p:ph idx="1"/>
          </p:nvPr>
        </p:nvSpPr>
        <p:spPr>
          <a:xfrm>
            <a:off x="457200" y="2371164"/>
            <a:ext cx="8229600" cy="40731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6076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re 1"/>
          <p:cNvSpPr>
            <a:spLocks noGrp="1"/>
          </p:cNvSpPr>
          <p:nvPr>
            <p:ph type="ctrTitle"/>
          </p:nvPr>
        </p:nvSpPr>
        <p:spPr>
          <a:xfrm>
            <a:off x="869330" y="977128"/>
            <a:ext cx="6400800" cy="1470025"/>
          </a:xfrm>
          <a:prstGeom prst="rect">
            <a:avLst/>
          </a:prstGeom>
        </p:spPr>
        <p:txBody>
          <a:bodyPr>
            <a:normAutofit/>
          </a:bodyPr>
          <a:lstStyle/>
          <a:p>
            <a:pPr algn="l"/>
            <a:r>
              <a:rPr lang="fr-FR" sz="4000">
                <a:solidFill>
                  <a:srgbClr val="E55265"/>
                </a:solidFill>
                <a:latin typeface="Arial"/>
                <a:cs typeface="Arial"/>
              </a:rPr>
              <a:t>Modifiez le style du titre</a:t>
            </a:r>
            <a:endParaRPr lang="fr-FR" sz="4000" dirty="0">
              <a:solidFill>
                <a:srgbClr val="E55265"/>
              </a:solidFill>
              <a:latin typeface="Arial"/>
              <a:cs typeface="Arial"/>
            </a:endParaRPr>
          </a:p>
        </p:txBody>
      </p:sp>
      <p:sp>
        <p:nvSpPr>
          <p:cNvPr id="8" name="Sous-titre 2"/>
          <p:cNvSpPr>
            <a:spLocks noGrp="1"/>
          </p:cNvSpPr>
          <p:nvPr>
            <p:ph type="subTitle" idx="1"/>
          </p:nvPr>
        </p:nvSpPr>
        <p:spPr>
          <a:xfrm>
            <a:off x="869330" y="2396026"/>
            <a:ext cx="6290724" cy="2491758"/>
          </a:xfrm>
          <a:prstGeom prst="rect">
            <a:avLst/>
          </a:prstGeom>
        </p:spPr>
        <p:txBody>
          <a:bodyPr>
            <a:noAutofit/>
          </a:bodyPr>
          <a:lstStyle>
            <a:lvl1pPr marL="0" indent="0">
              <a:buNone/>
              <a:defRPr>
                <a:latin typeface="Arial"/>
              </a:defRPr>
            </a:lvl1pPr>
          </a:lstStyle>
          <a:p>
            <a:pPr algn="l"/>
            <a:r>
              <a:rPr lang="fr-FR" sz="2200" baseline="30000">
                <a:solidFill>
                  <a:srgbClr val="652F79"/>
                </a:solidFill>
              </a:rPr>
              <a:t>Modifiez le style des sous-titres du masque</a:t>
            </a:r>
            <a:endParaRPr lang="fr-FR" sz="2200" baseline="30000" dirty="0">
              <a:solidFill>
                <a:srgbClr val="652F79"/>
              </a:solidFill>
            </a:endParaRPr>
          </a:p>
        </p:txBody>
      </p:sp>
    </p:spTree>
    <p:extLst>
      <p:ext uri="{BB962C8B-B14F-4D97-AF65-F5344CB8AC3E}">
        <p14:creationId xmlns:p14="http://schemas.microsoft.com/office/powerpoint/2010/main" val="171271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457200" y="1600200"/>
            <a:ext cx="8229600" cy="407311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9331024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457200" rtl="0" eaLnBrk="1" latinLnBrk="0" hangingPunct="1">
        <a:spcBef>
          <a:spcPct val="0"/>
        </a:spcBef>
        <a:buNone/>
        <a:defRPr sz="4000" kern="1200">
          <a:solidFill>
            <a:srgbClr val="E55265"/>
          </a:solidFill>
          <a:latin typeface=""/>
          <a:ea typeface="+mj-ea"/>
          <a:cs typeface="+mj-cs"/>
        </a:defRPr>
      </a:lvl1pPr>
    </p:titleStyle>
    <p:bodyStyle>
      <a:lvl1pPr marL="342900" indent="-342900" algn="l" defTabSz="457200" rtl="0" eaLnBrk="1" latinLnBrk="0" hangingPunct="1">
        <a:spcBef>
          <a:spcPct val="20000"/>
        </a:spcBef>
        <a:buFont typeface="Arial"/>
        <a:buChar char="•"/>
        <a:defRPr sz="2200" kern="1200">
          <a:solidFill>
            <a:srgbClr val="593276"/>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rgbClr val="593276"/>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rgbClr val="593276"/>
          </a:solidFill>
          <a:latin typeface="+mn-lt"/>
          <a:ea typeface="+mn-ea"/>
          <a:cs typeface="+mn-cs"/>
        </a:defRPr>
      </a:lvl3pPr>
      <a:lvl4pPr marL="1600200" indent="-228600" algn="l" defTabSz="457200" rtl="0" eaLnBrk="1" latinLnBrk="0" hangingPunct="1">
        <a:spcBef>
          <a:spcPct val="20000"/>
        </a:spcBef>
        <a:buFont typeface="Arial"/>
        <a:buChar char="–"/>
        <a:defRPr sz="2200" kern="1200">
          <a:solidFill>
            <a:srgbClr val="593276"/>
          </a:solidFill>
          <a:latin typeface="+mn-lt"/>
          <a:ea typeface="+mn-ea"/>
          <a:cs typeface="+mn-cs"/>
        </a:defRPr>
      </a:lvl4pPr>
      <a:lvl5pPr marL="2057400" indent="-228600" algn="l" defTabSz="457200" rtl="0" eaLnBrk="1" latinLnBrk="0" hangingPunct="1">
        <a:spcBef>
          <a:spcPct val="20000"/>
        </a:spcBef>
        <a:buFont typeface="Arial"/>
        <a:buChar char="»"/>
        <a:defRPr sz="2200" kern="1200">
          <a:solidFill>
            <a:srgbClr val="59327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hyperlink" Target="https://jerome-segal.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heconversation.com/apres-la-liquidation-dynsect-lelevage-dinsectes-a-t-il-un-avenir-en-europe-274586"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ishkahenner.com/Feedlots"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arbone4.com/files/Publication_Carbone_4_Faire_sa_part_pouvoir_responsabilite_climat.pdf"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animaltimeline.fr/1301-premiere-mention-ecrite-du-seitan/" TargetMode="External"/><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hyperlink" Target="https://www.instagram.com/thecheftomy/?hl=fr" TargetMode="Externa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4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4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lamorce.co/une-critique-qui-trouve-ca-cher-pour-des-legumes/"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ny.eater.com/news/403748/eleven-madison-park-not-vegan-adding-meat-nyc-restaurant"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hyperlink" Target="https://www.youtube.com/watch?v=N-yEo0-_DS8"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pubmed.ncbi.nlm.nih.gov/40274235/" TargetMode="External"/><Relationship Id="rId2" Type="http://schemas.openxmlformats.org/officeDocument/2006/relationships/image" Target="../media/image113.jpe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5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lamorce.co/changer-le-jeu-pour-changer-le-monde/" TargetMode="External"/><Relationship Id="rId1" Type="http://schemas.openxmlformats.org/officeDocument/2006/relationships/slideLayout" Target="../slideLayouts/slideLayout2.xml"/><Relationship Id="rId4" Type="http://schemas.openxmlformats.org/officeDocument/2006/relationships/image" Target="../media/image116.jpeg"/></Relationships>
</file>

<file path=ppt/slides/_rels/slide5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hyperlink" Target="https://www.youtube.com/watch?v=h58M7fdfsK0&amp;ab_channel=francetv"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6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lamorce.co/une-critique-qui-trouve-ca-cher-pour-des-legumes/"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hyperlink" Target="https://www.instagram.com/mail0ves/" TargetMode="External"/><Relationship Id="rId13" Type="http://schemas.openxmlformats.org/officeDocument/2006/relationships/hyperlink" Target="https://www.youtube.com/@Evalespetitsplats" TargetMode="External"/><Relationship Id="rId18" Type="http://schemas.openxmlformats.org/officeDocument/2006/relationships/hyperlink" Target="https://auvertaveclili.fr/c/recette-vegane/" TargetMode="External"/><Relationship Id="rId3" Type="http://schemas.openxmlformats.org/officeDocument/2006/relationships/hyperlink" Target="https://www.instagram.com/thecheftomy/?hl=fr" TargetMode="External"/><Relationship Id="rId7" Type="http://schemas.openxmlformats.org/officeDocument/2006/relationships/hyperlink" Target="https://www.youtube.com/@melanieenveganie" TargetMode="External"/><Relationship Id="rId12" Type="http://schemas.openxmlformats.org/officeDocument/2006/relationships/hyperlink" Target="https://www.instagram.com/marielaforetvegan/?hl=fr" TargetMode="External"/><Relationship Id="rId17" Type="http://schemas.openxmlformats.org/officeDocument/2006/relationships/hyperlink" Target="https://francevegetalienne.fr/" TargetMode="External"/><Relationship Id="rId2" Type="http://schemas.openxmlformats.org/officeDocument/2006/relationships/hyperlink" Target="http://www.youtube.com/@lerenardetlesraisins" TargetMode="External"/><Relationship Id="rId16" Type="http://schemas.openxmlformats.org/officeDocument/2006/relationships/hyperlink" Target="https://www.youtube.com/healthyjuliette" TargetMode="External"/><Relationship Id="rId1" Type="http://schemas.openxmlformats.org/officeDocument/2006/relationships/slideLayout" Target="../slideLayouts/slideLayout2.xml"/><Relationship Id="rId6" Type="http://schemas.openxmlformats.org/officeDocument/2006/relationships/hyperlink" Target="https://www.youtube.com/@AliceEsmeralda" TargetMode="External"/><Relationship Id="rId11" Type="http://schemas.openxmlformats.org/officeDocument/2006/relationships/hyperlink" Target="http://instagram.com/mureetnoisettes" TargetMode="External"/><Relationship Id="rId5" Type="http://schemas.openxmlformats.org/officeDocument/2006/relationships/hyperlink" Target="https://www.instagram.com/healthyalie/?hl=fr" TargetMode="External"/><Relationship Id="rId15" Type="http://schemas.openxmlformats.org/officeDocument/2006/relationships/hyperlink" Target="https://www.youtube.com/@thevegancolibri" TargetMode="External"/><Relationship Id="rId10" Type="http://schemas.openxmlformats.org/officeDocument/2006/relationships/hyperlink" Target="https://www.instagram.com/lloydlng/?hl=fr" TargetMode="External"/><Relationship Id="rId4" Type="http://schemas.openxmlformats.org/officeDocument/2006/relationships/hyperlink" Target="https://www.instagram.com/healthy.lalou/?hl=fr" TargetMode="External"/><Relationship Id="rId9" Type="http://schemas.openxmlformats.org/officeDocument/2006/relationships/hyperlink" Target="https://www.instagram.com/la.petite.okara/?hl=fr" TargetMode="External"/><Relationship Id="rId14" Type="http://schemas.openxmlformats.org/officeDocument/2006/relationships/hyperlink" Target="https://www.instagram.com/laura_healthy_vegan/"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hyperlink" Target="https://francevegetalienne.fr/"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hyperlink" Target="https://www.vegetarisme.fr/ressources/cuisine-vegetale/"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hyperlink" Target="https://onav.fr/" TargetMode="External"/><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7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hyperlink" Target="https://institut-v.com/"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7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7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jerome-segal.de/recettes.html" TargetMode="External"/><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7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76.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7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2.xml"/><Relationship Id="rId5" Type="http://schemas.openxmlformats.org/officeDocument/2006/relationships/image" Target="../media/image163.jpeg"/><Relationship Id="rId4" Type="http://schemas.openxmlformats.org/officeDocument/2006/relationships/image" Target="../media/image162.jpeg"/></Relationships>
</file>

<file path=ppt/slides/_rels/slide8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1418705" y="1709057"/>
            <a:ext cx="6300787" cy="3951341"/>
          </a:xfrm>
          <a:prstGeom prst="rect">
            <a:avLst/>
          </a:prstGeom>
        </p:spPr>
      </p:pic>
      <p:sp>
        <p:nvSpPr>
          <p:cNvPr id="2" name="Titre 1">
            <a:extLst>
              <a:ext uri="{FF2B5EF4-FFF2-40B4-BE49-F238E27FC236}">
                <a16:creationId xmlns:a16="http://schemas.microsoft.com/office/drawing/2014/main" id="{C226BE88-B350-4E4F-8F08-B3B52A306386}"/>
              </a:ext>
            </a:extLst>
          </p:cNvPr>
          <p:cNvSpPr>
            <a:spLocks noGrp="1"/>
          </p:cNvSpPr>
          <p:nvPr>
            <p:ph type="title"/>
          </p:nvPr>
        </p:nvSpPr>
        <p:spPr>
          <a:xfrm>
            <a:off x="408504" y="704728"/>
            <a:ext cx="8229600" cy="1143000"/>
          </a:xfrm>
        </p:spPr>
        <p:txBody>
          <a:bodyPr>
            <a:noAutofit/>
          </a:bodyPr>
          <a:lstStyle/>
          <a:p>
            <a:pPr algn="ctr"/>
            <a:r>
              <a:rPr lang="fr-FR" sz="3000" dirty="0" smtClean="0"/>
              <a:t>Penser l’alimentation de demain</a:t>
            </a:r>
            <a:endParaRPr lang="fr-FR" sz="3000" dirty="0"/>
          </a:p>
        </p:txBody>
      </p:sp>
      <p:sp>
        <p:nvSpPr>
          <p:cNvPr id="4" name="ZoneTexte 3"/>
          <p:cNvSpPr txBox="1"/>
          <p:nvPr/>
        </p:nvSpPr>
        <p:spPr>
          <a:xfrm>
            <a:off x="6425336" y="5780782"/>
            <a:ext cx="2415668" cy="1077218"/>
          </a:xfrm>
          <a:prstGeom prst="rect">
            <a:avLst/>
          </a:prstGeom>
          <a:noFill/>
        </p:spPr>
        <p:txBody>
          <a:bodyPr wrap="square" rtlCol="0">
            <a:spAutoFit/>
          </a:bodyPr>
          <a:lstStyle/>
          <a:p>
            <a:r>
              <a:rPr lang="fr-FR" sz="1600" dirty="0" smtClean="0">
                <a:solidFill>
                  <a:srgbClr val="5B3578"/>
                </a:solidFill>
                <a:hlinkClick r:id="rId4"/>
              </a:rPr>
              <a:t>Jérôme Segal</a:t>
            </a:r>
            <a:r>
              <a:rPr lang="fr-FR" sz="1600" dirty="0" smtClean="0">
                <a:solidFill>
                  <a:srgbClr val="5B3578"/>
                </a:solidFill>
              </a:rPr>
              <a:t/>
            </a:r>
            <a:br>
              <a:rPr lang="fr-FR" sz="1600" dirty="0" smtClean="0">
                <a:solidFill>
                  <a:srgbClr val="5B3578"/>
                </a:solidFill>
              </a:rPr>
            </a:br>
            <a:r>
              <a:rPr lang="fr-FR" sz="1600" dirty="0" smtClean="0">
                <a:solidFill>
                  <a:srgbClr val="5B3578"/>
                </a:solidFill>
              </a:rPr>
              <a:t>MCF INSPE Paris</a:t>
            </a:r>
          </a:p>
          <a:p>
            <a:r>
              <a:rPr lang="fr-FR" sz="1600" i="1" dirty="0" smtClean="0">
                <a:solidFill>
                  <a:srgbClr val="5B3578"/>
                </a:solidFill>
              </a:rPr>
              <a:t>Université d’été </a:t>
            </a:r>
            <a:r>
              <a:rPr lang="fr-FR" sz="1600" i="1" dirty="0" smtClean="0">
                <a:solidFill>
                  <a:srgbClr val="5B3578"/>
                </a:solidFill>
              </a:rPr>
              <a:t/>
            </a:r>
            <a:br>
              <a:rPr lang="fr-FR" sz="1600" i="1" dirty="0" smtClean="0">
                <a:solidFill>
                  <a:srgbClr val="5B3578"/>
                </a:solidFill>
              </a:rPr>
            </a:br>
            <a:r>
              <a:rPr lang="fr-FR" sz="1600" i="1" dirty="0" smtClean="0">
                <a:solidFill>
                  <a:srgbClr val="5B3578"/>
                </a:solidFill>
              </a:rPr>
              <a:t>de </a:t>
            </a:r>
            <a:r>
              <a:rPr lang="fr-FR" sz="1600" i="1" dirty="0" smtClean="0">
                <a:solidFill>
                  <a:srgbClr val="5B3578"/>
                </a:solidFill>
              </a:rPr>
              <a:t>la Sorbonne</a:t>
            </a:r>
            <a:endParaRPr lang="fr-FR" sz="1600" i="1" dirty="0">
              <a:solidFill>
                <a:srgbClr val="5B3578"/>
              </a:solidFill>
            </a:endParaRPr>
          </a:p>
        </p:txBody>
      </p:sp>
    </p:spTree>
    <p:extLst>
      <p:ext uri="{BB962C8B-B14F-4D97-AF65-F5344CB8AC3E}">
        <p14:creationId xmlns:p14="http://schemas.microsoft.com/office/powerpoint/2010/main" val="2198264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946864" y="1227034"/>
            <a:ext cx="7380128" cy="1754326"/>
          </a:xfrm>
          <a:prstGeom prst="rect">
            <a:avLst/>
          </a:prstGeom>
          <a:noFill/>
        </p:spPr>
        <p:txBody>
          <a:bodyPr wrap="square" rtlCol="0">
            <a:spAutoFit/>
          </a:bodyPr>
          <a:lstStyle/>
          <a:p>
            <a:pPr marL="285750" indent="-285750">
              <a:buFont typeface="Arial" panose="020B0604020202020204" pitchFamily="34" charset="0"/>
              <a:buChar char="•"/>
            </a:pPr>
            <a:r>
              <a:rPr lang="fr-FR" dirty="0" smtClean="0">
                <a:solidFill>
                  <a:srgbClr val="5B3578"/>
                </a:solidFill>
              </a:rPr>
              <a:t>Pensez-vous que l’alimentation joue un rôle important dans le changement climatique ?</a:t>
            </a:r>
          </a:p>
          <a:p>
            <a:pPr marL="285750" indent="-285750">
              <a:buFont typeface="Arial" panose="020B0604020202020204" pitchFamily="34" charset="0"/>
              <a:buChar char="•"/>
            </a:pPr>
            <a:r>
              <a:rPr lang="fr-FR" dirty="0" smtClean="0">
                <a:solidFill>
                  <a:srgbClr val="5B3578"/>
                </a:solidFill>
              </a:rPr>
              <a:t>Pour vous, qu’est-ce que l’alimentation de demain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Quels sont les probl</a:t>
            </a:r>
            <a:r>
              <a:rPr lang="fr-FR" dirty="0" smtClean="0">
                <a:solidFill>
                  <a:srgbClr val="5B3578"/>
                </a:solidFill>
              </a:rPr>
              <a:t>èmes liés à l’alimentation d’aujourd’hui ?</a:t>
            </a:r>
          </a:p>
          <a:p>
            <a:pPr marL="285750" indent="-285750">
              <a:buFont typeface="Arial" panose="020B0604020202020204" pitchFamily="34" charset="0"/>
              <a:buChar char="•"/>
            </a:pPr>
            <a:endParaRPr lang="fr-FR" dirty="0">
              <a:solidFill>
                <a:srgbClr val="5B3578"/>
              </a:solidFill>
            </a:endParaRPr>
          </a:p>
          <a:p>
            <a:pPr marL="285750" indent="-285750">
              <a:buFont typeface="Arial" panose="020B0604020202020204" pitchFamily="34" charset="0"/>
              <a:buChar char="•"/>
            </a:pPr>
            <a:r>
              <a:rPr lang="fr-FR" dirty="0" smtClean="0">
                <a:solidFill>
                  <a:srgbClr val="5B3578"/>
                </a:solidFill>
              </a:rPr>
              <a:t>Et reconnaissez-vous ces films qui traitent de l’alimentation de demain ?</a:t>
            </a:r>
            <a:endParaRPr lang="fr-FR" dirty="0" smtClean="0">
              <a:solidFill>
                <a:srgbClr val="5B3578"/>
              </a:solidFill>
            </a:endParaRPr>
          </a:p>
        </p:txBody>
      </p:sp>
      <p:sp>
        <p:nvSpPr>
          <p:cNvPr id="3" name="ZoneTexte 2"/>
          <p:cNvSpPr txBox="1"/>
          <p:nvPr/>
        </p:nvSpPr>
        <p:spPr>
          <a:xfrm>
            <a:off x="571010" y="513307"/>
            <a:ext cx="4649221" cy="477054"/>
          </a:xfrm>
          <a:prstGeom prst="rect">
            <a:avLst/>
          </a:prstGeom>
          <a:noFill/>
        </p:spPr>
        <p:txBody>
          <a:bodyPr wrap="none" rtlCol="0">
            <a:spAutoFit/>
          </a:bodyPr>
          <a:lstStyle/>
          <a:p>
            <a:r>
              <a:rPr lang="fr-FR" sz="2500" dirty="0" smtClean="0">
                <a:solidFill>
                  <a:srgbClr val="5B3578"/>
                </a:solidFill>
              </a:rPr>
              <a:t>Quelques questions en préambule</a:t>
            </a:r>
            <a:endParaRPr lang="fr-FR" sz="2500" dirty="0">
              <a:solidFill>
                <a:srgbClr val="5B3578"/>
              </a:solidFill>
            </a:endParaRPr>
          </a:p>
        </p:txBody>
      </p:sp>
      <p:pic>
        <p:nvPicPr>
          <p:cNvPr id="2" name="Image 1"/>
          <p:cNvPicPr>
            <a:picLocks noChangeAspect="1"/>
          </p:cNvPicPr>
          <p:nvPr/>
        </p:nvPicPr>
        <p:blipFill>
          <a:blip r:embed="rId2"/>
          <a:stretch>
            <a:fillRect/>
          </a:stretch>
        </p:blipFill>
        <p:spPr>
          <a:xfrm>
            <a:off x="292174" y="3059122"/>
            <a:ext cx="4558722" cy="2708631"/>
          </a:xfrm>
          <a:prstGeom prst="rect">
            <a:avLst/>
          </a:prstGeom>
        </p:spPr>
      </p:pic>
      <p:pic>
        <p:nvPicPr>
          <p:cNvPr id="5" name="Image 4"/>
          <p:cNvPicPr>
            <a:picLocks noChangeAspect="1"/>
          </p:cNvPicPr>
          <p:nvPr/>
        </p:nvPicPr>
        <p:blipFill>
          <a:blip r:embed="rId3"/>
          <a:stretch>
            <a:fillRect/>
          </a:stretch>
        </p:blipFill>
        <p:spPr>
          <a:xfrm>
            <a:off x="571010" y="3218033"/>
            <a:ext cx="4447652" cy="3355714"/>
          </a:xfrm>
          <a:prstGeom prst="rect">
            <a:avLst/>
          </a:prstGeom>
        </p:spPr>
      </p:pic>
      <p:sp>
        <p:nvSpPr>
          <p:cNvPr id="6" name="ZoneTexte 5"/>
          <p:cNvSpPr txBox="1"/>
          <p:nvPr/>
        </p:nvSpPr>
        <p:spPr>
          <a:xfrm>
            <a:off x="292174" y="6499295"/>
            <a:ext cx="652743" cy="369332"/>
          </a:xfrm>
          <a:prstGeom prst="rect">
            <a:avLst/>
          </a:prstGeom>
          <a:noFill/>
        </p:spPr>
        <p:txBody>
          <a:bodyPr wrap="none" rtlCol="0">
            <a:spAutoFit/>
          </a:bodyPr>
          <a:lstStyle/>
          <a:p>
            <a:r>
              <a:rPr lang="fr-FR" dirty="0" smtClean="0">
                <a:solidFill>
                  <a:srgbClr val="5B3578"/>
                </a:solidFill>
              </a:rPr>
              <a:t>1976</a:t>
            </a:r>
            <a:endParaRPr lang="fr-FR" dirty="0">
              <a:solidFill>
                <a:srgbClr val="5B3578"/>
              </a:solidFill>
            </a:endParaRPr>
          </a:p>
        </p:txBody>
      </p:sp>
      <p:pic>
        <p:nvPicPr>
          <p:cNvPr id="8" name="Image 7"/>
          <p:cNvPicPr>
            <a:picLocks noChangeAspect="1"/>
          </p:cNvPicPr>
          <p:nvPr/>
        </p:nvPicPr>
        <p:blipFill>
          <a:blip r:embed="rId4"/>
          <a:stretch>
            <a:fillRect/>
          </a:stretch>
        </p:blipFill>
        <p:spPr>
          <a:xfrm>
            <a:off x="5487725" y="3059123"/>
            <a:ext cx="3342458" cy="3490600"/>
          </a:xfrm>
          <a:prstGeom prst="rect">
            <a:avLst/>
          </a:prstGeom>
        </p:spPr>
      </p:pic>
      <p:pic>
        <p:nvPicPr>
          <p:cNvPr id="9" name="Image 8"/>
          <p:cNvPicPr>
            <a:picLocks noChangeAspect="1"/>
          </p:cNvPicPr>
          <p:nvPr/>
        </p:nvPicPr>
        <p:blipFill>
          <a:blip r:embed="rId5"/>
          <a:stretch>
            <a:fillRect/>
          </a:stretch>
        </p:blipFill>
        <p:spPr>
          <a:xfrm>
            <a:off x="5129733" y="3218033"/>
            <a:ext cx="3316294" cy="3342824"/>
          </a:xfrm>
          <a:prstGeom prst="rect">
            <a:avLst/>
          </a:prstGeom>
        </p:spPr>
      </p:pic>
      <p:sp>
        <p:nvSpPr>
          <p:cNvPr id="10" name="ZoneTexte 9"/>
          <p:cNvSpPr txBox="1"/>
          <p:nvPr/>
        </p:nvSpPr>
        <p:spPr>
          <a:xfrm>
            <a:off x="8290091" y="6523967"/>
            <a:ext cx="652743" cy="369332"/>
          </a:xfrm>
          <a:prstGeom prst="rect">
            <a:avLst/>
          </a:prstGeom>
          <a:noFill/>
        </p:spPr>
        <p:txBody>
          <a:bodyPr wrap="none" rtlCol="0">
            <a:spAutoFit/>
          </a:bodyPr>
          <a:lstStyle/>
          <a:p>
            <a:r>
              <a:rPr lang="fr-FR" dirty="0" smtClean="0">
                <a:solidFill>
                  <a:srgbClr val="5B3578"/>
                </a:solidFill>
              </a:rPr>
              <a:t>1973</a:t>
            </a:r>
            <a:endParaRPr lang="fr-FR" dirty="0">
              <a:solidFill>
                <a:srgbClr val="5B3578"/>
              </a:solidFill>
            </a:endParaRPr>
          </a:p>
        </p:txBody>
      </p:sp>
    </p:spTree>
    <p:extLst>
      <p:ext uri="{BB962C8B-B14F-4D97-AF65-F5344CB8AC3E}">
        <p14:creationId xmlns:p14="http://schemas.microsoft.com/office/powerpoint/2010/main" val="21316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6"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156908" y="1006681"/>
            <a:ext cx="8907735" cy="4862719"/>
          </a:xfrm>
          <a:prstGeom prst="rect">
            <a:avLst/>
          </a:prstGeom>
        </p:spPr>
      </p:pic>
      <p:sp>
        <p:nvSpPr>
          <p:cNvPr id="5" name="Ellipse 4"/>
          <p:cNvSpPr/>
          <p:nvPr/>
        </p:nvSpPr>
        <p:spPr>
          <a:xfrm>
            <a:off x="3953200" y="3014520"/>
            <a:ext cx="1516969" cy="491582"/>
          </a:xfrm>
          <a:prstGeom prst="ellipse">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Ellipse 5"/>
          <p:cNvSpPr/>
          <p:nvPr/>
        </p:nvSpPr>
        <p:spPr>
          <a:xfrm>
            <a:off x="7178851" y="2284982"/>
            <a:ext cx="1386210" cy="609715"/>
          </a:xfrm>
          <a:prstGeom prst="ellipse">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6426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55511" y="507707"/>
            <a:ext cx="3502476" cy="487851"/>
          </a:xfrm>
        </p:spPr>
        <p:txBody>
          <a:bodyPr/>
          <a:lstStyle/>
          <a:p>
            <a:r>
              <a:rPr lang="fr-FR" dirty="0" smtClean="0"/>
              <a:t>Se nourrir d’insectes ?</a:t>
            </a:r>
            <a:endParaRPr lang="fr-FR" dirty="0"/>
          </a:p>
        </p:txBody>
      </p:sp>
      <p:pic>
        <p:nvPicPr>
          <p:cNvPr id="4" name="Image 3"/>
          <p:cNvPicPr>
            <a:picLocks noChangeAspect="1"/>
          </p:cNvPicPr>
          <p:nvPr/>
        </p:nvPicPr>
        <p:blipFill>
          <a:blip r:embed="rId2"/>
          <a:stretch>
            <a:fillRect/>
          </a:stretch>
        </p:blipFill>
        <p:spPr>
          <a:xfrm>
            <a:off x="3754992" y="286765"/>
            <a:ext cx="4630756" cy="3953084"/>
          </a:xfrm>
          <a:prstGeom prst="rect">
            <a:avLst/>
          </a:prstGeom>
        </p:spPr>
      </p:pic>
      <p:sp>
        <p:nvSpPr>
          <p:cNvPr id="5" name="Rectangle 4"/>
          <p:cNvSpPr/>
          <p:nvPr/>
        </p:nvSpPr>
        <p:spPr>
          <a:xfrm>
            <a:off x="143147" y="1216498"/>
            <a:ext cx="3406240" cy="5078313"/>
          </a:xfrm>
          <a:prstGeom prst="rect">
            <a:avLst/>
          </a:prstGeom>
        </p:spPr>
        <p:txBody>
          <a:bodyPr wrap="square">
            <a:spAutoFit/>
          </a:bodyPr>
          <a:lstStyle/>
          <a:p>
            <a:r>
              <a:rPr lang="fr-FR" dirty="0" smtClean="0">
                <a:solidFill>
                  <a:srgbClr val="5B3578"/>
                </a:solidFill>
                <a:hlinkClick r:id="rId3"/>
              </a:rPr>
              <a:t>L’avis</a:t>
            </a:r>
            <a:r>
              <a:rPr lang="fr-FR" dirty="0" smtClean="0">
                <a:solidFill>
                  <a:srgbClr val="5B3578"/>
                </a:solidFill>
              </a:rPr>
              <a:t> de Tom Bry-Chevalier</a:t>
            </a:r>
          </a:p>
          <a:p>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Le </a:t>
            </a:r>
            <a:r>
              <a:rPr lang="fr-FR" dirty="0">
                <a:solidFill>
                  <a:srgbClr val="5B3578"/>
                </a:solidFill>
              </a:rPr>
              <a:t>secteur de l’élevage d’insectes a attiré environ 2 milliards de dollars (environ 1,7 milliard d’euros) d’investissements au cours de la dernière </a:t>
            </a:r>
            <a:r>
              <a:rPr lang="fr-FR" dirty="0" smtClean="0">
                <a:solidFill>
                  <a:srgbClr val="5B3578"/>
                </a:solidFill>
              </a:rPr>
              <a:t>décennie… et pourtant les faillites sont nombreuses</a:t>
            </a:r>
          </a:p>
          <a:p>
            <a:pPr marL="285750" indent="-285750">
              <a:buFont typeface="Arial" panose="020B0604020202020204" pitchFamily="34" charset="0"/>
              <a:buChar char="•"/>
            </a:pPr>
            <a:r>
              <a:rPr lang="fr-FR" dirty="0">
                <a:solidFill>
                  <a:srgbClr val="5B3578"/>
                </a:solidFill>
              </a:rPr>
              <a:t>Mirages de l’économie </a:t>
            </a:r>
            <a:r>
              <a:rPr lang="fr-FR" dirty="0" smtClean="0">
                <a:solidFill>
                  <a:srgbClr val="5B3578"/>
                </a:solidFill>
              </a:rPr>
              <a:t>circulaire (on ne peut pas nourrir les insectes de déchets)</a:t>
            </a:r>
          </a:p>
          <a:p>
            <a:pPr marL="285750" indent="-285750">
              <a:buFont typeface="Arial" panose="020B0604020202020204" pitchFamily="34" charset="0"/>
              <a:buChar char="•"/>
            </a:pPr>
            <a:r>
              <a:rPr lang="fr-FR" dirty="0">
                <a:solidFill>
                  <a:srgbClr val="5B3578"/>
                </a:solidFill>
              </a:rPr>
              <a:t> la farine d’insectes coûte deux à dix fois plus cher que les alternatives conventionnelles, comme la farine de poisson ou de soja</a:t>
            </a:r>
            <a:r>
              <a:rPr lang="fr-FR" dirty="0" smtClean="0">
                <a:solidFill>
                  <a:srgbClr val="5B3578"/>
                </a:solidFill>
              </a:rPr>
              <a:t>. </a:t>
            </a:r>
          </a:p>
        </p:txBody>
      </p:sp>
      <p:sp>
        <p:nvSpPr>
          <p:cNvPr id="6" name="ZoneTexte 5"/>
          <p:cNvSpPr txBox="1"/>
          <p:nvPr/>
        </p:nvSpPr>
        <p:spPr>
          <a:xfrm>
            <a:off x="3467466" y="4386463"/>
            <a:ext cx="5373538" cy="2585323"/>
          </a:xfrm>
          <a:prstGeom prst="rect">
            <a:avLst/>
          </a:prstGeom>
          <a:noFill/>
        </p:spPr>
        <p:txBody>
          <a:bodyPr wrap="square" rtlCol="0">
            <a:spAutoFit/>
          </a:bodyPr>
          <a:lstStyle/>
          <a:p>
            <a:pPr marL="285750" indent="-285750">
              <a:buFont typeface="Arial" panose="020B0604020202020204" pitchFamily="34" charset="0"/>
              <a:buChar char="•"/>
            </a:pPr>
            <a:r>
              <a:rPr lang="fr-FR" dirty="0" smtClean="0">
                <a:solidFill>
                  <a:srgbClr val="5B3578"/>
                </a:solidFill>
              </a:rPr>
              <a:t>La </a:t>
            </a:r>
            <a:r>
              <a:rPr lang="fr-FR" dirty="0">
                <a:solidFill>
                  <a:srgbClr val="5B3578"/>
                </a:solidFill>
              </a:rPr>
              <a:t>farine d’insectes émet de 5 à 13 fois plus de gaz à effet de serre que la </a:t>
            </a:r>
            <a:r>
              <a:rPr lang="fr-FR" dirty="0" smtClean="0">
                <a:solidFill>
                  <a:srgbClr val="5B3578"/>
                </a:solidFill>
              </a:rPr>
              <a:t> farine </a:t>
            </a:r>
            <a:r>
              <a:rPr lang="fr-FR" dirty="0">
                <a:solidFill>
                  <a:srgbClr val="5B3578"/>
                </a:solidFill>
              </a:rPr>
              <a:t>de soja, même lorsque </a:t>
            </a:r>
            <a:r>
              <a:rPr lang="fr-FR" dirty="0" smtClean="0">
                <a:solidFill>
                  <a:srgbClr val="5B3578"/>
                </a:solidFill>
              </a:rPr>
              <a:t>les insectes </a:t>
            </a:r>
            <a:r>
              <a:rPr lang="fr-FR" dirty="0">
                <a:solidFill>
                  <a:srgbClr val="5B3578"/>
                </a:solidFill>
              </a:rPr>
              <a:t>sont nourris de déchets </a:t>
            </a:r>
            <a:r>
              <a:rPr lang="fr-FR" dirty="0" smtClean="0">
                <a:solidFill>
                  <a:srgbClr val="5B3578"/>
                </a:solidFill>
              </a:rPr>
              <a:t>alimentaires</a:t>
            </a:r>
            <a:r>
              <a:rPr lang="fr-FR" dirty="0">
                <a:solidFill>
                  <a:srgbClr val="5B3578"/>
                </a:solidFill>
              </a:rPr>
              <a:t>. </a:t>
            </a:r>
            <a:endParaRPr lang="fr-FR" dirty="0" smtClean="0">
              <a:solidFill>
                <a:srgbClr val="5B3578"/>
              </a:solidFill>
            </a:endParaRPr>
          </a:p>
          <a:p>
            <a:pPr marL="285750" indent="-285750">
              <a:buFont typeface="Arial" panose="020B0604020202020204" pitchFamily="34" charset="0"/>
              <a:buChar char="•"/>
            </a:pPr>
            <a:r>
              <a:rPr lang="fr-FR" dirty="0">
                <a:solidFill>
                  <a:srgbClr val="5B3578"/>
                </a:solidFill>
              </a:rPr>
              <a:t>Les insectes nécessitent des températures de 25 à 30 °C pour croître </a:t>
            </a:r>
            <a:r>
              <a:rPr lang="fr-FR" dirty="0" smtClean="0">
                <a:solidFill>
                  <a:srgbClr val="5B3578"/>
                </a:solidFill>
              </a:rPr>
              <a:t>efficacement =&gt; coûts énergétiques.</a:t>
            </a:r>
          </a:p>
          <a:p>
            <a:pPr marL="285750" indent="-285750">
              <a:buFont typeface="Arial" panose="020B0604020202020204" pitchFamily="34" charset="0"/>
              <a:buChar char="•"/>
            </a:pPr>
            <a:r>
              <a:rPr lang="fr-FR" dirty="0" smtClean="0">
                <a:solidFill>
                  <a:srgbClr val="5B3578"/>
                </a:solidFill>
              </a:rPr>
              <a:t>Marché : 5% humains, le </a:t>
            </a:r>
            <a:br>
              <a:rPr lang="fr-FR" dirty="0" smtClean="0">
                <a:solidFill>
                  <a:srgbClr val="5B3578"/>
                </a:solidFill>
              </a:rPr>
            </a:br>
            <a:r>
              <a:rPr lang="fr-FR" dirty="0" smtClean="0">
                <a:solidFill>
                  <a:srgbClr val="5B3578"/>
                </a:solidFill>
              </a:rPr>
              <a:t>reste entre élevage et « </a:t>
            </a:r>
            <a:r>
              <a:rPr lang="fr-FR" dirty="0" err="1" smtClean="0">
                <a:solidFill>
                  <a:srgbClr val="5B3578"/>
                </a:solidFill>
              </a:rPr>
              <a:t>petfood</a:t>
            </a:r>
            <a:r>
              <a:rPr lang="fr-FR" dirty="0" smtClean="0">
                <a:solidFill>
                  <a:srgbClr val="5B3578"/>
                </a:solidFill>
              </a:rPr>
              <a:t> »</a:t>
            </a:r>
          </a:p>
          <a:p>
            <a:pPr marL="285750" indent="-285750">
              <a:buFont typeface="Arial" panose="020B0604020202020204" pitchFamily="34" charset="0"/>
              <a:buChar char="•"/>
            </a:pPr>
            <a:r>
              <a:rPr lang="fr-FR" dirty="0" smtClean="0">
                <a:solidFill>
                  <a:srgbClr val="5B3578"/>
                </a:solidFill>
              </a:rPr>
              <a:t>Car </a:t>
            </a:r>
            <a:r>
              <a:rPr lang="fr-FR" dirty="0">
                <a:solidFill>
                  <a:srgbClr val="5B3578"/>
                </a:solidFill>
              </a:rPr>
              <a:t>« facteur dégoût </a:t>
            </a:r>
            <a:r>
              <a:rPr lang="fr-FR" dirty="0" smtClean="0">
                <a:solidFill>
                  <a:srgbClr val="5B3578"/>
                </a:solidFill>
              </a:rPr>
              <a:t>» important.</a:t>
            </a:r>
            <a:endParaRPr lang="fr-FR" dirty="0">
              <a:solidFill>
                <a:srgbClr val="5B3578"/>
              </a:solidFill>
            </a:endParaRPr>
          </a:p>
        </p:txBody>
      </p:sp>
    </p:spTree>
    <p:extLst>
      <p:ext uri="{BB962C8B-B14F-4D97-AF65-F5344CB8AC3E}">
        <p14:creationId xmlns:p14="http://schemas.microsoft.com/office/powerpoint/2010/main" val="89857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272142" y="924573"/>
            <a:ext cx="8652705" cy="4723498"/>
          </a:xfrm>
          <a:prstGeom prst="rect">
            <a:avLst/>
          </a:prstGeom>
        </p:spPr>
      </p:pic>
      <p:sp>
        <p:nvSpPr>
          <p:cNvPr id="7" name="Rectangle 6"/>
          <p:cNvSpPr/>
          <p:nvPr/>
        </p:nvSpPr>
        <p:spPr>
          <a:xfrm>
            <a:off x="537493" y="555241"/>
            <a:ext cx="5300041" cy="369332"/>
          </a:xfrm>
          <a:prstGeom prst="rect">
            <a:avLst/>
          </a:prstGeom>
        </p:spPr>
        <p:txBody>
          <a:bodyPr wrap="none">
            <a:spAutoFit/>
          </a:bodyPr>
          <a:lstStyle/>
          <a:p>
            <a:r>
              <a:rPr lang="fr-FR" dirty="0">
                <a:solidFill>
                  <a:srgbClr val="5B3578"/>
                </a:solidFill>
              </a:rPr>
              <a:t>Alors </a:t>
            </a:r>
            <a:r>
              <a:rPr lang="fr-FR" dirty="0" smtClean="0">
                <a:solidFill>
                  <a:srgbClr val="5B3578"/>
                </a:solidFill>
              </a:rPr>
              <a:t>reformulons notre prompt en évitant </a:t>
            </a:r>
            <a:r>
              <a:rPr lang="fr-FR" dirty="0">
                <a:solidFill>
                  <a:srgbClr val="5B3578"/>
                </a:solidFill>
              </a:rPr>
              <a:t>les </a:t>
            </a:r>
            <a:r>
              <a:rPr lang="fr-FR" dirty="0" smtClean="0">
                <a:solidFill>
                  <a:srgbClr val="5B3578"/>
                </a:solidFill>
              </a:rPr>
              <a:t>insectes</a:t>
            </a:r>
            <a:endParaRPr lang="fr-FR" dirty="0"/>
          </a:p>
        </p:txBody>
      </p:sp>
      <p:sp>
        <p:nvSpPr>
          <p:cNvPr id="8" name="Rectangle 7"/>
          <p:cNvSpPr/>
          <p:nvPr/>
        </p:nvSpPr>
        <p:spPr>
          <a:xfrm>
            <a:off x="272142" y="5667154"/>
            <a:ext cx="7232431" cy="1200329"/>
          </a:xfrm>
          <a:prstGeom prst="rect">
            <a:avLst/>
          </a:prstGeom>
        </p:spPr>
        <p:txBody>
          <a:bodyPr wrap="square">
            <a:spAutoFit/>
          </a:bodyPr>
          <a:lstStyle/>
          <a:p>
            <a:r>
              <a:rPr lang="fr-FR" dirty="0">
                <a:solidFill>
                  <a:srgbClr val="5B3578"/>
                </a:solidFill>
              </a:rPr>
              <a:t>L’</a:t>
            </a:r>
            <a:r>
              <a:rPr lang="fr-FR" b="1" dirty="0" err="1">
                <a:solidFill>
                  <a:srgbClr val="5B3578"/>
                </a:solidFill>
              </a:rPr>
              <a:t>hydroponie</a:t>
            </a:r>
            <a:r>
              <a:rPr lang="fr-FR" dirty="0">
                <a:solidFill>
                  <a:srgbClr val="5B3578"/>
                </a:solidFill>
              </a:rPr>
              <a:t> </a:t>
            </a:r>
            <a:r>
              <a:rPr lang="fr-FR" dirty="0" smtClean="0">
                <a:solidFill>
                  <a:srgbClr val="5B3578"/>
                </a:solidFill>
              </a:rPr>
              <a:t>est </a:t>
            </a:r>
            <a:r>
              <a:rPr lang="fr-FR" dirty="0">
                <a:solidFill>
                  <a:srgbClr val="5B3578"/>
                </a:solidFill>
              </a:rPr>
              <a:t>la culture de plantes réalisée sur un substrat neutre et inerte, </a:t>
            </a:r>
            <a:r>
              <a:rPr lang="fr-FR" dirty="0" smtClean="0">
                <a:solidFill>
                  <a:srgbClr val="5B3578"/>
                </a:solidFill>
              </a:rPr>
              <a:t>irrigué </a:t>
            </a:r>
            <a:r>
              <a:rPr lang="fr-FR" dirty="0">
                <a:solidFill>
                  <a:srgbClr val="5B3578"/>
                </a:solidFill>
              </a:rPr>
              <a:t>d’un courant de solution qui apporte des sels </a:t>
            </a:r>
            <a:r>
              <a:rPr lang="fr-FR" dirty="0" smtClean="0">
                <a:solidFill>
                  <a:srgbClr val="5B3578"/>
                </a:solidFill>
              </a:rPr>
              <a:t/>
            </a:r>
            <a:br>
              <a:rPr lang="fr-FR" dirty="0" smtClean="0">
                <a:solidFill>
                  <a:srgbClr val="5B3578"/>
                </a:solidFill>
              </a:rPr>
            </a:br>
            <a:r>
              <a:rPr lang="fr-FR" dirty="0" smtClean="0">
                <a:solidFill>
                  <a:srgbClr val="5B3578"/>
                </a:solidFill>
              </a:rPr>
              <a:t>minéraux </a:t>
            </a:r>
            <a:r>
              <a:rPr lang="fr-FR" dirty="0">
                <a:solidFill>
                  <a:srgbClr val="5B3578"/>
                </a:solidFill>
              </a:rPr>
              <a:t>et des nutriments essentiels à la plante</a:t>
            </a:r>
            <a:r>
              <a:rPr lang="fr-FR" dirty="0" smtClean="0">
                <a:solidFill>
                  <a:srgbClr val="5B3578"/>
                </a:solidFill>
              </a:rPr>
              <a:t>. </a:t>
            </a:r>
          </a:p>
          <a:p>
            <a:r>
              <a:rPr lang="fr-FR" b="1" dirty="0" err="1" smtClean="0">
                <a:solidFill>
                  <a:srgbClr val="5B3578"/>
                </a:solidFill>
              </a:rPr>
              <a:t>Aéroponie</a:t>
            </a:r>
            <a:r>
              <a:rPr lang="fr-FR" dirty="0">
                <a:solidFill>
                  <a:srgbClr val="5B3578"/>
                </a:solidFill>
              </a:rPr>
              <a:t> : environnement d'air ou de brouillard plutôt que dans un sol.</a:t>
            </a:r>
            <a:endParaRPr lang="fr-FR" dirty="0"/>
          </a:p>
        </p:txBody>
      </p:sp>
      <p:sp>
        <p:nvSpPr>
          <p:cNvPr id="9" name="Rectangle 8"/>
          <p:cNvSpPr/>
          <p:nvPr/>
        </p:nvSpPr>
        <p:spPr>
          <a:xfrm>
            <a:off x="7631424" y="6372284"/>
            <a:ext cx="1455398" cy="553998"/>
          </a:xfrm>
          <a:prstGeom prst="rect">
            <a:avLst/>
          </a:prstGeom>
        </p:spPr>
        <p:txBody>
          <a:bodyPr wrap="none">
            <a:spAutoFit/>
          </a:bodyPr>
          <a:lstStyle/>
          <a:p>
            <a:r>
              <a:rPr lang="fr-FR" sz="3000" dirty="0" smtClean="0">
                <a:solidFill>
                  <a:srgbClr val="5B3578"/>
                </a:solidFill>
                <a:sym typeface="Wingdings" panose="05000000000000000000" pitchFamily="2" charset="2"/>
              </a:rPr>
              <a:t></a:t>
            </a:r>
            <a:r>
              <a:rPr lang="fr-FR" sz="3000" dirty="0" smtClean="0">
                <a:solidFill>
                  <a:srgbClr val="5B3578"/>
                </a:solidFill>
              </a:rPr>
              <a:t>Bref </a:t>
            </a:r>
            <a:r>
              <a:rPr lang="fr-FR" sz="3000" dirty="0">
                <a:solidFill>
                  <a:srgbClr val="5B3578"/>
                </a:solidFill>
              </a:rPr>
              <a:t>?</a:t>
            </a:r>
            <a:endParaRPr lang="fr-FR" sz="3000" dirty="0"/>
          </a:p>
        </p:txBody>
      </p:sp>
      <p:sp>
        <p:nvSpPr>
          <p:cNvPr id="11" name="Ellipse 10"/>
          <p:cNvSpPr/>
          <p:nvPr/>
        </p:nvSpPr>
        <p:spPr>
          <a:xfrm>
            <a:off x="1085556" y="1797124"/>
            <a:ext cx="1149044" cy="783756"/>
          </a:xfrm>
          <a:prstGeom prst="ellipse">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5532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86566" y="1636721"/>
            <a:ext cx="8925273" cy="4872292"/>
          </a:xfrm>
          <a:prstGeom prst="rect">
            <a:avLst/>
          </a:prstGeom>
        </p:spPr>
      </p:pic>
      <p:sp>
        <p:nvSpPr>
          <p:cNvPr id="5" name="Rectangle 4"/>
          <p:cNvSpPr/>
          <p:nvPr/>
        </p:nvSpPr>
        <p:spPr>
          <a:xfrm>
            <a:off x="554564" y="511954"/>
            <a:ext cx="7373429" cy="477054"/>
          </a:xfrm>
          <a:prstGeom prst="rect">
            <a:avLst/>
          </a:prstGeom>
        </p:spPr>
        <p:txBody>
          <a:bodyPr wrap="none">
            <a:spAutoFit/>
          </a:bodyPr>
          <a:lstStyle/>
          <a:p>
            <a:r>
              <a:rPr lang="fr-FR" sz="2500" dirty="0" smtClean="0">
                <a:solidFill>
                  <a:srgbClr val="5B3578"/>
                </a:solidFill>
              </a:rPr>
              <a:t>L’alimentation de demain sera végétale ou ne sera pas !</a:t>
            </a:r>
            <a:endParaRPr lang="fr-FR" sz="2500" dirty="0"/>
          </a:p>
        </p:txBody>
      </p:sp>
      <p:sp>
        <p:nvSpPr>
          <p:cNvPr id="6" name="Rectangle 5"/>
          <p:cNvSpPr/>
          <p:nvPr/>
        </p:nvSpPr>
        <p:spPr>
          <a:xfrm>
            <a:off x="162317" y="1172055"/>
            <a:ext cx="5710602" cy="369332"/>
          </a:xfrm>
          <a:prstGeom prst="rect">
            <a:avLst/>
          </a:prstGeom>
        </p:spPr>
        <p:txBody>
          <a:bodyPr wrap="none">
            <a:spAutoFit/>
          </a:bodyPr>
          <a:lstStyle/>
          <a:p>
            <a:r>
              <a:rPr lang="fr-FR" dirty="0" smtClean="0">
                <a:solidFill>
                  <a:srgbClr val="5B3578"/>
                </a:solidFill>
              </a:rPr>
              <a:t>Et comme j’étais à Avignon en préparant cette conférence :</a:t>
            </a:r>
            <a:endParaRPr lang="fr-FR" dirty="0"/>
          </a:p>
        </p:txBody>
      </p:sp>
      <p:sp>
        <p:nvSpPr>
          <p:cNvPr id="7" name="Ellipse 6"/>
          <p:cNvSpPr/>
          <p:nvPr/>
        </p:nvSpPr>
        <p:spPr>
          <a:xfrm>
            <a:off x="6767641" y="2041502"/>
            <a:ext cx="1386210" cy="609715"/>
          </a:xfrm>
          <a:prstGeom prst="ellipse">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0857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71010" y="513307"/>
            <a:ext cx="8451456" cy="861774"/>
          </a:xfrm>
          <a:prstGeom prst="rect">
            <a:avLst/>
          </a:prstGeom>
          <a:noFill/>
        </p:spPr>
        <p:txBody>
          <a:bodyPr wrap="square" rtlCol="0">
            <a:spAutoFit/>
          </a:bodyPr>
          <a:lstStyle/>
          <a:p>
            <a:r>
              <a:rPr lang="fr-FR" sz="2500" dirty="0" smtClean="0">
                <a:solidFill>
                  <a:srgbClr val="5B3578"/>
                </a:solidFill>
              </a:rPr>
              <a:t>Actualité scientifique en lien </a:t>
            </a:r>
            <a:r>
              <a:rPr lang="fr-FR" sz="2500" dirty="0">
                <a:solidFill>
                  <a:srgbClr val="5B3578"/>
                </a:solidFill>
              </a:rPr>
              <a:t>avec </a:t>
            </a:r>
            <a:r>
              <a:rPr lang="fr-FR" sz="2500" dirty="0" smtClean="0">
                <a:solidFill>
                  <a:srgbClr val="5B3578"/>
                </a:solidFill>
              </a:rPr>
              <a:t>l’École FERRANDI, </a:t>
            </a:r>
            <a:r>
              <a:rPr lang="fr-FR" sz="2500" dirty="0">
                <a:solidFill>
                  <a:srgbClr val="5B3578"/>
                </a:solidFill>
              </a:rPr>
              <a:t>surnommée le </a:t>
            </a:r>
            <a:r>
              <a:rPr lang="fr-FR" sz="2500" dirty="0" smtClean="0">
                <a:solidFill>
                  <a:srgbClr val="5B3578"/>
                </a:solidFill>
              </a:rPr>
              <a:t>« Harvard </a:t>
            </a:r>
            <a:r>
              <a:rPr lang="fr-FR" sz="2500" dirty="0">
                <a:solidFill>
                  <a:srgbClr val="5B3578"/>
                </a:solidFill>
              </a:rPr>
              <a:t>de la </a:t>
            </a:r>
            <a:r>
              <a:rPr lang="fr-FR" sz="2500" dirty="0" smtClean="0">
                <a:solidFill>
                  <a:srgbClr val="5B3578"/>
                </a:solidFill>
              </a:rPr>
              <a:t>gastronomie » (créée en 1920)</a:t>
            </a:r>
            <a:endParaRPr lang="fr-FR" sz="2500" dirty="0">
              <a:solidFill>
                <a:srgbClr val="5B3578"/>
              </a:solidFill>
            </a:endParaRPr>
          </a:p>
        </p:txBody>
      </p:sp>
      <p:pic>
        <p:nvPicPr>
          <p:cNvPr id="5" name="Image 4"/>
          <p:cNvPicPr>
            <a:picLocks noChangeAspect="1"/>
          </p:cNvPicPr>
          <p:nvPr/>
        </p:nvPicPr>
        <p:blipFill>
          <a:blip r:embed="rId2"/>
          <a:stretch>
            <a:fillRect/>
          </a:stretch>
        </p:blipFill>
        <p:spPr>
          <a:xfrm>
            <a:off x="61912" y="461962"/>
            <a:ext cx="9020175" cy="5934075"/>
          </a:xfrm>
          <a:prstGeom prst="rect">
            <a:avLst/>
          </a:prstGeom>
        </p:spPr>
      </p:pic>
      <p:pic>
        <p:nvPicPr>
          <p:cNvPr id="6" name="Image 5"/>
          <p:cNvPicPr>
            <a:picLocks noChangeAspect="1"/>
          </p:cNvPicPr>
          <p:nvPr/>
        </p:nvPicPr>
        <p:blipFill>
          <a:blip r:embed="rId3"/>
          <a:stretch>
            <a:fillRect/>
          </a:stretch>
        </p:blipFill>
        <p:spPr>
          <a:xfrm>
            <a:off x="198570" y="1246147"/>
            <a:ext cx="8823896" cy="3609433"/>
          </a:xfrm>
          <a:prstGeom prst="rect">
            <a:avLst/>
          </a:prstGeom>
        </p:spPr>
      </p:pic>
      <p:pic>
        <p:nvPicPr>
          <p:cNvPr id="7" name="Image 6"/>
          <p:cNvPicPr>
            <a:picLocks noChangeAspect="1"/>
          </p:cNvPicPr>
          <p:nvPr/>
        </p:nvPicPr>
        <p:blipFill>
          <a:blip r:embed="rId4"/>
          <a:stretch>
            <a:fillRect/>
          </a:stretch>
        </p:blipFill>
        <p:spPr>
          <a:xfrm>
            <a:off x="995362" y="1609725"/>
            <a:ext cx="7153275" cy="3638550"/>
          </a:xfrm>
          <a:prstGeom prst="rect">
            <a:avLst/>
          </a:prstGeom>
        </p:spPr>
      </p:pic>
      <p:pic>
        <p:nvPicPr>
          <p:cNvPr id="8" name="Image 7"/>
          <p:cNvPicPr>
            <a:picLocks noChangeAspect="1"/>
          </p:cNvPicPr>
          <p:nvPr/>
        </p:nvPicPr>
        <p:blipFill>
          <a:blip r:embed="rId5"/>
          <a:stretch>
            <a:fillRect/>
          </a:stretch>
        </p:blipFill>
        <p:spPr>
          <a:xfrm>
            <a:off x="1165003" y="2239279"/>
            <a:ext cx="6524625" cy="3895725"/>
          </a:xfrm>
          <a:prstGeom prst="rect">
            <a:avLst/>
          </a:prstGeom>
        </p:spPr>
      </p:pic>
    </p:spTree>
    <p:extLst>
      <p:ext uri="{BB962C8B-B14F-4D97-AF65-F5344CB8AC3E}">
        <p14:creationId xmlns:p14="http://schemas.microsoft.com/office/powerpoint/2010/main" val="158335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326" y="480630"/>
            <a:ext cx="4293163" cy="564385"/>
          </a:xfrm>
          <a:prstGeom prst="rect">
            <a:avLst/>
          </a:prstGeom>
        </p:spPr>
        <p:txBody>
          <a:bodyPr wrap="none">
            <a:spAutoFit/>
          </a:bodyPr>
          <a:lstStyle/>
          <a:p>
            <a:pPr lvl="0">
              <a:lnSpc>
                <a:spcPct val="107000"/>
              </a:lnSpc>
              <a:spcBef>
                <a:spcPts val="1200"/>
              </a:spcBef>
              <a:spcAft>
                <a:spcPts val="1200"/>
              </a:spcAft>
            </a:pPr>
            <a:r>
              <a:rPr lang="fr-FR" sz="3000" b="1" kern="0" dirty="0" smtClean="0">
                <a:solidFill>
                  <a:srgbClr val="5B3578"/>
                </a:solidFill>
                <a:ea typeface="Times New Roman" panose="02020603050405020304" pitchFamily="18" charset="0"/>
                <a:cs typeface="Calibri" panose="020F0502020204030204" pitchFamily="34" charset="0"/>
              </a:rPr>
              <a:t>Attention, sujet sensible !</a:t>
            </a:r>
            <a:endParaRPr lang="fr-FR" sz="3000" b="1" kern="0" dirty="0">
              <a:solidFill>
                <a:srgbClr val="5B3578"/>
              </a:solidFill>
              <a:ea typeface="Times New Roman" panose="02020603050405020304" pitchFamily="18" charset="0"/>
              <a:cs typeface="Calibri" panose="020F0502020204030204" pitchFamily="34" charset="0"/>
            </a:endParaRPr>
          </a:p>
        </p:txBody>
      </p:sp>
      <p:sp>
        <p:nvSpPr>
          <p:cNvPr id="7" name="TextBox 3"/>
          <p:cNvSpPr txBox="1"/>
          <p:nvPr/>
        </p:nvSpPr>
        <p:spPr>
          <a:xfrm>
            <a:off x="301220" y="2138792"/>
            <a:ext cx="5801993" cy="2031325"/>
          </a:xfrm>
          <a:prstGeom prst="rect">
            <a:avLst/>
          </a:prstGeom>
          <a:noFill/>
        </p:spPr>
        <p:txBody>
          <a:bodyPr wrap="square" rtlCol="0">
            <a:spAutoFit/>
          </a:bodyPr>
          <a:lstStyle/>
          <a:p>
            <a:r>
              <a:rPr lang="fr-FR" dirty="0" smtClean="0">
                <a:solidFill>
                  <a:srgbClr val="704F89"/>
                </a:solidFill>
              </a:rPr>
              <a:t>« Qu’est-ce que la nourriture ? Ce n’est pas seulement une collection de produits, justiciables d’études statistiques ou diététiques. C’est aussi et en même temps un système de communication, un corps d’images, un protocole d’usages, de situations et de conduites. »</a:t>
            </a:r>
          </a:p>
          <a:p>
            <a:r>
              <a:rPr lang="fr-FR" dirty="0" smtClean="0">
                <a:solidFill>
                  <a:srgbClr val="704F89"/>
                </a:solidFill>
              </a:rPr>
              <a:t>Roland Barthes, </a:t>
            </a:r>
            <a:r>
              <a:rPr lang="fr-FR" i="1" dirty="0" smtClean="0">
                <a:solidFill>
                  <a:srgbClr val="704F89"/>
                </a:solidFill>
              </a:rPr>
              <a:t>Pour une psychosociologie de  l’alimentation contemporaine</a:t>
            </a:r>
            <a:r>
              <a:rPr lang="fr-FR" dirty="0" smtClean="0">
                <a:solidFill>
                  <a:srgbClr val="704F89"/>
                </a:solidFill>
              </a:rPr>
              <a:t>, 1961</a:t>
            </a:r>
            <a:endParaRPr lang="fr-FR" dirty="0">
              <a:solidFill>
                <a:srgbClr val="704F89"/>
              </a:solidFill>
            </a:endParaRPr>
          </a:p>
        </p:txBody>
      </p:sp>
      <p:sp>
        <p:nvSpPr>
          <p:cNvPr id="8" name="Rectangle 7"/>
          <p:cNvSpPr/>
          <p:nvPr/>
        </p:nvSpPr>
        <p:spPr>
          <a:xfrm>
            <a:off x="2994683" y="4819977"/>
            <a:ext cx="5656520" cy="923330"/>
          </a:xfrm>
          <a:prstGeom prst="rect">
            <a:avLst/>
          </a:prstGeom>
        </p:spPr>
        <p:txBody>
          <a:bodyPr wrap="square">
            <a:spAutoFit/>
          </a:bodyPr>
          <a:lstStyle/>
          <a:p>
            <a:r>
              <a:rPr lang="fr-FR" dirty="0" smtClean="0">
                <a:solidFill>
                  <a:srgbClr val="704F89"/>
                </a:solidFill>
              </a:rPr>
              <a:t>« L’homme est probablement consommateur de symboles autant que de nutriments. » Dr Jean </a:t>
            </a:r>
            <a:r>
              <a:rPr lang="fr-FR" dirty="0" err="1" smtClean="0">
                <a:solidFill>
                  <a:srgbClr val="704F89"/>
                </a:solidFill>
              </a:rPr>
              <a:t>Trémolières</a:t>
            </a:r>
            <a:r>
              <a:rPr lang="fr-FR" dirty="0" smtClean="0">
                <a:solidFill>
                  <a:srgbClr val="704F89"/>
                </a:solidFill>
              </a:rPr>
              <a:t>, </a:t>
            </a:r>
            <a:r>
              <a:rPr lang="fr-FR" i="1" dirty="0" smtClean="0">
                <a:solidFill>
                  <a:srgbClr val="704F89"/>
                </a:solidFill>
              </a:rPr>
              <a:t>Biologie générale</a:t>
            </a:r>
            <a:r>
              <a:rPr lang="fr-FR" dirty="0" smtClean="0">
                <a:solidFill>
                  <a:srgbClr val="704F89"/>
                </a:solidFill>
              </a:rPr>
              <a:t>, Tome 4, 1969, p. 462.</a:t>
            </a:r>
            <a:endParaRPr lang="fr-FR" dirty="0">
              <a:solidFill>
                <a:srgbClr val="704F89"/>
              </a:solidFill>
            </a:endParaRPr>
          </a:p>
        </p:txBody>
      </p:sp>
      <p:pic>
        <p:nvPicPr>
          <p:cNvPr id="10" name="Picture 4" descr="dr-tresmins-tremolieres : tous les articles d'occasion, rares et de  collection - le-livre.fr"/>
          <p:cNvPicPr>
            <a:picLocks noChangeAspect="1" noChangeArrowheads="1"/>
          </p:cNvPicPr>
          <p:nvPr/>
        </p:nvPicPr>
        <p:blipFill>
          <a:blip r:embed="rId2"/>
          <a:srcRect/>
          <a:stretch>
            <a:fillRect/>
          </a:stretch>
        </p:blipFill>
        <p:spPr bwMode="auto">
          <a:xfrm>
            <a:off x="838652" y="4294284"/>
            <a:ext cx="1884182" cy="2345807"/>
          </a:xfrm>
          <a:prstGeom prst="rect">
            <a:avLst/>
          </a:prstGeom>
          <a:noFill/>
        </p:spPr>
      </p:pic>
      <p:sp>
        <p:nvSpPr>
          <p:cNvPr id="11" name="ZoneTexte 10"/>
          <p:cNvSpPr txBox="1"/>
          <p:nvPr/>
        </p:nvSpPr>
        <p:spPr>
          <a:xfrm>
            <a:off x="311362" y="1154991"/>
            <a:ext cx="5366643" cy="923330"/>
          </a:xfrm>
          <a:prstGeom prst="rect">
            <a:avLst/>
          </a:prstGeom>
          <a:noFill/>
        </p:spPr>
        <p:txBody>
          <a:bodyPr wrap="square" rtlCol="0">
            <a:spAutoFit/>
          </a:bodyPr>
          <a:lstStyle/>
          <a:p>
            <a:r>
              <a:rPr lang="fr-FR" dirty="0" smtClean="0">
                <a:solidFill>
                  <a:srgbClr val="704F89"/>
                </a:solidFill>
              </a:rPr>
              <a:t>La gastronomie touche à l’alimentation, à ce qu’on accepte, ou pas, de faire rentrer dans notre corps, dans notre intimité. Décisions quotidiennes et personnelles !</a:t>
            </a:r>
            <a:endParaRPr lang="fr-FR" dirty="0">
              <a:solidFill>
                <a:srgbClr val="704F89"/>
              </a:solidFill>
            </a:endParaRPr>
          </a:p>
        </p:txBody>
      </p:sp>
      <p:pic>
        <p:nvPicPr>
          <p:cNvPr id="9" name="Picture 2" descr="Roland Barthes : podcasts et actualités | Radio France"/>
          <p:cNvPicPr>
            <a:picLocks noChangeAspect="1" noChangeArrowheads="1"/>
          </p:cNvPicPr>
          <p:nvPr/>
        </p:nvPicPr>
        <p:blipFill>
          <a:blip r:embed="rId3"/>
          <a:srcRect/>
          <a:stretch>
            <a:fillRect/>
          </a:stretch>
        </p:blipFill>
        <p:spPr bwMode="auto">
          <a:xfrm>
            <a:off x="6462521" y="1045015"/>
            <a:ext cx="2381250" cy="2381250"/>
          </a:xfrm>
          <a:prstGeom prst="rect">
            <a:avLst/>
          </a:prstGeom>
          <a:noFill/>
        </p:spPr>
      </p:pic>
      <p:sp>
        <p:nvSpPr>
          <p:cNvPr id="12" name="Rectangle 11"/>
          <p:cNvSpPr/>
          <p:nvPr/>
        </p:nvSpPr>
        <p:spPr>
          <a:xfrm>
            <a:off x="6249525" y="3450977"/>
            <a:ext cx="2807243" cy="369332"/>
          </a:xfrm>
          <a:prstGeom prst="rect">
            <a:avLst/>
          </a:prstGeom>
        </p:spPr>
        <p:txBody>
          <a:bodyPr wrap="none">
            <a:spAutoFit/>
          </a:bodyPr>
          <a:lstStyle/>
          <a:p>
            <a:r>
              <a:rPr lang="fr-FR" dirty="0">
                <a:solidFill>
                  <a:srgbClr val="704F89"/>
                </a:solidFill>
              </a:rPr>
              <a:t>Roland Barthes (1915-1980)</a:t>
            </a:r>
            <a:endParaRPr lang="fr-FR" dirty="0"/>
          </a:p>
        </p:txBody>
      </p:sp>
    </p:spTree>
    <p:extLst>
      <p:ext uri="{BB962C8B-B14F-4D97-AF65-F5344CB8AC3E}">
        <p14:creationId xmlns:p14="http://schemas.microsoft.com/office/powerpoint/2010/main" val="385462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srcRect/>
          <a:stretch>
            <a:fillRect/>
          </a:stretch>
        </p:blipFill>
        <p:spPr bwMode="auto">
          <a:xfrm>
            <a:off x="733646" y="750889"/>
            <a:ext cx="8240233" cy="3965036"/>
          </a:xfrm>
          <a:prstGeom prst="rect">
            <a:avLst/>
          </a:prstGeom>
          <a:noFill/>
          <a:ln w="9525">
            <a:noFill/>
            <a:miter lim="800000"/>
            <a:headEnd/>
            <a:tailEnd/>
          </a:ln>
        </p:spPr>
      </p:pic>
      <p:sp>
        <p:nvSpPr>
          <p:cNvPr id="5" name="Rectangle 4"/>
          <p:cNvSpPr/>
          <p:nvPr/>
        </p:nvSpPr>
        <p:spPr>
          <a:xfrm>
            <a:off x="733646" y="4926752"/>
            <a:ext cx="7464055" cy="1200329"/>
          </a:xfrm>
          <a:prstGeom prst="rect">
            <a:avLst/>
          </a:prstGeom>
        </p:spPr>
        <p:txBody>
          <a:bodyPr wrap="square">
            <a:spAutoFit/>
          </a:bodyPr>
          <a:lstStyle/>
          <a:p>
            <a:r>
              <a:rPr lang="fr-FR" dirty="0" smtClean="0">
                <a:solidFill>
                  <a:srgbClr val="704F89"/>
                </a:solidFill>
              </a:rPr>
              <a:t>« Rôle de la nutrition dans la prévention des maladies chroniques : état des connaissances scientifiques et recommandations », Leçon inaugurale de Mathilde Touvier prononcée le 11 avril 2023 au </a:t>
            </a:r>
            <a:r>
              <a:rPr lang="fr-FR" b="1" dirty="0" smtClean="0">
                <a:solidFill>
                  <a:srgbClr val="704F89"/>
                </a:solidFill>
              </a:rPr>
              <a:t>Collège de France</a:t>
            </a:r>
            <a:r>
              <a:rPr lang="fr-FR" dirty="0" smtClean="0">
                <a:solidFill>
                  <a:srgbClr val="704F89"/>
                </a:solidFill>
              </a:rPr>
              <a:t>.</a:t>
            </a:r>
          </a:p>
          <a:p>
            <a:r>
              <a:rPr lang="fr-FR" dirty="0" smtClean="0">
                <a:solidFill>
                  <a:srgbClr val="704F89"/>
                </a:solidFill>
              </a:rPr>
              <a:t>L’alimentation est un « fait </a:t>
            </a:r>
            <a:r>
              <a:rPr lang="fr-FR" dirty="0">
                <a:solidFill>
                  <a:srgbClr val="704F89"/>
                </a:solidFill>
              </a:rPr>
              <a:t>social </a:t>
            </a:r>
            <a:r>
              <a:rPr lang="fr-FR" dirty="0" smtClean="0">
                <a:solidFill>
                  <a:srgbClr val="704F89"/>
                </a:solidFill>
              </a:rPr>
              <a:t>total »</a:t>
            </a:r>
            <a:endParaRPr lang="fr-FR" dirty="0">
              <a:solidFill>
                <a:srgbClr val="704F89"/>
              </a:solidFill>
            </a:endParaRPr>
          </a:p>
        </p:txBody>
      </p:sp>
    </p:spTree>
    <p:extLst>
      <p:ext uri="{BB962C8B-B14F-4D97-AF65-F5344CB8AC3E}">
        <p14:creationId xmlns:p14="http://schemas.microsoft.com/office/powerpoint/2010/main" val="293452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269" y="1835969"/>
            <a:ext cx="7220176" cy="5084084"/>
          </a:xfrm>
          <a:prstGeom prst="rect">
            <a:avLst/>
          </a:prstGeom>
        </p:spPr>
        <p:txBody>
          <a:bodyPr wrap="square">
            <a:spAutoFit/>
          </a:bodyPr>
          <a:lstStyle/>
          <a:p>
            <a:pPr marL="342900" indent="-342900">
              <a:lnSpc>
                <a:spcPct val="107000"/>
              </a:lnSpc>
              <a:spcBef>
                <a:spcPts val="600"/>
              </a:spcBef>
              <a:spcAft>
                <a:spcPts val="600"/>
              </a:spcAft>
              <a:buFont typeface="+mj-lt"/>
              <a:buAutoNum type="arabicPeriod"/>
            </a:pPr>
            <a:r>
              <a:rPr lang="fr-FR" sz="2200" b="1" kern="0" dirty="0">
                <a:solidFill>
                  <a:srgbClr val="5B3578"/>
                </a:solidFill>
                <a:ea typeface="Times New Roman" panose="02020603050405020304" pitchFamily="18" charset="0"/>
                <a:cs typeface="Calibri" panose="020F0502020204030204" pitchFamily="34" charset="0"/>
              </a:rPr>
              <a:t>Pourquoi le végétal aujourd’hui ?</a:t>
            </a:r>
          </a:p>
          <a:p>
            <a:pPr marL="342900" lvl="0" indent="-342900">
              <a:lnSpc>
                <a:spcPct val="107000"/>
              </a:lnSpc>
              <a:spcBef>
                <a:spcPts val="600"/>
              </a:spcBef>
              <a:spcAft>
                <a:spcPts val="600"/>
              </a:spcAft>
              <a:buFont typeface="+mj-lt"/>
              <a:buAutoNum type="arabicPeriod"/>
            </a:pPr>
            <a:r>
              <a:rPr lang="fr-FR" sz="2200" b="1" kern="0" dirty="0" smtClean="0">
                <a:solidFill>
                  <a:srgbClr val="5B3578"/>
                </a:solidFill>
                <a:ea typeface="Times New Roman" panose="02020603050405020304" pitchFamily="18" charset="0"/>
                <a:cs typeface="Calibri" panose="020F0502020204030204" pitchFamily="34" charset="0"/>
              </a:rPr>
              <a:t>Brève </a:t>
            </a:r>
            <a:r>
              <a:rPr lang="fr-FR" sz="2200" b="1" kern="0" dirty="0" smtClean="0">
                <a:solidFill>
                  <a:srgbClr val="5B3578"/>
                </a:solidFill>
                <a:ea typeface="Times New Roman" panose="02020603050405020304" pitchFamily="18" charset="0"/>
                <a:cs typeface="Calibri" panose="020F0502020204030204" pitchFamily="34" charset="0"/>
              </a:rPr>
              <a:t>histoire de </a:t>
            </a:r>
            <a:r>
              <a:rPr lang="fr-FR" sz="2200" b="1" kern="0" dirty="0" smtClean="0">
                <a:solidFill>
                  <a:srgbClr val="5B3578"/>
                </a:solidFill>
                <a:ea typeface="Times New Roman" panose="02020603050405020304" pitchFamily="18" charset="0"/>
                <a:cs typeface="Calibri" panose="020F0502020204030204" pitchFamily="34" charset="0"/>
              </a:rPr>
              <a:t>l’alimentation </a:t>
            </a:r>
            <a:r>
              <a:rPr lang="fr-FR" sz="2200" b="1" kern="0" dirty="0" smtClean="0">
                <a:solidFill>
                  <a:srgbClr val="5B3578"/>
                </a:solidFill>
                <a:ea typeface="Times New Roman" panose="02020603050405020304" pitchFamily="18" charset="0"/>
                <a:cs typeface="Calibri" panose="020F0502020204030204" pitchFamily="34" charset="0"/>
              </a:rPr>
              <a:t>végétale</a:t>
            </a:r>
          </a:p>
          <a:p>
            <a:pPr marL="342900" lvl="0" indent="-342900">
              <a:lnSpc>
                <a:spcPct val="107000"/>
              </a:lnSpc>
              <a:spcBef>
                <a:spcPts val="600"/>
              </a:spcBef>
              <a:spcAft>
                <a:spcPts val="600"/>
              </a:spcAft>
              <a:buFont typeface="+mj-lt"/>
              <a:buAutoNum type="arabicPeriod"/>
            </a:pPr>
            <a:r>
              <a:rPr lang="fr-FR" sz="2200" b="1" kern="0" dirty="0" smtClean="0">
                <a:solidFill>
                  <a:srgbClr val="5B3578"/>
                </a:solidFill>
                <a:ea typeface="Times New Roman" panose="02020603050405020304" pitchFamily="18" charset="0"/>
                <a:cs typeface="Calibri" panose="020F0502020204030204" pitchFamily="34" charset="0"/>
              </a:rPr>
              <a:t>La </a:t>
            </a:r>
            <a:r>
              <a:rPr lang="fr-FR" sz="2200" b="1" kern="0" dirty="0" smtClean="0">
                <a:solidFill>
                  <a:srgbClr val="5B3578"/>
                </a:solidFill>
                <a:ea typeface="Times New Roman" panose="02020603050405020304" pitchFamily="18" charset="0"/>
                <a:cs typeface="Calibri" panose="020F0502020204030204" pitchFamily="34" charset="0"/>
              </a:rPr>
              <a:t>créativité et l’ouverture sur le monde</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Claire Vallée (ONA) et Alain </a:t>
            </a:r>
            <a:r>
              <a:rPr lang="fr-FR" sz="2200" b="1" dirty="0" err="1" smtClean="0">
                <a:solidFill>
                  <a:srgbClr val="5B3578"/>
                </a:solidFill>
              </a:rPr>
              <a:t>Passard</a:t>
            </a:r>
            <a:r>
              <a:rPr lang="fr-FR" sz="2200" b="1" dirty="0" smtClean="0">
                <a:solidFill>
                  <a:srgbClr val="5B3578"/>
                </a:solidFill>
              </a:rPr>
              <a:t> (l’Arpège)</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Le cas du </a:t>
            </a:r>
            <a:r>
              <a:rPr lang="fr-FR" sz="2200" b="1" dirty="0" err="1">
                <a:solidFill>
                  <a:srgbClr val="5B3578"/>
                </a:solidFill>
              </a:rPr>
              <a:t>Eleven</a:t>
            </a:r>
            <a:r>
              <a:rPr lang="fr-FR" sz="2200" b="1" dirty="0">
                <a:solidFill>
                  <a:srgbClr val="5B3578"/>
                </a:solidFill>
              </a:rPr>
              <a:t> Madison Park </a:t>
            </a:r>
            <a:r>
              <a:rPr lang="fr-FR" sz="2200" b="1" dirty="0" smtClean="0">
                <a:solidFill>
                  <a:srgbClr val="5B3578"/>
                </a:solidFill>
              </a:rPr>
              <a:t>à New York</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Alexis Gauthier à Londres</a:t>
            </a:r>
          </a:p>
          <a:p>
            <a:pPr marL="342900" indent="-342900">
              <a:lnSpc>
                <a:spcPct val="107000"/>
              </a:lnSpc>
              <a:spcBef>
                <a:spcPts val="600"/>
              </a:spcBef>
              <a:spcAft>
                <a:spcPts val="600"/>
              </a:spcAft>
              <a:buFont typeface="+mj-lt"/>
              <a:buAutoNum type="arabicPeriod"/>
            </a:pPr>
            <a:r>
              <a:rPr lang="fr-FR" sz="2200" b="1" dirty="0">
                <a:solidFill>
                  <a:srgbClr val="5B3578"/>
                </a:solidFill>
              </a:rPr>
              <a:t>La stigmatisation des </a:t>
            </a:r>
            <a:r>
              <a:rPr lang="fr-FR" sz="2200" b="1" dirty="0" smtClean="0">
                <a:solidFill>
                  <a:srgbClr val="5B3578"/>
                </a:solidFill>
              </a:rPr>
              <a:t>« hommes soja »</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La question des similis et produits (ultra-) transformés</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Des personnes ressources et autres liens</a:t>
            </a:r>
          </a:p>
          <a:p>
            <a:pPr marL="342900" indent="-342900">
              <a:lnSpc>
                <a:spcPct val="107000"/>
              </a:lnSpc>
              <a:spcBef>
                <a:spcPts val="600"/>
              </a:spcBef>
              <a:spcAft>
                <a:spcPts val="600"/>
              </a:spcAft>
              <a:buFont typeface="+mj-lt"/>
              <a:buAutoNum type="arabicPeriod"/>
            </a:pPr>
            <a:r>
              <a:rPr lang="fr-FR" sz="2200" b="1" kern="0" dirty="0" smtClean="0">
                <a:solidFill>
                  <a:srgbClr val="5B3578"/>
                </a:solidFill>
                <a:ea typeface="Times New Roman" panose="02020603050405020304" pitchFamily="18" charset="0"/>
                <a:cs typeface="Calibri" panose="020F0502020204030204" pitchFamily="34" charset="0"/>
              </a:rPr>
              <a:t> Des lieux et recettes à tester</a:t>
            </a:r>
            <a:endParaRPr lang="fr-FR" sz="2200" b="1" kern="0" dirty="0">
              <a:solidFill>
                <a:srgbClr val="5B3578"/>
              </a:solidFill>
              <a:ea typeface="Times New Roman" panose="02020603050405020304" pitchFamily="18" charset="0"/>
              <a:cs typeface="Calibri" panose="020F0502020204030204" pitchFamily="34" charset="0"/>
            </a:endParaRPr>
          </a:p>
        </p:txBody>
      </p:sp>
      <p:sp>
        <p:nvSpPr>
          <p:cNvPr id="5" name="ZoneTexte 4"/>
          <p:cNvSpPr txBox="1"/>
          <p:nvPr/>
        </p:nvSpPr>
        <p:spPr>
          <a:xfrm>
            <a:off x="399514" y="1233006"/>
            <a:ext cx="857927" cy="553998"/>
          </a:xfrm>
          <a:prstGeom prst="rect">
            <a:avLst/>
          </a:prstGeom>
          <a:noFill/>
        </p:spPr>
        <p:txBody>
          <a:bodyPr wrap="none" rtlCol="0">
            <a:spAutoFit/>
          </a:bodyPr>
          <a:lstStyle/>
          <a:p>
            <a:r>
              <a:rPr lang="fr-FR" sz="3000" dirty="0" smtClean="0">
                <a:solidFill>
                  <a:srgbClr val="5B3578"/>
                </a:solidFill>
              </a:rPr>
              <a:t>Plan</a:t>
            </a:r>
            <a:endParaRPr lang="fr-FR" sz="3000" dirty="0">
              <a:solidFill>
                <a:srgbClr val="5B3578"/>
              </a:solidFill>
            </a:endParaRPr>
          </a:p>
        </p:txBody>
      </p:sp>
      <p:sp>
        <p:nvSpPr>
          <p:cNvPr id="6" name="Rectangle 5"/>
          <p:cNvSpPr/>
          <p:nvPr/>
        </p:nvSpPr>
        <p:spPr>
          <a:xfrm>
            <a:off x="3252309" y="552161"/>
            <a:ext cx="5604651" cy="1200329"/>
          </a:xfrm>
          <a:prstGeom prst="rect">
            <a:avLst/>
          </a:prstGeom>
        </p:spPr>
        <p:txBody>
          <a:bodyPr wrap="square">
            <a:spAutoFit/>
          </a:bodyPr>
          <a:lstStyle/>
          <a:p>
            <a:pPr marL="285750" indent="-285750">
              <a:buFont typeface="Arial" panose="020B0604020202020204" pitchFamily="34" charset="0"/>
              <a:buChar char="•"/>
            </a:pPr>
            <a:r>
              <a:rPr lang="fr-FR" dirty="0" smtClean="0">
                <a:solidFill>
                  <a:srgbClr val="5B3578"/>
                </a:solidFill>
              </a:rPr>
              <a:t>Avez-vous </a:t>
            </a:r>
            <a:r>
              <a:rPr lang="fr-FR" dirty="0">
                <a:solidFill>
                  <a:srgbClr val="5B3578"/>
                </a:solidFill>
              </a:rPr>
              <a:t>déjà mangé </a:t>
            </a:r>
            <a:r>
              <a:rPr lang="fr-FR" dirty="0" smtClean="0">
                <a:solidFill>
                  <a:srgbClr val="5B3578"/>
                </a:solidFill>
              </a:rPr>
              <a:t>des insectes ?</a:t>
            </a:r>
          </a:p>
          <a:p>
            <a:pPr marL="285750" indent="-285750">
              <a:buFont typeface="Arial" panose="020B0604020202020204" pitchFamily="34" charset="0"/>
              <a:buChar char="•"/>
            </a:pPr>
            <a:r>
              <a:rPr lang="fr-FR" dirty="0" smtClean="0">
                <a:solidFill>
                  <a:srgbClr val="5B3578"/>
                </a:solidFill>
              </a:rPr>
              <a:t>Un </a:t>
            </a:r>
            <a:r>
              <a:rPr lang="fr-FR" dirty="0">
                <a:solidFill>
                  <a:srgbClr val="5B3578"/>
                </a:solidFill>
              </a:rPr>
              <a:t>repas entièrement végétal ?</a:t>
            </a:r>
          </a:p>
          <a:p>
            <a:pPr marL="285750" indent="-285750">
              <a:buFont typeface="Arial" panose="020B0604020202020204" pitchFamily="34" charset="0"/>
              <a:buChar char="•"/>
            </a:pPr>
            <a:r>
              <a:rPr lang="fr-FR" dirty="0">
                <a:solidFill>
                  <a:srgbClr val="5B3578"/>
                </a:solidFill>
              </a:rPr>
              <a:t>Dans un restaurant </a:t>
            </a:r>
            <a:r>
              <a:rPr lang="fr-FR" dirty="0" smtClean="0">
                <a:solidFill>
                  <a:srgbClr val="5B3578"/>
                </a:solidFill>
              </a:rPr>
              <a:t>? </a:t>
            </a:r>
            <a:endParaRPr lang="fr-FR" dirty="0">
              <a:solidFill>
                <a:srgbClr val="5B3578"/>
              </a:solidFill>
            </a:endParaRPr>
          </a:p>
          <a:p>
            <a:pPr marL="285750" indent="-285750">
              <a:buFont typeface="Arial" panose="020B0604020202020204" pitchFamily="34" charset="0"/>
              <a:buChar char="•"/>
            </a:pPr>
            <a:r>
              <a:rPr lang="fr-FR" dirty="0" smtClean="0">
                <a:solidFill>
                  <a:srgbClr val="5B3578"/>
                </a:solidFill>
              </a:rPr>
              <a:t>Vous </a:t>
            </a:r>
            <a:r>
              <a:rPr lang="fr-FR" dirty="0">
                <a:solidFill>
                  <a:srgbClr val="5B3578"/>
                </a:solidFill>
              </a:rPr>
              <a:t>connaissez des recettes </a:t>
            </a:r>
            <a:r>
              <a:rPr lang="fr-FR" dirty="0">
                <a:solidFill>
                  <a:srgbClr val="5B3578"/>
                </a:solidFill>
              </a:rPr>
              <a:t>? </a:t>
            </a:r>
            <a:endParaRPr lang="fr-FR" dirty="0">
              <a:solidFill>
                <a:srgbClr val="5B3578"/>
              </a:solidFill>
            </a:endParaRPr>
          </a:p>
        </p:txBody>
      </p:sp>
      <p:sp>
        <p:nvSpPr>
          <p:cNvPr id="2" name="Rectangle 1"/>
          <p:cNvSpPr/>
          <p:nvPr/>
        </p:nvSpPr>
        <p:spPr>
          <a:xfrm>
            <a:off x="547576" y="564795"/>
            <a:ext cx="2286716" cy="369332"/>
          </a:xfrm>
          <a:prstGeom prst="rect">
            <a:avLst/>
          </a:prstGeom>
        </p:spPr>
        <p:txBody>
          <a:bodyPr wrap="none">
            <a:spAutoFit/>
          </a:bodyPr>
          <a:lstStyle/>
          <a:p>
            <a:r>
              <a:rPr lang="fr-FR" dirty="0" smtClean="0">
                <a:solidFill>
                  <a:srgbClr val="5B3578"/>
                </a:solidFill>
              </a:rPr>
              <a:t>Encore des </a:t>
            </a:r>
            <a:r>
              <a:rPr lang="fr-FR" dirty="0" smtClean="0">
                <a:solidFill>
                  <a:srgbClr val="5B3578"/>
                </a:solidFill>
              </a:rPr>
              <a:t>questions :</a:t>
            </a:r>
            <a:endParaRPr lang="fr-FR" dirty="0"/>
          </a:p>
        </p:txBody>
      </p:sp>
    </p:spTree>
    <p:extLst>
      <p:ext uri="{BB962C8B-B14F-4D97-AF65-F5344CB8AC3E}">
        <p14:creationId xmlns:p14="http://schemas.microsoft.com/office/powerpoint/2010/main" val="404929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762" y="453577"/>
            <a:ext cx="5847242" cy="586314"/>
          </a:xfrm>
          <a:prstGeom prst="rect">
            <a:avLst/>
          </a:prstGeom>
        </p:spPr>
        <p:txBody>
          <a:bodyPr wrap="none">
            <a:spAutoFit/>
          </a:bodyPr>
          <a:lstStyle/>
          <a:p>
            <a:pPr>
              <a:lnSpc>
                <a:spcPct val="107000"/>
              </a:lnSpc>
              <a:spcBef>
                <a:spcPts val="1200"/>
              </a:spcBef>
              <a:spcAft>
                <a:spcPts val="1200"/>
              </a:spcAft>
            </a:pPr>
            <a:r>
              <a:rPr lang="fr-FR" sz="3000" b="1" dirty="0" smtClean="0">
                <a:solidFill>
                  <a:srgbClr val="5B3578"/>
                </a:solidFill>
              </a:rPr>
              <a:t>1. Pourquoi </a:t>
            </a:r>
            <a:r>
              <a:rPr lang="fr-FR" sz="3000" b="1" dirty="0">
                <a:solidFill>
                  <a:srgbClr val="5B3578"/>
                </a:solidFill>
              </a:rPr>
              <a:t>le végétal aujourd’hui </a:t>
            </a:r>
            <a:r>
              <a:rPr lang="fr-FR" sz="3000" b="1" dirty="0" smtClean="0">
                <a:solidFill>
                  <a:srgbClr val="5B3578"/>
                </a:solidFill>
              </a:rPr>
              <a:t>?</a:t>
            </a:r>
            <a:endParaRPr lang="fr-FR" sz="3000" b="1" dirty="0">
              <a:solidFill>
                <a:srgbClr val="5B3578"/>
              </a:solidFill>
            </a:endParaRPr>
          </a:p>
        </p:txBody>
      </p:sp>
      <p:sp>
        <p:nvSpPr>
          <p:cNvPr id="6" name="ZoneTexte 5"/>
          <p:cNvSpPr txBox="1"/>
          <p:nvPr/>
        </p:nvSpPr>
        <p:spPr>
          <a:xfrm>
            <a:off x="1049639" y="1103388"/>
            <a:ext cx="7244888" cy="369332"/>
          </a:xfrm>
          <a:prstGeom prst="rect">
            <a:avLst/>
          </a:prstGeom>
          <a:noFill/>
        </p:spPr>
        <p:txBody>
          <a:bodyPr wrap="square" rtlCol="0">
            <a:spAutoFit/>
          </a:bodyPr>
          <a:lstStyle/>
          <a:p>
            <a:r>
              <a:rPr lang="fr-FR" dirty="0">
                <a:solidFill>
                  <a:srgbClr val="5B3578"/>
                </a:solidFill>
              </a:rPr>
              <a:t>Le développement d’un </a:t>
            </a:r>
            <a:r>
              <a:rPr lang="fr-FR" dirty="0" smtClean="0">
                <a:solidFill>
                  <a:srgbClr val="5B3578"/>
                </a:solidFill>
              </a:rPr>
              <a:t>art culinaire </a:t>
            </a:r>
            <a:r>
              <a:rPr lang="fr-FR" dirty="0">
                <a:solidFill>
                  <a:srgbClr val="5B3578"/>
                </a:solidFill>
              </a:rPr>
              <a:t>végétal </a:t>
            </a:r>
            <a:r>
              <a:rPr lang="fr-FR" dirty="0" smtClean="0">
                <a:solidFill>
                  <a:srgbClr val="5B3578"/>
                </a:solidFill>
              </a:rPr>
              <a:t>est aussi </a:t>
            </a:r>
            <a:r>
              <a:rPr lang="fr-FR" dirty="0">
                <a:solidFill>
                  <a:srgbClr val="5B3578"/>
                </a:solidFill>
              </a:rPr>
              <a:t>un acte </a:t>
            </a:r>
            <a:r>
              <a:rPr lang="fr-FR" dirty="0" smtClean="0">
                <a:solidFill>
                  <a:srgbClr val="5B3578"/>
                </a:solidFill>
              </a:rPr>
              <a:t>politique</a:t>
            </a:r>
            <a:endParaRPr lang="fr-FR" dirty="0">
              <a:solidFill>
                <a:srgbClr val="5B3578"/>
              </a:solidFill>
            </a:endParaRPr>
          </a:p>
        </p:txBody>
      </p:sp>
      <p:pic>
        <p:nvPicPr>
          <p:cNvPr id="4" name="Picture 3"/>
          <p:cNvPicPr>
            <a:picLocks noChangeAspect="1" noChangeArrowheads="1"/>
          </p:cNvPicPr>
          <p:nvPr/>
        </p:nvPicPr>
        <p:blipFill>
          <a:blip r:embed="rId2" cstate="print"/>
          <a:srcRect/>
          <a:stretch>
            <a:fillRect/>
          </a:stretch>
        </p:blipFill>
        <p:spPr bwMode="auto">
          <a:xfrm>
            <a:off x="170196" y="408014"/>
            <a:ext cx="4382059" cy="6365676"/>
          </a:xfrm>
          <a:prstGeom prst="rect">
            <a:avLst/>
          </a:prstGeom>
          <a:noFill/>
          <a:ln w="9525">
            <a:noFill/>
            <a:miter lim="800000"/>
            <a:headEnd/>
            <a:tailEnd/>
          </a:ln>
        </p:spPr>
      </p:pic>
      <p:sp>
        <p:nvSpPr>
          <p:cNvPr id="5" name="TextBox 6"/>
          <p:cNvSpPr txBox="1"/>
          <p:nvPr/>
        </p:nvSpPr>
        <p:spPr>
          <a:xfrm rot="16200000">
            <a:off x="2807707" y="4617035"/>
            <a:ext cx="3796873" cy="307777"/>
          </a:xfrm>
          <a:prstGeom prst="rect">
            <a:avLst/>
          </a:prstGeom>
          <a:noFill/>
        </p:spPr>
        <p:txBody>
          <a:bodyPr wrap="none" rtlCol="0">
            <a:spAutoFit/>
          </a:bodyPr>
          <a:lstStyle/>
          <a:p>
            <a:r>
              <a:rPr lang="fr-FR" sz="1400" dirty="0" err="1" smtClean="0">
                <a:hlinkClick r:id="rId3"/>
              </a:rPr>
              <a:t>Mishka</a:t>
            </a:r>
            <a:r>
              <a:rPr lang="fr-FR" sz="1400" dirty="0" smtClean="0">
                <a:hlinkClick r:id="rId3"/>
              </a:rPr>
              <a:t> Henner, </a:t>
            </a:r>
            <a:r>
              <a:rPr lang="fr-FR" sz="1400" dirty="0" err="1" smtClean="0">
                <a:hlinkClick r:id="rId3"/>
              </a:rPr>
              <a:t>Coronado</a:t>
            </a:r>
            <a:r>
              <a:rPr lang="fr-FR" sz="1400" dirty="0" smtClean="0">
                <a:hlinkClick r:id="rId3"/>
              </a:rPr>
              <a:t> Feeders, </a:t>
            </a:r>
            <a:r>
              <a:rPr lang="fr-FR" sz="1400" dirty="0" err="1" smtClean="0">
                <a:hlinkClick r:id="rId3"/>
              </a:rPr>
              <a:t>Dalhart</a:t>
            </a:r>
            <a:r>
              <a:rPr lang="fr-FR" sz="1400" dirty="0" smtClean="0">
                <a:hlinkClick r:id="rId3"/>
              </a:rPr>
              <a:t>, Texas</a:t>
            </a:r>
            <a:endParaRPr lang="fr-FR" sz="1400" dirty="0"/>
          </a:p>
        </p:txBody>
      </p:sp>
      <p:pic>
        <p:nvPicPr>
          <p:cNvPr id="7" name="Picture 1"/>
          <p:cNvPicPr>
            <a:picLocks noChangeAspect="1" noChangeArrowheads="1"/>
          </p:cNvPicPr>
          <p:nvPr/>
        </p:nvPicPr>
        <p:blipFill>
          <a:blip r:embed="rId4" cstate="print"/>
          <a:srcRect/>
          <a:stretch>
            <a:fillRect/>
          </a:stretch>
        </p:blipFill>
        <p:spPr bwMode="auto">
          <a:xfrm>
            <a:off x="5029809" y="1780105"/>
            <a:ext cx="4040649" cy="3621494"/>
          </a:xfrm>
          <a:prstGeom prst="rect">
            <a:avLst/>
          </a:prstGeom>
          <a:noFill/>
          <a:ln w="9525">
            <a:noFill/>
            <a:miter lim="800000"/>
            <a:headEnd/>
            <a:tailEnd/>
          </a:ln>
        </p:spPr>
      </p:pic>
    </p:spTree>
    <p:extLst>
      <p:ext uri="{BB962C8B-B14F-4D97-AF65-F5344CB8AC3E}">
        <p14:creationId xmlns:p14="http://schemas.microsoft.com/office/powerpoint/2010/main" val="360082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74737" y="574515"/>
            <a:ext cx="7038975" cy="5838825"/>
          </a:xfrm>
          <a:prstGeom prst="rect">
            <a:avLst/>
          </a:prstGeom>
        </p:spPr>
      </p:pic>
      <p:sp>
        <p:nvSpPr>
          <p:cNvPr id="3" name="Rectangle 2"/>
          <p:cNvSpPr/>
          <p:nvPr/>
        </p:nvSpPr>
        <p:spPr>
          <a:xfrm>
            <a:off x="108213" y="1414313"/>
            <a:ext cx="1742229" cy="4524315"/>
          </a:xfrm>
          <a:prstGeom prst="rect">
            <a:avLst/>
          </a:prstGeom>
        </p:spPr>
        <p:txBody>
          <a:bodyPr wrap="square">
            <a:spAutoFit/>
          </a:bodyPr>
          <a:lstStyle/>
          <a:p>
            <a:r>
              <a:rPr lang="fr-FR" b="1" dirty="0" smtClean="0">
                <a:solidFill>
                  <a:srgbClr val="5B3578"/>
                </a:solidFill>
              </a:rPr>
              <a:t>Soit plus que </a:t>
            </a:r>
            <a:r>
              <a:rPr lang="fr-FR" b="1" dirty="0">
                <a:solidFill>
                  <a:srgbClr val="5B3578"/>
                </a:solidFill>
              </a:rPr>
              <a:t>tous les transports réunis </a:t>
            </a:r>
            <a:r>
              <a:rPr lang="fr-FR" dirty="0">
                <a:solidFill>
                  <a:srgbClr val="5B3578"/>
                </a:solidFill>
              </a:rPr>
              <a:t>(14,1 %) </a:t>
            </a:r>
            <a:r>
              <a:rPr lang="fr-FR" dirty="0" smtClean="0">
                <a:solidFill>
                  <a:srgbClr val="5B3578"/>
                </a:solidFill>
              </a:rPr>
              <a:t>!</a:t>
            </a:r>
          </a:p>
          <a:p>
            <a:endParaRPr lang="fr-FR" dirty="0">
              <a:solidFill>
                <a:srgbClr val="5B3578"/>
              </a:solidFill>
            </a:endParaRPr>
          </a:p>
          <a:p>
            <a:endParaRPr lang="fr-FR" dirty="0" smtClean="0">
              <a:solidFill>
                <a:srgbClr val="5B3578"/>
              </a:solidFill>
            </a:endParaRPr>
          </a:p>
          <a:p>
            <a:r>
              <a:rPr lang="fr-FR" dirty="0" smtClean="0">
                <a:solidFill>
                  <a:srgbClr val="5B3578"/>
                </a:solidFill>
              </a:rPr>
              <a:t>Manger de la viande et se plaindre de la canicule relève soit d’une hypocrisie sans nom soit d’un phénomène de dissonance cognitive.</a:t>
            </a:r>
            <a:endParaRPr lang="fr-FR" dirty="0">
              <a:solidFill>
                <a:srgbClr val="5B3578"/>
              </a:solidFill>
            </a:endParaRPr>
          </a:p>
        </p:txBody>
      </p:sp>
    </p:spTree>
    <p:extLst>
      <p:ext uri="{BB962C8B-B14F-4D97-AF65-F5344CB8AC3E}">
        <p14:creationId xmlns:p14="http://schemas.microsoft.com/office/powerpoint/2010/main" val="215314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photos.fife.usercontent.google.com/pw/AP1GczN0lcfKk_MBmb1Ujd8KivArQIGfdicPU8mwJHZ6ETHt4whHWnhpL6SY4g=w839-h919-s-no-gm?authuser=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6" name="Groupe 5"/>
          <p:cNvGrpSpPr/>
          <p:nvPr/>
        </p:nvGrpSpPr>
        <p:grpSpPr>
          <a:xfrm>
            <a:off x="1942424" y="1168702"/>
            <a:ext cx="6922899" cy="5367366"/>
            <a:chOff x="1942424" y="1168702"/>
            <a:chExt cx="6922899" cy="5367366"/>
          </a:xfrm>
        </p:grpSpPr>
        <p:pic>
          <p:nvPicPr>
            <p:cNvPr id="3" name="Image 2"/>
            <p:cNvPicPr>
              <a:picLocks noChangeAspect="1"/>
            </p:cNvPicPr>
            <p:nvPr/>
          </p:nvPicPr>
          <p:blipFill rotWithShape="1">
            <a:blip r:embed="rId2"/>
            <a:srcRect t="7075" b="4445"/>
            <a:stretch/>
          </p:blipFill>
          <p:spPr>
            <a:xfrm>
              <a:off x="3338372" y="1168702"/>
              <a:ext cx="5526951" cy="5356544"/>
            </a:xfrm>
            <a:prstGeom prst="rect">
              <a:avLst/>
            </a:prstGeom>
          </p:spPr>
        </p:pic>
        <p:sp>
          <p:nvSpPr>
            <p:cNvPr id="4" name="ZoneTexte 3"/>
            <p:cNvSpPr txBox="1"/>
            <p:nvPr/>
          </p:nvSpPr>
          <p:spPr>
            <a:xfrm>
              <a:off x="1942424" y="6166736"/>
              <a:ext cx="1193019" cy="369332"/>
            </a:xfrm>
            <a:prstGeom prst="rect">
              <a:avLst/>
            </a:prstGeom>
            <a:noFill/>
          </p:spPr>
          <p:txBody>
            <a:bodyPr wrap="none" rtlCol="0">
              <a:spAutoFit/>
            </a:bodyPr>
            <a:lstStyle/>
            <a:p>
              <a:r>
                <a:rPr lang="fr-FR" dirty="0" smtClean="0">
                  <a:solidFill>
                    <a:srgbClr val="5B3578"/>
                  </a:solidFill>
                </a:rPr>
                <a:t>© Rosa BD</a:t>
              </a:r>
              <a:endParaRPr lang="fr-FR" dirty="0">
                <a:solidFill>
                  <a:srgbClr val="5B3578"/>
                </a:solidFill>
              </a:endParaRPr>
            </a:p>
          </p:txBody>
        </p:sp>
      </p:grpSp>
      <p:sp>
        <p:nvSpPr>
          <p:cNvPr id="5" name="TextBox 4"/>
          <p:cNvSpPr txBox="1"/>
          <p:nvPr/>
        </p:nvSpPr>
        <p:spPr>
          <a:xfrm>
            <a:off x="562708" y="645439"/>
            <a:ext cx="2505132" cy="2862322"/>
          </a:xfrm>
          <a:prstGeom prst="rect">
            <a:avLst/>
          </a:prstGeom>
          <a:noFill/>
        </p:spPr>
        <p:txBody>
          <a:bodyPr wrap="square" rtlCol="0">
            <a:spAutoFit/>
          </a:bodyPr>
          <a:lstStyle/>
          <a:p>
            <a:r>
              <a:rPr lang="fr-FR" dirty="0" smtClean="0">
                <a:solidFill>
                  <a:srgbClr val="5B3578"/>
                </a:solidFill>
              </a:rPr>
              <a:t>Une </a:t>
            </a:r>
            <a:r>
              <a:rPr lang="fr-FR" dirty="0">
                <a:solidFill>
                  <a:srgbClr val="5B3578"/>
                </a:solidFill>
              </a:rPr>
              <a:t>calorie </a:t>
            </a:r>
            <a:r>
              <a:rPr lang="fr-FR" dirty="0" smtClean="0">
                <a:solidFill>
                  <a:srgbClr val="5B3578"/>
                </a:solidFill>
              </a:rPr>
              <a:t>de viande </a:t>
            </a:r>
            <a:r>
              <a:rPr lang="fr-FR" dirty="0">
                <a:solidFill>
                  <a:srgbClr val="5B3578"/>
                </a:solidFill>
              </a:rPr>
              <a:t>de bœuf ou d’autre ruminant</a:t>
            </a:r>
            <a:br>
              <a:rPr lang="fr-FR" dirty="0">
                <a:solidFill>
                  <a:srgbClr val="5B3578"/>
                </a:solidFill>
              </a:rPr>
            </a:br>
            <a:r>
              <a:rPr lang="fr-FR" dirty="0">
                <a:solidFill>
                  <a:srgbClr val="5B3578"/>
                </a:solidFill>
              </a:rPr>
              <a:t>(comme le mouton) cause </a:t>
            </a:r>
            <a:r>
              <a:rPr lang="fr-FR" b="1" dirty="0">
                <a:solidFill>
                  <a:srgbClr val="5B3578"/>
                </a:solidFill>
              </a:rPr>
              <a:t>280 fois </a:t>
            </a:r>
            <a:r>
              <a:rPr lang="fr-FR" b="1" dirty="0" smtClean="0">
                <a:solidFill>
                  <a:srgbClr val="5B3578"/>
                </a:solidFill>
              </a:rPr>
              <a:t>plus de </a:t>
            </a:r>
            <a:r>
              <a:rPr lang="fr-FR" b="1" dirty="0">
                <a:solidFill>
                  <a:srgbClr val="5B3578"/>
                </a:solidFill>
              </a:rPr>
              <a:t>gaz à effet de serre</a:t>
            </a:r>
            <a:r>
              <a:rPr lang="fr-FR" dirty="0">
                <a:solidFill>
                  <a:srgbClr val="5B3578"/>
                </a:solidFill>
              </a:rPr>
              <a:t> qu’une calorie </a:t>
            </a:r>
            <a:r>
              <a:rPr lang="fr-FR" dirty="0" smtClean="0">
                <a:solidFill>
                  <a:srgbClr val="5B3578"/>
                </a:solidFill>
              </a:rPr>
              <a:t>de légume. </a:t>
            </a:r>
          </a:p>
          <a:p>
            <a:r>
              <a:rPr lang="fr-FR" dirty="0" smtClean="0">
                <a:solidFill>
                  <a:srgbClr val="5B3578"/>
                </a:solidFill>
              </a:rPr>
              <a:t>Avec les volailles, cela reste </a:t>
            </a:r>
            <a:r>
              <a:rPr lang="fr-FR" b="1" dirty="0" smtClean="0">
                <a:solidFill>
                  <a:srgbClr val="5B3578"/>
                </a:solidFill>
              </a:rPr>
              <a:t>65 fois plus</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420173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C:\Users\Jerome\Documents\Articles et LIVRES\ANIMAL STUDIES\Véganisme et antispécisme (ressources)\Alimentation et gaz à effet de serre.jpg"/>
          <p:cNvPicPr>
            <a:picLocks noChangeAspect="1" noChangeArrowheads="1"/>
          </p:cNvPicPr>
          <p:nvPr/>
        </p:nvPicPr>
        <p:blipFill>
          <a:blip r:embed="rId2" cstate="print"/>
          <a:srcRect b="5468"/>
          <a:stretch>
            <a:fillRect/>
          </a:stretch>
        </p:blipFill>
        <p:spPr bwMode="auto">
          <a:xfrm>
            <a:off x="35496" y="44624"/>
            <a:ext cx="8928992" cy="6696744"/>
          </a:xfrm>
          <a:prstGeom prst="rect">
            <a:avLst/>
          </a:prstGeom>
          <a:noFill/>
        </p:spPr>
      </p:pic>
    </p:spTree>
    <p:extLst>
      <p:ext uri="{BB962C8B-B14F-4D97-AF65-F5344CB8AC3E}">
        <p14:creationId xmlns:p14="http://schemas.microsoft.com/office/powerpoint/2010/main" val="2704906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683568" y="476672"/>
            <a:ext cx="7588231" cy="369332"/>
          </a:xfrm>
          <a:prstGeom prst="rect">
            <a:avLst/>
          </a:prstGeom>
          <a:noFill/>
        </p:spPr>
        <p:txBody>
          <a:bodyPr wrap="none" rtlCol="0">
            <a:spAutoFit/>
          </a:bodyPr>
          <a:lstStyle/>
          <a:p>
            <a:r>
              <a:rPr lang="fr-FR" dirty="0" err="1" smtClean="0">
                <a:solidFill>
                  <a:srgbClr val="5B3578"/>
                </a:solidFill>
              </a:rPr>
              <a:t>Végétaliser</a:t>
            </a:r>
            <a:r>
              <a:rPr lang="fr-FR" dirty="0" smtClean="0">
                <a:solidFill>
                  <a:srgbClr val="5B3578"/>
                </a:solidFill>
              </a:rPr>
              <a:t> son alimentation compte plus que tout, parmi les gestes individuels</a:t>
            </a:r>
            <a:endParaRPr lang="fr-FR" dirty="0">
              <a:solidFill>
                <a:srgbClr val="5B3578"/>
              </a:solidFill>
            </a:endParaRPr>
          </a:p>
        </p:txBody>
      </p:sp>
      <p:grpSp>
        <p:nvGrpSpPr>
          <p:cNvPr id="3" name="Group 7"/>
          <p:cNvGrpSpPr/>
          <p:nvPr/>
        </p:nvGrpSpPr>
        <p:grpSpPr>
          <a:xfrm>
            <a:off x="179512" y="791353"/>
            <a:ext cx="8719481" cy="5669204"/>
            <a:chOff x="179512" y="937440"/>
            <a:chExt cx="8719481" cy="5669204"/>
          </a:xfrm>
        </p:grpSpPr>
        <p:pic>
          <p:nvPicPr>
            <p:cNvPr id="4" name="Picture 3"/>
            <p:cNvPicPr>
              <a:picLocks noChangeAspect="1" noChangeArrowheads="1"/>
            </p:cNvPicPr>
            <p:nvPr/>
          </p:nvPicPr>
          <p:blipFill>
            <a:blip r:embed="rId2" cstate="print"/>
            <a:srcRect/>
            <a:stretch>
              <a:fillRect/>
            </a:stretch>
          </p:blipFill>
          <p:spPr bwMode="auto">
            <a:xfrm>
              <a:off x="179512" y="937440"/>
              <a:ext cx="8719481" cy="5126732"/>
            </a:xfrm>
            <a:prstGeom prst="rect">
              <a:avLst/>
            </a:prstGeom>
            <a:noFill/>
            <a:ln w="9525">
              <a:noFill/>
              <a:miter lim="800000"/>
              <a:headEnd/>
              <a:tailEnd/>
            </a:ln>
            <a:effectLst/>
          </p:spPr>
        </p:pic>
        <p:sp>
          <p:nvSpPr>
            <p:cNvPr id="5" name="TextBox 6"/>
            <p:cNvSpPr txBox="1"/>
            <p:nvPr/>
          </p:nvSpPr>
          <p:spPr>
            <a:xfrm>
              <a:off x="3131840" y="6237312"/>
              <a:ext cx="3155864" cy="369332"/>
            </a:xfrm>
            <a:prstGeom prst="rect">
              <a:avLst/>
            </a:prstGeom>
            <a:noFill/>
          </p:spPr>
          <p:txBody>
            <a:bodyPr wrap="none" rtlCol="0">
              <a:spAutoFit/>
            </a:bodyPr>
            <a:lstStyle/>
            <a:p>
              <a:r>
                <a:rPr lang="fr-FR" dirty="0" smtClean="0">
                  <a:solidFill>
                    <a:srgbClr val="5B3578"/>
                  </a:solidFill>
                </a:rPr>
                <a:t>Extrait du </a:t>
              </a:r>
              <a:r>
                <a:rPr lang="fr-FR" dirty="0" smtClean="0">
                  <a:solidFill>
                    <a:srgbClr val="5B3578"/>
                  </a:solidFill>
                  <a:hlinkClick r:id="rId3"/>
                </a:rPr>
                <a:t>rapport de Carbone 4</a:t>
              </a:r>
              <a:endParaRPr lang="fr-FR" dirty="0">
                <a:solidFill>
                  <a:srgbClr val="5B3578"/>
                </a:solidFill>
              </a:endParaRPr>
            </a:p>
          </p:txBody>
        </p:sp>
      </p:grpSp>
      <p:pic>
        <p:nvPicPr>
          <p:cNvPr id="6" name="Image 5"/>
          <p:cNvPicPr>
            <a:picLocks noChangeAspect="1"/>
          </p:cNvPicPr>
          <p:nvPr/>
        </p:nvPicPr>
        <p:blipFill>
          <a:blip r:embed="rId4"/>
          <a:stretch>
            <a:fillRect/>
          </a:stretch>
        </p:blipFill>
        <p:spPr>
          <a:xfrm>
            <a:off x="3565619" y="62322"/>
            <a:ext cx="5548753" cy="6720539"/>
          </a:xfrm>
          <a:prstGeom prst="rect">
            <a:avLst/>
          </a:prstGeom>
        </p:spPr>
      </p:pic>
    </p:spTree>
    <p:extLst>
      <p:ext uri="{BB962C8B-B14F-4D97-AF65-F5344CB8AC3E}">
        <p14:creationId xmlns:p14="http://schemas.microsoft.com/office/powerpoint/2010/main" val="411890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2567819" cy="369332"/>
          </a:xfrm>
          <a:prstGeom prst="rect">
            <a:avLst/>
          </a:prstGeom>
          <a:noFill/>
        </p:spPr>
        <p:txBody>
          <a:bodyPr wrap="none" rtlCol="0">
            <a:spAutoFit/>
          </a:bodyPr>
          <a:lstStyle/>
          <a:p>
            <a:r>
              <a:rPr lang="fr-FR" dirty="0" smtClean="0">
                <a:solidFill>
                  <a:srgbClr val="5B3578"/>
                </a:solidFill>
              </a:rPr>
              <a:t>Utilisation des ressources</a:t>
            </a:r>
            <a:endParaRPr lang="fr-FR" dirty="0">
              <a:solidFill>
                <a:srgbClr val="5B3578"/>
              </a:solidFill>
            </a:endParaRPr>
          </a:p>
        </p:txBody>
      </p:sp>
      <p:grpSp>
        <p:nvGrpSpPr>
          <p:cNvPr id="3" name="Group 8"/>
          <p:cNvGrpSpPr/>
          <p:nvPr/>
        </p:nvGrpSpPr>
        <p:grpSpPr>
          <a:xfrm>
            <a:off x="1691680" y="476672"/>
            <a:ext cx="6912768" cy="1724025"/>
            <a:chOff x="1691680" y="620688"/>
            <a:chExt cx="6912768" cy="1724025"/>
          </a:xfrm>
        </p:grpSpPr>
        <p:sp>
          <p:nvSpPr>
            <p:cNvPr id="4" name="Rectangle 3"/>
            <p:cNvSpPr/>
            <p:nvPr/>
          </p:nvSpPr>
          <p:spPr>
            <a:xfrm>
              <a:off x="3635896" y="1292567"/>
              <a:ext cx="4968552" cy="646331"/>
            </a:xfrm>
            <a:prstGeom prst="rect">
              <a:avLst/>
            </a:prstGeom>
          </p:spPr>
          <p:txBody>
            <a:bodyPr wrap="square">
              <a:spAutoFit/>
            </a:bodyPr>
            <a:lstStyle/>
            <a:p>
              <a:pPr>
                <a:buFont typeface="Arial" pitchFamily="34" charset="0"/>
                <a:buChar char="•"/>
              </a:pPr>
              <a:r>
                <a:rPr lang="fr-FR" dirty="0" smtClean="0">
                  <a:solidFill>
                    <a:srgbClr val="5B3578"/>
                  </a:solidFill>
                </a:rPr>
                <a:t> FAO : 70 % des </a:t>
              </a:r>
              <a:r>
                <a:rPr lang="fr-FR" b="1" dirty="0">
                  <a:solidFill>
                    <a:srgbClr val="5B3578"/>
                  </a:solidFill>
                </a:rPr>
                <a:t>terres</a:t>
              </a:r>
              <a:r>
                <a:rPr lang="fr-FR" dirty="0">
                  <a:solidFill>
                    <a:srgbClr val="5B3578"/>
                  </a:solidFill>
                </a:rPr>
                <a:t> utilisées par l’homme qui </a:t>
              </a:r>
              <a:r>
                <a:rPr lang="fr-FR" dirty="0" smtClean="0">
                  <a:solidFill>
                    <a:srgbClr val="5B3578"/>
                  </a:solidFill>
                </a:rPr>
                <a:t>le sont </a:t>
              </a:r>
              <a:r>
                <a:rPr lang="fr-FR" dirty="0">
                  <a:solidFill>
                    <a:srgbClr val="5B3578"/>
                  </a:solidFill>
                </a:rPr>
                <a:t>pour nourrir le </a:t>
              </a:r>
              <a:r>
                <a:rPr lang="fr-FR" dirty="0" smtClean="0">
                  <a:solidFill>
                    <a:srgbClr val="5B3578"/>
                  </a:solidFill>
                </a:rPr>
                <a:t>bétail</a:t>
              </a:r>
              <a:endParaRPr lang="fr-FR" dirty="0">
                <a:solidFill>
                  <a:srgbClr val="5B3578"/>
                </a:solidFill>
              </a:endParaRPr>
            </a:p>
          </p:txBody>
        </p:sp>
        <p:pic>
          <p:nvPicPr>
            <p:cNvPr id="5" name="Picture 1"/>
            <p:cNvPicPr>
              <a:picLocks noChangeAspect="1" noChangeArrowheads="1"/>
            </p:cNvPicPr>
            <p:nvPr/>
          </p:nvPicPr>
          <p:blipFill>
            <a:blip r:embed="rId2" cstate="print"/>
            <a:srcRect/>
            <a:stretch>
              <a:fillRect/>
            </a:stretch>
          </p:blipFill>
          <p:spPr bwMode="auto">
            <a:xfrm>
              <a:off x="1691680" y="620688"/>
              <a:ext cx="1600200" cy="1724025"/>
            </a:xfrm>
            <a:prstGeom prst="rect">
              <a:avLst/>
            </a:prstGeom>
            <a:noFill/>
            <a:ln w="9525">
              <a:noFill/>
              <a:miter lim="800000"/>
              <a:headEnd/>
              <a:tailEnd/>
            </a:ln>
          </p:spPr>
        </p:pic>
      </p:grpSp>
      <p:grpSp>
        <p:nvGrpSpPr>
          <p:cNvPr id="6" name="Group 9"/>
          <p:cNvGrpSpPr/>
          <p:nvPr/>
        </p:nvGrpSpPr>
        <p:grpSpPr>
          <a:xfrm>
            <a:off x="251520" y="2132856"/>
            <a:ext cx="8784976" cy="1533525"/>
            <a:chOff x="251520" y="2132856"/>
            <a:chExt cx="8784976" cy="1533525"/>
          </a:xfrm>
        </p:grpSpPr>
        <p:sp>
          <p:nvSpPr>
            <p:cNvPr id="7" name="TextBox 3"/>
            <p:cNvSpPr txBox="1"/>
            <p:nvPr/>
          </p:nvSpPr>
          <p:spPr>
            <a:xfrm>
              <a:off x="3635896" y="2291387"/>
              <a:ext cx="5400600" cy="1200329"/>
            </a:xfrm>
            <a:prstGeom prst="rect">
              <a:avLst/>
            </a:prstGeom>
            <a:noFill/>
          </p:spPr>
          <p:txBody>
            <a:bodyPr wrap="square" rtlCol="0">
              <a:spAutoFit/>
            </a:bodyPr>
            <a:lstStyle/>
            <a:p>
              <a:pPr>
                <a:buFont typeface="Arial" pitchFamily="34" charset="0"/>
                <a:buChar char="•"/>
              </a:pPr>
              <a:r>
                <a:rPr lang="fr-FR" dirty="0" smtClean="0">
                  <a:solidFill>
                    <a:srgbClr val="5B3578"/>
                  </a:solidFill>
                </a:rPr>
                <a:t> 40 </a:t>
              </a:r>
              <a:r>
                <a:rPr lang="fr-FR" dirty="0">
                  <a:solidFill>
                    <a:srgbClr val="5B3578"/>
                  </a:solidFill>
                </a:rPr>
                <a:t>% des </a:t>
              </a:r>
              <a:r>
                <a:rPr lang="fr-FR" b="1" dirty="0" smtClean="0">
                  <a:solidFill>
                    <a:srgbClr val="5B3578"/>
                  </a:solidFill>
                </a:rPr>
                <a:t>céréales</a:t>
              </a:r>
              <a:r>
                <a:rPr lang="fr-FR" dirty="0" smtClean="0">
                  <a:solidFill>
                    <a:srgbClr val="5B3578"/>
                  </a:solidFill>
                </a:rPr>
                <a:t> produites </a:t>
              </a:r>
              <a:r>
                <a:rPr lang="fr-FR" dirty="0">
                  <a:solidFill>
                    <a:srgbClr val="5B3578"/>
                  </a:solidFill>
                </a:rPr>
                <a:t>et récoltées dans le </a:t>
              </a:r>
              <a:r>
                <a:rPr lang="fr-FR" dirty="0" smtClean="0">
                  <a:solidFill>
                    <a:srgbClr val="5B3578"/>
                  </a:solidFill>
                </a:rPr>
                <a:t>monde servent </a:t>
              </a:r>
              <a:r>
                <a:rPr lang="fr-FR" dirty="0">
                  <a:solidFill>
                    <a:srgbClr val="5B3578"/>
                  </a:solidFill>
                </a:rPr>
                <a:t>à nourrir le bétail alors que </a:t>
              </a:r>
              <a:r>
                <a:rPr lang="fr-FR" dirty="0" smtClean="0">
                  <a:solidFill>
                    <a:srgbClr val="5B3578"/>
                  </a:solidFill>
                </a:rPr>
                <a:t>selon un </a:t>
              </a:r>
              <a:r>
                <a:rPr lang="fr-FR" dirty="0">
                  <a:solidFill>
                    <a:srgbClr val="5B3578"/>
                  </a:solidFill>
                </a:rPr>
                <a:t>rapport de l’OMS paru fin 2019, </a:t>
              </a:r>
              <a:r>
                <a:rPr lang="fr-FR" dirty="0" smtClean="0">
                  <a:solidFill>
                    <a:srgbClr val="5B3578"/>
                  </a:solidFill>
                </a:rPr>
                <a:t>on compte </a:t>
              </a:r>
              <a:r>
                <a:rPr lang="fr-FR" dirty="0">
                  <a:solidFill>
                    <a:srgbClr val="5B3578"/>
                  </a:solidFill>
                </a:rPr>
                <a:t>820 millions d’humains qui </a:t>
              </a:r>
              <a:r>
                <a:rPr lang="fr-FR" dirty="0" smtClean="0">
                  <a:solidFill>
                    <a:srgbClr val="5B3578"/>
                  </a:solidFill>
                </a:rPr>
                <a:t>ne mangent </a:t>
              </a:r>
              <a:r>
                <a:rPr lang="fr-FR" dirty="0">
                  <a:solidFill>
                    <a:srgbClr val="5B3578"/>
                  </a:solidFill>
                </a:rPr>
                <a:t>pas à leur faim.</a:t>
              </a:r>
              <a:r>
                <a:rPr lang="fr-FR" dirty="0" smtClean="0">
                  <a:solidFill>
                    <a:srgbClr val="5B3578"/>
                  </a:solidFill>
                </a:rPr>
                <a:t> </a:t>
              </a:r>
              <a:endParaRPr lang="fr-FR" dirty="0">
                <a:solidFill>
                  <a:srgbClr val="5B3578"/>
                </a:solidFill>
              </a:endParaRPr>
            </a:p>
          </p:txBody>
        </p:sp>
        <p:pic>
          <p:nvPicPr>
            <p:cNvPr id="8" name="Picture 2"/>
            <p:cNvPicPr>
              <a:picLocks noChangeAspect="1" noChangeArrowheads="1"/>
            </p:cNvPicPr>
            <p:nvPr/>
          </p:nvPicPr>
          <p:blipFill>
            <a:blip r:embed="rId3" cstate="print"/>
            <a:srcRect/>
            <a:stretch>
              <a:fillRect/>
            </a:stretch>
          </p:blipFill>
          <p:spPr bwMode="auto">
            <a:xfrm>
              <a:off x="251520" y="2132856"/>
              <a:ext cx="2914650" cy="1533525"/>
            </a:xfrm>
            <a:prstGeom prst="rect">
              <a:avLst/>
            </a:prstGeom>
            <a:noFill/>
            <a:ln w="9525">
              <a:noFill/>
              <a:miter lim="800000"/>
              <a:headEnd/>
              <a:tailEnd/>
            </a:ln>
          </p:spPr>
        </p:pic>
      </p:grpSp>
      <p:grpSp>
        <p:nvGrpSpPr>
          <p:cNvPr id="9" name="Group 13"/>
          <p:cNvGrpSpPr/>
          <p:nvPr/>
        </p:nvGrpSpPr>
        <p:grpSpPr>
          <a:xfrm>
            <a:off x="1750715" y="3844205"/>
            <a:ext cx="6997749" cy="1200329"/>
            <a:chOff x="1750715" y="3844205"/>
            <a:chExt cx="6997749" cy="1200329"/>
          </a:xfrm>
        </p:grpSpPr>
        <p:sp>
          <p:nvSpPr>
            <p:cNvPr id="10" name="Rectangle 9"/>
            <p:cNvSpPr/>
            <p:nvPr/>
          </p:nvSpPr>
          <p:spPr>
            <a:xfrm>
              <a:off x="3635896" y="3844205"/>
              <a:ext cx="5112568" cy="1200329"/>
            </a:xfrm>
            <a:prstGeom prst="rect">
              <a:avLst/>
            </a:prstGeom>
          </p:spPr>
          <p:txBody>
            <a:bodyPr wrap="square">
              <a:spAutoFit/>
            </a:bodyPr>
            <a:lstStyle/>
            <a:p>
              <a:pPr>
                <a:buFont typeface="Arial" pitchFamily="34" charset="0"/>
                <a:buChar char="•"/>
              </a:pPr>
              <a:r>
                <a:rPr lang="fr-FR" dirty="0" smtClean="0">
                  <a:solidFill>
                    <a:srgbClr val="5B3578"/>
                  </a:solidFill>
                </a:rPr>
                <a:t> Gabegie : il faut 11 </a:t>
              </a:r>
              <a:r>
                <a:rPr lang="fr-FR" dirty="0">
                  <a:solidFill>
                    <a:srgbClr val="5B3578"/>
                  </a:solidFill>
                </a:rPr>
                <a:t>calories d’origine </a:t>
              </a:r>
              <a:r>
                <a:rPr lang="fr-FR" dirty="0" smtClean="0">
                  <a:solidFill>
                    <a:srgbClr val="5B3578"/>
                  </a:solidFill>
                </a:rPr>
                <a:t>végétale </a:t>
              </a:r>
              <a:r>
                <a:rPr lang="fr-FR" dirty="0">
                  <a:solidFill>
                    <a:srgbClr val="5B3578"/>
                  </a:solidFill>
                </a:rPr>
                <a:t>pour produire </a:t>
              </a:r>
              <a:r>
                <a:rPr lang="fr-FR" b="1" dirty="0">
                  <a:solidFill>
                    <a:srgbClr val="5B3578"/>
                  </a:solidFill>
                </a:rPr>
                <a:t>1 calorie de bœuf </a:t>
              </a:r>
              <a:r>
                <a:rPr lang="fr-FR" dirty="0" smtClean="0">
                  <a:solidFill>
                    <a:srgbClr val="5B3578"/>
                  </a:solidFill>
                </a:rPr>
                <a:t>ou de </a:t>
              </a:r>
              <a:r>
                <a:rPr lang="fr-FR" dirty="0">
                  <a:solidFill>
                    <a:srgbClr val="5B3578"/>
                  </a:solidFill>
                </a:rPr>
                <a:t>mouton, 8 pour produire 1 calorie </a:t>
              </a:r>
              <a:r>
                <a:rPr lang="fr-FR" dirty="0" smtClean="0">
                  <a:solidFill>
                    <a:srgbClr val="5B3578"/>
                  </a:solidFill>
                </a:rPr>
                <a:t>de lait</a:t>
              </a:r>
              <a:r>
                <a:rPr lang="fr-FR" dirty="0">
                  <a:solidFill>
                    <a:srgbClr val="5B3578"/>
                  </a:solidFill>
                </a:rPr>
                <a:t>, 4 pour produire 1 calorie de porc</a:t>
              </a:r>
              <a:r>
                <a:rPr lang="fr-FR" dirty="0" smtClean="0">
                  <a:solidFill>
                    <a:srgbClr val="5B3578"/>
                  </a:solidFill>
                </a:rPr>
                <a:t> </a:t>
              </a:r>
              <a:r>
                <a:rPr lang="fr-FR" dirty="0">
                  <a:solidFill>
                    <a:srgbClr val="5B3578"/>
                  </a:solidFill>
                </a:rPr>
                <a:t>de volaille, ou </a:t>
              </a:r>
              <a:r>
                <a:rPr lang="fr-FR" dirty="0" smtClean="0">
                  <a:solidFill>
                    <a:srgbClr val="5B3578"/>
                  </a:solidFill>
                </a:rPr>
                <a:t>d’œuf.</a:t>
              </a:r>
              <a:endParaRPr lang="fr-FR" dirty="0">
                <a:solidFill>
                  <a:srgbClr val="5B3578"/>
                </a:solidFill>
              </a:endParaRPr>
            </a:p>
          </p:txBody>
        </p:sp>
        <p:pic>
          <p:nvPicPr>
            <p:cNvPr id="11" name="Picture 3"/>
            <p:cNvPicPr>
              <a:picLocks noChangeAspect="1" noChangeArrowheads="1"/>
            </p:cNvPicPr>
            <p:nvPr/>
          </p:nvPicPr>
          <p:blipFill>
            <a:blip r:embed="rId4" cstate="print"/>
            <a:srcRect/>
            <a:stretch>
              <a:fillRect/>
            </a:stretch>
          </p:blipFill>
          <p:spPr bwMode="auto">
            <a:xfrm>
              <a:off x="1750715" y="3861048"/>
              <a:ext cx="1381125" cy="1181100"/>
            </a:xfrm>
            <a:prstGeom prst="rect">
              <a:avLst/>
            </a:prstGeom>
            <a:noFill/>
            <a:ln w="9525">
              <a:noFill/>
              <a:miter lim="800000"/>
              <a:headEnd/>
              <a:tailEnd/>
            </a:ln>
          </p:spPr>
        </p:pic>
      </p:grpSp>
      <p:grpSp>
        <p:nvGrpSpPr>
          <p:cNvPr id="12" name="Group 12"/>
          <p:cNvGrpSpPr/>
          <p:nvPr/>
        </p:nvGrpSpPr>
        <p:grpSpPr>
          <a:xfrm>
            <a:off x="539552" y="5157192"/>
            <a:ext cx="8424936" cy="1485900"/>
            <a:chOff x="539552" y="5157192"/>
            <a:chExt cx="8424936" cy="1485900"/>
          </a:xfrm>
        </p:grpSpPr>
        <p:sp>
          <p:nvSpPr>
            <p:cNvPr id="13" name="Rectangle 12"/>
            <p:cNvSpPr/>
            <p:nvPr/>
          </p:nvSpPr>
          <p:spPr>
            <a:xfrm>
              <a:off x="3635896" y="5397023"/>
              <a:ext cx="5328592" cy="1200329"/>
            </a:xfrm>
            <a:prstGeom prst="rect">
              <a:avLst/>
            </a:prstGeom>
          </p:spPr>
          <p:txBody>
            <a:bodyPr wrap="square">
              <a:spAutoFit/>
            </a:bodyPr>
            <a:lstStyle/>
            <a:p>
              <a:pPr>
                <a:buFont typeface="Arial" pitchFamily="34" charset="0"/>
                <a:buChar char="•"/>
              </a:pPr>
              <a:r>
                <a:rPr lang="fr-FR" dirty="0" smtClean="0">
                  <a:solidFill>
                    <a:srgbClr val="5B3578"/>
                  </a:solidFill>
                </a:rPr>
                <a:t> 1 </a:t>
              </a:r>
              <a:r>
                <a:rPr lang="fr-FR" dirty="0">
                  <a:solidFill>
                    <a:srgbClr val="5B3578"/>
                  </a:solidFill>
                </a:rPr>
                <a:t>kilo de bœuf </a:t>
              </a:r>
              <a:r>
                <a:rPr lang="fr-FR" dirty="0" smtClean="0">
                  <a:solidFill>
                    <a:srgbClr val="5B3578"/>
                  </a:solidFill>
                </a:rPr>
                <a:t>nécessite </a:t>
              </a:r>
              <a:r>
                <a:rPr lang="fr-FR" u="sng" dirty="0">
                  <a:solidFill>
                    <a:srgbClr val="5B3578"/>
                  </a:solidFill>
                </a:rPr>
                <a:t>15 400 </a:t>
              </a:r>
              <a:r>
                <a:rPr lang="fr-FR" dirty="0">
                  <a:solidFill>
                    <a:srgbClr val="5B3578"/>
                  </a:solidFill>
                </a:rPr>
                <a:t>litres </a:t>
              </a:r>
              <a:r>
                <a:rPr lang="fr-FR" b="1" dirty="0">
                  <a:solidFill>
                    <a:srgbClr val="5B3578"/>
                  </a:solidFill>
                </a:rPr>
                <a:t>d’eau</a:t>
              </a:r>
              <a:r>
                <a:rPr lang="fr-FR" dirty="0">
                  <a:solidFill>
                    <a:srgbClr val="5B3578"/>
                  </a:solidFill>
                </a:rPr>
                <a:t> ! </a:t>
              </a:r>
              <a:r>
                <a:rPr lang="fr-FR" dirty="0" smtClean="0">
                  <a:solidFill>
                    <a:srgbClr val="5B3578"/>
                  </a:solidFill>
                </a:rPr>
                <a:t>Pour le </a:t>
              </a:r>
              <a:r>
                <a:rPr lang="fr-FR" dirty="0">
                  <a:solidFill>
                    <a:srgbClr val="5B3578"/>
                  </a:solidFill>
                </a:rPr>
                <a:t>kilo </a:t>
              </a:r>
              <a:r>
                <a:rPr lang="fr-FR" b="1" dirty="0">
                  <a:solidFill>
                    <a:srgbClr val="5B3578"/>
                  </a:solidFill>
                </a:rPr>
                <a:t>d’agneau</a:t>
              </a:r>
              <a:r>
                <a:rPr lang="fr-FR" dirty="0">
                  <a:solidFill>
                    <a:srgbClr val="5B3578"/>
                  </a:solidFill>
                </a:rPr>
                <a:t>, 10 400 litres et </a:t>
              </a:r>
              <a:r>
                <a:rPr lang="fr-FR" dirty="0" smtClean="0">
                  <a:solidFill>
                    <a:srgbClr val="5B3578"/>
                  </a:solidFill>
                </a:rPr>
                <a:t>encore 6 </a:t>
              </a:r>
              <a:r>
                <a:rPr lang="fr-FR" dirty="0">
                  <a:solidFill>
                    <a:srgbClr val="5B3578"/>
                  </a:solidFill>
                </a:rPr>
                <a:t>000 litres pour le kilo de </a:t>
              </a:r>
              <a:r>
                <a:rPr lang="fr-FR" b="1" dirty="0">
                  <a:solidFill>
                    <a:srgbClr val="5B3578"/>
                  </a:solidFill>
                </a:rPr>
                <a:t>porc</a:t>
              </a:r>
              <a:r>
                <a:rPr lang="fr-FR" dirty="0">
                  <a:solidFill>
                    <a:srgbClr val="5B3578"/>
                  </a:solidFill>
                </a:rPr>
                <a:t>. </a:t>
              </a:r>
              <a:r>
                <a:rPr lang="fr-FR" dirty="0" smtClean="0">
                  <a:solidFill>
                    <a:srgbClr val="5B3578"/>
                  </a:solidFill>
                </a:rPr>
                <a:t>Alors que </a:t>
              </a:r>
              <a:r>
                <a:rPr lang="fr-FR" dirty="0">
                  <a:solidFill>
                    <a:srgbClr val="5B3578"/>
                  </a:solidFill>
                </a:rPr>
                <a:t>1 kilo de </a:t>
              </a:r>
              <a:r>
                <a:rPr lang="fr-FR" b="1" dirty="0">
                  <a:solidFill>
                    <a:srgbClr val="5B3578"/>
                  </a:solidFill>
                </a:rPr>
                <a:t>fruits</a:t>
              </a:r>
              <a:r>
                <a:rPr lang="fr-FR" dirty="0">
                  <a:solidFill>
                    <a:srgbClr val="5B3578"/>
                  </a:solidFill>
                </a:rPr>
                <a:t> ne </a:t>
              </a:r>
              <a:r>
                <a:rPr lang="fr-FR" dirty="0" smtClean="0">
                  <a:solidFill>
                    <a:srgbClr val="5B3578"/>
                  </a:solidFill>
                </a:rPr>
                <a:t>nécessite que </a:t>
              </a:r>
              <a:r>
                <a:rPr lang="fr-FR" dirty="0">
                  <a:solidFill>
                    <a:srgbClr val="5B3578"/>
                  </a:solidFill>
                </a:rPr>
                <a:t>962 litres d’eau et 1 kilo de </a:t>
              </a:r>
              <a:r>
                <a:rPr lang="fr-FR" b="1" dirty="0">
                  <a:solidFill>
                    <a:srgbClr val="5B3578"/>
                  </a:solidFill>
                </a:rPr>
                <a:t>légumes</a:t>
              </a:r>
              <a:r>
                <a:rPr lang="fr-FR" dirty="0" smtClean="0">
                  <a:solidFill>
                    <a:srgbClr val="5B3578"/>
                  </a:solidFill>
                </a:rPr>
                <a:t>, </a:t>
              </a:r>
              <a:r>
                <a:rPr lang="fr-FR" u="sng" dirty="0" smtClean="0">
                  <a:solidFill>
                    <a:srgbClr val="5B3578"/>
                  </a:solidFill>
                </a:rPr>
                <a:t>322</a:t>
              </a:r>
              <a:r>
                <a:rPr lang="fr-FR" dirty="0" smtClean="0">
                  <a:solidFill>
                    <a:srgbClr val="5B3578"/>
                  </a:solidFill>
                </a:rPr>
                <a:t> </a:t>
              </a:r>
              <a:r>
                <a:rPr lang="fr-FR" dirty="0">
                  <a:solidFill>
                    <a:srgbClr val="5B3578"/>
                  </a:solidFill>
                </a:rPr>
                <a:t>litres.</a:t>
              </a:r>
              <a:r>
                <a:rPr lang="fr-FR" dirty="0" smtClean="0">
                  <a:solidFill>
                    <a:srgbClr val="5B3578"/>
                  </a:solidFill>
                </a:rPr>
                <a:t> </a:t>
              </a:r>
              <a:endParaRPr lang="fr-FR" dirty="0">
                <a:solidFill>
                  <a:srgbClr val="5B3578"/>
                </a:solidFill>
              </a:endParaRPr>
            </a:p>
          </p:txBody>
        </p:sp>
        <p:pic>
          <p:nvPicPr>
            <p:cNvPr id="14" name="Picture 4"/>
            <p:cNvPicPr>
              <a:picLocks noChangeAspect="1" noChangeArrowheads="1"/>
            </p:cNvPicPr>
            <p:nvPr/>
          </p:nvPicPr>
          <p:blipFill>
            <a:blip r:embed="rId5" cstate="print"/>
            <a:srcRect/>
            <a:stretch>
              <a:fillRect/>
            </a:stretch>
          </p:blipFill>
          <p:spPr bwMode="auto">
            <a:xfrm>
              <a:off x="539552" y="5157192"/>
              <a:ext cx="2609850" cy="1485900"/>
            </a:xfrm>
            <a:prstGeom prst="rect">
              <a:avLst/>
            </a:prstGeom>
            <a:noFill/>
            <a:ln w="9525">
              <a:noFill/>
              <a:miter lim="800000"/>
              <a:headEnd/>
              <a:tailEnd/>
            </a:ln>
          </p:spPr>
        </p:pic>
      </p:grpSp>
    </p:spTree>
    <p:extLst>
      <p:ext uri="{BB962C8B-B14F-4D97-AF65-F5344CB8AC3E}">
        <p14:creationId xmlns:p14="http://schemas.microsoft.com/office/powerpoint/2010/main" val="228518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9952" y="620688"/>
            <a:ext cx="4320480" cy="646331"/>
          </a:xfrm>
          <a:prstGeom prst="rect">
            <a:avLst/>
          </a:prstGeom>
        </p:spPr>
        <p:txBody>
          <a:bodyPr wrap="square">
            <a:spAutoFit/>
          </a:bodyPr>
          <a:lstStyle/>
          <a:p>
            <a:pPr>
              <a:buFont typeface="Arial" pitchFamily="34" charset="0"/>
              <a:buChar char="•"/>
            </a:pPr>
            <a:r>
              <a:rPr lang="fr-FR" dirty="0" smtClean="0">
                <a:solidFill>
                  <a:srgbClr val="5B3578"/>
                </a:solidFill>
              </a:rPr>
              <a:t> 91% de la destruction de la forêt amazonienne, pour l’élevage (soja)</a:t>
            </a:r>
            <a:endParaRPr lang="fr-FR" dirty="0">
              <a:solidFill>
                <a:srgbClr val="5B3578"/>
              </a:solidFill>
            </a:endParaRPr>
          </a:p>
        </p:txBody>
      </p:sp>
      <p:pic>
        <p:nvPicPr>
          <p:cNvPr id="5" name="Picture 4" descr="Cowspiracy: The Sustainability Secret - film 2014 - AlloCiné"/>
          <p:cNvPicPr>
            <a:picLocks noChangeAspect="1" noChangeArrowheads="1"/>
          </p:cNvPicPr>
          <p:nvPr/>
        </p:nvPicPr>
        <p:blipFill>
          <a:blip r:embed="rId2" cstate="print"/>
          <a:srcRect/>
          <a:stretch>
            <a:fillRect/>
          </a:stretch>
        </p:blipFill>
        <p:spPr bwMode="auto">
          <a:xfrm>
            <a:off x="810068" y="3356992"/>
            <a:ext cx="2249764" cy="3329651"/>
          </a:xfrm>
          <a:prstGeom prst="rect">
            <a:avLst/>
          </a:prstGeom>
          <a:noFill/>
        </p:spPr>
      </p:pic>
      <p:pic>
        <p:nvPicPr>
          <p:cNvPr id="6" name="Picture 2"/>
          <p:cNvPicPr>
            <a:picLocks noChangeAspect="1" noChangeArrowheads="1"/>
          </p:cNvPicPr>
          <p:nvPr/>
        </p:nvPicPr>
        <p:blipFill>
          <a:blip r:embed="rId3" cstate="print"/>
          <a:srcRect/>
          <a:stretch>
            <a:fillRect/>
          </a:stretch>
        </p:blipFill>
        <p:spPr bwMode="auto">
          <a:xfrm>
            <a:off x="1043608" y="116632"/>
            <a:ext cx="2376264" cy="1419041"/>
          </a:xfrm>
          <a:prstGeom prst="rect">
            <a:avLst/>
          </a:prstGeom>
          <a:noFill/>
          <a:ln w="9525">
            <a:noFill/>
            <a:miter lim="800000"/>
            <a:headEnd/>
            <a:tailEnd/>
          </a:ln>
        </p:spPr>
      </p:pic>
      <p:grpSp>
        <p:nvGrpSpPr>
          <p:cNvPr id="7" name="Group 10"/>
          <p:cNvGrpSpPr/>
          <p:nvPr/>
        </p:nvGrpSpPr>
        <p:grpSpPr>
          <a:xfrm>
            <a:off x="1187624" y="1628800"/>
            <a:ext cx="7524328" cy="1628775"/>
            <a:chOff x="1187624" y="1628800"/>
            <a:chExt cx="7524328" cy="1628775"/>
          </a:xfrm>
        </p:grpSpPr>
        <p:sp>
          <p:nvSpPr>
            <p:cNvPr id="8" name="Rectangle 7"/>
            <p:cNvSpPr/>
            <p:nvPr/>
          </p:nvSpPr>
          <p:spPr>
            <a:xfrm>
              <a:off x="4139952" y="1916832"/>
              <a:ext cx="4572000" cy="646331"/>
            </a:xfrm>
            <a:prstGeom prst="rect">
              <a:avLst/>
            </a:prstGeom>
          </p:spPr>
          <p:txBody>
            <a:bodyPr>
              <a:spAutoFit/>
            </a:bodyPr>
            <a:lstStyle/>
            <a:p>
              <a:pPr>
                <a:buFont typeface="Arial" pitchFamily="34" charset="0"/>
                <a:buChar char="•"/>
              </a:pPr>
              <a:r>
                <a:rPr lang="fr-FR" dirty="0" smtClean="0">
                  <a:solidFill>
                    <a:srgbClr val="5B3578"/>
                  </a:solidFill>
                </a:rPr>
                <a:t> 400 litres de lisier pour un kilo de « viande » de porc (algues vertes)</a:t>
              </a:r>
              <a:endParaRPr lang="fr-FR" dirty="0">
                <a:solidFill>
                  <a:srgbClr val="5B3578"/>
                </a:solidFill>
              </a:endParaRPr>
            </a:p>
          </p:txBody>
        </p:sp>
        <p:pic>
          <p:nvPicPr>
            <p:cNvPr id="9" name="Picture 3"/>
            <p:cNvPicPr>
              <a:picLocks noChangeAspect="1" noChangeArrowheads="1"/>
            </p:cNvPicPr>
            <p:nvPr/>
          </p:nvPicPr>
          <p:blipFill>
            <a:blip r:embed="rId4" cstate="print"/>
            <a:srcRect/>
            <a:stretch>
              <a:fillRect/>
            </a:stretch>
          </p:blipFill>
          <p:spPr bwMode="auto">
            <a:xfrm>
              <a:off x="1187624" y="1628800"/>
              <a:ext cx="2076450" cy="1628775"/>
            </a:xfrm>
            <a:prstGeom prst="rect">
              <a:avLst/>
            </a:prstGeom>
            <a:noFill/>
            <a:ln w="9525">
              <a:noFill/>
              <a:miter lim="800000"/>
              <a:headEnd/>
              <a:tailEnd/>
            </a:ln>
          </p:spPr>
        </p:pic>
      </p:grpSp>
      <p:grpSp>
        <p:nvGrpSpPr>
          <p:cNvPr id="12" name="Groupe 11"/>
          <p:cNvGrpSpPr/>
          <p:nvPr/>
        </p:nvGrpSpPr>
        <p:grpSpPr>
          <a:xfrm>
            <a:off x="3419872" y="0"/>
            <a:ext cx="5648319" cy="5388295"/>
            <a:chOff x="3456080" y="0"/>
            <a:chExt cx="5648319" cy="5388295"/>
          </a:xfrm>
        </p:grpSpPr>
        <p:pic>
          <p:nvPicPr>
            <p:cNvPr id="10" name="Image 9"/>
            <p:cNvPicPr>
              <a:picLocks noChangeAspect="1"/>
            </p:cNvPicPr>
            <p:nvPr/>
          </p:nvPicPr>
          <p:blipFill rotWithShape="1">
            <a:blip r:embed="rId5"/>
            <a:srcRect r="7201"/>
            <a:stretch/>
          </p:blipFill>
          <p:spPr>
            <a:xfrm>
              <a:off x="3562971" y="51681"/>
              <a:ext cx="5541428" cy="5336614"/>
            </a:xfrm>
            <a:prstGeom prst="rect">
              <a:avLst/>
            </a:prstGeom>
          </p:spPr>
        </p:pic>
        <p:sp>
          <p:nvSpPr>
            <p:cNvPr id="11" name="Rectangle 10"/>
            <p:cNvSpPr/>
            <p:nvPr/>
          </p:nvSpPr>
          <p:spPr>
            <a:xfrm>
              <a:off x="3456080" y="0"/>
              <a:ext cx="5157181" cy="369332"/>
            </a:xfrm>
            <a:prstGeom prst="rect">
              <a:avLst/>
            </a:prstGeom>
          </p:spPr>
          <p:txBody>
            <a:bodyPr wrap="none">
              <a:spAutoFit/>
            </a:bodyPr>
            <a:lstStyle/>
            <a:p>
              <a:r>
                <a:rPr lang="fr-FR" i="1" dirty="0">
                  <a:solidFill>
                    <a:srgbClr val="5B3578"/>
                  </a:solidFill>
                </a:rPr>
                <a:t>Le Canard </a:t>
              </a:r>
              <a:r>
                <a:rPr lang="fr-FR" i="1" dirty="0" smtClean="0">
                  <a:solidFill>
                    <a:srgbClr val="5B3578"/>
                  </a:solidFill>
                </a:rPr>
                <a:t>enchaîné						</a:t>
              </a:r>
              <a:r>
                <a:rPr lang="fr-FR" dirty="0" smtClean="0">
                  <a:solidFill>
                    <a:srgbClr val="5B3578"/>
                  </a:solidFill>
                </a:rPr>
                <a:t> </a:t>
              </a:r>
              <a:r>
                <a:rPr lang="fr-FR" dirty="0">
                  <a:solidFill>
                    <a:srgbClr val="5B3578"/>
                  </a:solidFill>
                </a:rPr>
                <a:t>15/7/26</a:t>
              </a:r>
              <a:endParaRPr lang="fr-FR" dirty="0"/>
            </a:p>
          </p:txBody>
        </p:sp>
      </p:grpSp>
      <p:pic>
        <p:nvPicPr>
          <p:cNvPr id="4" name="Picture 2"/>
          <p:cNvPicPr>
            <a:picLocks noChangeAspect="1" noChangeArrowheads="1"/>
          </p:cNvPicPr>
          <p:nvPr/>
        </p:nvPicPr>
        <p:blipFill>
          <a:blip r:embed="rId6" cstate="print"/>
          <a:srcRect/>
          <a:stretch>
            <a:fillRect/>
          </a:stretch>
        </p:blipFill>
        <p:spPr bwMode="auto">
          <a:xfrm>
            <a:off x="3707904" y="3429000"/>
            <a:ext cx="4698820" cy="1300007"/>
          </a:xfrm>
          <a:prstGeom prst="rect">
            <a:avLst/>
          </a:prstGeom>
          <a:noFill/>
          <a:ln w="9525">
            <a:noFill/>
            <a:miter lim="800000"/>
            <a:headEnd/>
            <a:tailEnd/>
          </a:ln>
        </p:spPr>
      </p:pic>
      <p:pic>
        <p:nvPicPr>
          <p:cNvPr id="3" name="Picture 1"/>
          <p:cNvPicPr>
            <a:picLocks noChangeAspect="1" noChangeArrowheads="1"/>
          </p:cNvPicPr>
          <p:nvPr/>
        </p:nvPicPr>
        <p:blipFill>
          <a:blip r:embed="rId7" cstate="print"/>
          <a:srcRect/>
          <a:stretch>
            <a:fillRect/>
          </a:stretch>
        </p:blipFill>
        <p:spPr bwMode="auto">
          <a:xfrm>
            <a:off x="3691614" y="5070644"/>
            <a:ext cx="2255434" cy="1597599"/>
          </a:xfrm>
          <a:prstGeom prst="rect">
            <a:avLst/>
          </a:prstGeom>
          <a:noFill/>
          <a:ln w="9525">
            <a:noFill/>
            <a:miter lim="800000"/>
            <a:headEnd/>
            <a:tailEnd/>
          </a:ln>
        </p:spPr>
      </p:pic>
    </p:spTree>
    <p:extLst>
      <p:ext uri="{BB962C8B-B14F-4D97-AF65-F5344CB8AC3E}">
        <p14:creationId xmlns:p14="http://schemas.microsoft.com/office/powerpoint/2010/main" val="28523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5364088" y="476672"/>
            <a:ext cx="3495675" cy="3305175"/>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a:stretch>
            <a:fillRect/>
          </a:stretch>
        </p:blipFill>
        <p:spPr bwMode="auto">
          <a:xfrm>
            <a:off x="467544" y="980728"/>
            <a:ext cx="4933950" cy="2809875"/>
          </a:xfrm>
          <a:prstGeom prst="rect">
            <a:avLst/>
          </a:prstGeom>
          <a:noFill/>
          <a:ln w="9525">
            <a:noFill/>
            <a:miter lim="800000"/>
            <a:headEnd/>
            <a:tailEnd/>
          </a:ln>
        </p:spPr>
      </p:pic>
      <p:sp>
        <p:nvSpPr>
          <p:cNvPr id="4" name="TextBox 3"/>
          <p:cNvSpPr txBox="1"/>
          <p:nvPr/>
        </p:nvSpPr>
        <p:spPr>
          <a:xfrm>
            <a:off x="611560" y="476672"/>
            <a:ext cx="3711337" cy="369332"/>
          </a:xfrm>
          <a:prstGeom prst="rect">
            <a:avLst/>
          </a:prstGeom>
          <a:noFill/>
        </p:spPr>
        <p:txBody>
          <a:bodyPr wrap="none" rtlCol="0">
            <a:spAutoFit/>
          </a:bodyPr>
          <a:lstStyle/>
          <a:p>
            <a:r>
              <a:rPr lang="fr-FR" dirty="0" smtClean="0">
                <a:solidFill>
                  <a:srgbClr val="5B3578"/>
                </a:solidFill>
              </a:rPr>
              <a:t>D’où le succès des burgers végétaux…</a:t>
            </a:r>
            <a:endParaRPr lang="fr-FR" dirty="0">
              <a:solidFill>
                <a:srgbClr val="5B3578"/>
              </a:solidFill>
            </a:endParaRPr>
          </a:p>
        </p:txBody>
      </p:sp>
      <p:sp>
        <p:nvSpPr>
          <p:cNvPr id="5" name="TextBox 4"/>
          <p:cNvSpPr txBox="1"/>
          <p:nvPr/>
        </p:nvSpPr>
        <p:spPr>
          <a:xfrm>
            <a:off x="683568" y="4005064"/>
            <a:ext cx="2780505" cy="369332"/>
          </a:xfrm>
          <a:prstGeom prst="rect">
            <a:avLst/>
          </a:prstGeom>
          <a:noFill/>
        </p:spPr>
        <p:txBody>
          <a:bodyPr wrap="none" rtlCol="0">
            <a:spAutoFit/>
          </a:bodyPr>
          <a:lstStyle/>
          <a:p>
            <a:r>
              <a:rPr lang="fr-FR" dirty="0" smtClean="0">
                <a:solidFill>
                  <a:srgbClr val="5B3578"/>
                </a:solidFill>
              </a:rPr>
              <a:t>… et de la viande de culture</a:t>
            </a:r>
            <a:endParaRPr lang="fr-FR" dirty="0">
              <a:solidFill>
                <a:srgbClr val="5B3578"/>
              </a:solidFill>
            </a:endParaRPr>
          </a:p>
        </p:txBody>
      </p:sp>
      <p:pic>
        <p:nvPicPr>
          <p:cNvPr id="6" name="Picture 4" descr="Plaidoyer pour une viande sans animal"/>
          <p:cNvPicPr>
            <a:picLocks noChangeAspect="1" noChangeArrowheads="1"/>
          </p:cNvPicPr>
          <p:nvPr/>
        </p:nvPicPr>
        <p:blipFill>
          <a:blip r:embed="rId4" cstate="print"/>
          <a:srcRect/>
          <a:stretch>
            <a:fillRect/>
          </a:stretch>
        </p:blipFill>
        <p:spPr bwMode="auto">
          <a:xfrm>
            <a:off x="7092280" y="3789040"/>
            <a:ext cx="1944216" cy="2970519"/>
          </a:xfrm>
          <a:prstGeom prst="rect">
            <a:avLst/>
          </a:prstGeom>
          <a:noFill/>
        </p:spPr>
      </p:pic>
      <p:pic>
        <p:nvPicPr>
          <p:cNvPr id="7" name="Picture 5"/>
          <p:cNvPicPr>
            <a:picLocks noChangeAspect="1" noChangeArrowheads="1"/>
          </p:cNvPicPr>
          <p:nvPr/>
        </p:nvPicPr>
        <p:blipFill>
          <a:blip r:embed="rId5" cstate="print"/>
          <a:srcRect/>
          <a:stretch>
            <a:fillRect/>
          </a:stretch>
        </p:blipFill>
        <p:spPr bwMode="auto">
          <a:xfrm>
            <a:off x="251520" y="4581128"/>
            <a:ext cx="3647784" cy="1872208"/>
          </a:xfrm>
          <a:prstGeom prst="rect">
            <a:avLst/>
          </a:prstGeom>
          <a:noFill/>
          <a:ln w="9525">
            <a:noFill/>
            <a:miter lim="800000"/>
            <a:headEnd/>
            <a:tailEnd/>
          </a:ln>
        </p:spPr>
      </p:pic>
      <p:sp>
        <p:nvSpPr>
          <p:cNvPr id="8" name="TextBox 7"/>
          <p:cNvSpPr txBox="1"/>
          <p:nvPr/>
        </p:nvSpPr>
        <p:spPr>
          <a:xfrm>
            <a:off x="3676707" y="6390227"/>
            <a:ext cx="2649187" cy="369332"/>
          </a:xfrm>
          <a:prstGeom prst="rect">
            <a:avLst/>
          </a:prstGeom>
          <a:noFill/>
        </p:spPr>
        <p:txBody>
          <a:bodyPr wrap="none" rtlCol="0">
            <a:spAutoFit/>
          </a:bodyPr>
          <a:lstStyle/>
          <a:p>
            <a:r>
              <a:rPr lang="fr-FR" dirty="0" smtClean="0">
                <a:solidFill>
                  <a:srgbClr val="5B3578"/>
                </a:solidFill>
              </a:rPr>
              <a:t>Singapour décembre </a:t>
            </a:r>
            <a:r>
              <a:rPr lang="fr-FR" dirty="0" smtClean="0">
                <a:solidFill>
                  <a:srgbClr val="5B3578"/>
                </a:solidFill>
              </a:rPr>
              <a:t>2020</a:t>
            </a:r>
            <a:endParaRPr lang="fr-FR" dirty="0">
              <a:solidFill>
                <a:srgbClr val="5B3578"/>
              </a:solidFill>
            </a:endParaRPr>
          </a:p>
        </p:txBody>
      </p:sp>
    </p:spTree>
    <p:extLst>
      <p:ext uri="{BB962C8B-B14F-4D97-AF65-F5344CB8AC3E}">
        <p14:creationId xmlns:p14="http://schemas.microsoft.com/office/powerpoint/2010/main" val="52115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rome\Documents\Articles et LIVRES\ANIMAL STUDIES\Véganisme et antispécisme (ressources)\Soy (soja).jpg"/>
          <p:cNvPicPr>
            <a:picLocks noChangeAspect="1" noChangeArrowheads="1"/>
          </p:cNvPicPr>
          <p:nvPr/>
        </p:nvPicPr>
        <p:blipFill>
          <a:blip r:embed="rId2" cstate="print"/>
          <a:srcRect/>
          <a:stretch>
            <a:fillRect/>
          </a:stretch>
        </p:blipFill>
        <p:spPr bwMode="auto">
          <a:xfrm>
            <a:off x="1190314" y="1071309"/>
            <a:ext cx="7739600" cy="5582993"/>
          </a:xfrm>
          <a:prstGeom prst="rect">
            <a:avLst/>
          </a:prstGeom>
          <a:noFill/>
        </p:spPr>
      </p:pic>
      <p:sp>
        <p:nvSpPr>
          <p:cNvPr id="3" name="TextBox 2"/>
          <p:cNvSpPr txBox="1"/>
          <p:nvPr/>
        </p:nvSpPr>
        <p:spPr>
          <a:xfrm>
            <a:off x="523722" y="558234"/>
            <a:ext cx="2876621" cy="369332"/>
          </a:xfrm>
          <a:prstGeom prst="rect">
            <a:avLst/>
          </a:prstGeom>
          <a:noFill/>
        </p:spPr>
        <p:txBody>
          <a:bodyPr wrap="none" rtlCol="0">
            <a:spAutoFit/>
          </a:bodyPr>
          <a:lstStyle/>
          <a:p>
            <a:r>
              <a:rPr lang="fr-FR" dirty="0" smtClean="0">
                <a:solidFill>
                  <a:srgbClr val="5B3578"/>
                </a:solidFill>
              </a:rPr>
              <a:t>Concernant l’usage du soja…</a:t>
            </a:r>
            <a:endParaRPr lang="fr-FR" dirty="0">
              <a:solidFill>
                <a:srgbClr val="5B3578"/>
              </a:solidFill>
            </a:endParaRPr>
          </a:p>
        </p:txBody>
      </p:sp>
      <p:sp>
        <p:nvSpPr>
          <p:cNvPr id="4" name="Ellipse 3"/>
          <p:cNvSpPr/>
          <p:nvPr/>
        </p:nvSpPr>
        <p:spPr>
          <a:xfrm>
            <a:off x="7118430" y="1591519"/>
            <a:ext cx="1516969" cy="491582"/>
          </a:xfrm>
          <a:prstGeom prst="ellipse">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256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78734" y="550326"/>
            <a:ext cx="2412776" cy="369332"/>
          </a:xfrm>
          <a:prstGeom prst="rect">
            <a:avLst/>
          </a:prstGeom>
          <a:noFill/>
        </p:spPr>
        <p:txBody>
          <a:bodyPr wrap="none" rtlCol="0">
            <a:spAutoFit/>
          </a:bodyPr>
          <a:lstStyle/>
          <a:p>
            <a:r>
              <a:rPr lang="fr-FR" dirty="0" smtClean="0">
                <a:solidFill>
                  <a:srgbClr val="5B3578"/>
                </a:solidFill>
              </a:rPr>
              <a:t>Les arguments éthiques</a:t>
            </a:r>
            <a:endParaRPr lang="fr-FR" dirty="0">
              <a:solidFill>
                <a:srgbClr val="5B3578"/>
              </a:solidFill>
            </a:endParaRPr>
          </a:p>
        </p:txBody>
      </p:sp>
      <p:sp>
        <p:nvSpPr>
          <p:cNvPr id="6" name="TextBox 10"/>
          <p:cNvSpPr txBox="1"/>
          <p:nvPr/>
        </p:nvSpPr>
        <p:spPr>
          <a:xfrm>
            <a:off x="2627784" y="980728"/>
            <a:ext cx="6192688" cy="3139321"/>
          </a:xfrm>
          <a:prstGeom prst="rect">
            <a:avLst/>
          </a:prstGeom>
          <a:noFill/>
        </p:spPr>
        <p:txBody>
          <a:bodyPr wrap="square" rtlCol="0">
            <a:spAutoFit/>
          </a:bodyPr>
          <a:lstStyle/>
          <a:p>
            <a:r>
              <a:rPr lang="en-US" dirty="0" smtClean="0">
                <a:solidFill>
                  <a:srgbClr val="5B3578"/>
                </a:solidFill>
              </a:rPr>
              <a:t>Tract de 1970 : “Since </a:t>
            </a:r>
            <a:r>
              <a:rPr lang="en-US" b="1" dirty="0" smtClean="0">
                <a:solidFill>
                  <a:srgbClr val="5B3578"/>
                </a:solidFill>
              </a:rPr>
              <a:t>Darwin</a:t>
            </a:r>
            <a:r>
              <a:rPr lang="en-US" dirty="0" smtClean="0">
                <a:solidFill>
                  <a:srgbClr val="5B3578"/>
                </a:solidFill>
              </a:rPr>
              <a:t>, scientists have agreed that there is no ‘magical’ essential difference between human and other animals, biologically-speaking. Why then do we make an almost total </a:t>
            </a:r>
            <a:r>
              <a:rPr lang="en-US" b="1" dirty="0" smtClean="0">
                <a:solidFill>
                  <a:srgbClr val="5B3578"/>
                </a:solidFill>
              </a:rPr>
              <a:t>distinction morally</a:t>
            </a:r>
            <a:r>
              <a:rPr lang="en-US" dirty="0" smtClean="0">
                <a:solidFill>
                  <a:srgbClr val="5B3578"/>
                </a:solidFill>
              </a:rPr>
              <a:t>? If all organisms are on one physical continuum, then we should also be on the same moral </a:t>
            </a:r>
            <a:r>
              <a:rPr lang="en-US" b="1" dirty="0" smtClean="0">
                <a:solidFill>
                  <a:srgbClr val="5B3578"/>
                </a:solidFill>
              </a:rPr>
              <a:t>continuum</a:t>
            </a:r>
            <a:r>
              <a:rPr lang="en-US" dirty="0" smtClean="0">
                <a:solidFill>
                  <a:srgbClr val="5B3578"/>
                </a:solidFill>
              </a:rPr>
              <a:t>.</a:t>
            </a:r>
          </a:p>
          <a:p>
            <a:r>
              <a:rPr lang="en-US" dirty="0" smtClean="0">
                <a:solidFill>
                  <a:srgbClr val="5B3578"/>
                </a:solidFill>
              </a:rPr>
              <a:t>The word ‘species’, like the word ‘race’, is not precisely definable. Lions and tigers can interbreed. Under special laboratory conditions it may soon prove possible to mate a gorilla with a professor of biology – will the hairy offspring be kept in a </a:t>
            </a:r>
            <a:r>
              <a:rPr lang="en-US" b="1" dirty="0" smtClean="0">
                <a:solidFill>
                  <a:srgbClr val="5B3578"/>
                </a:solidFill>
              </a:rPr>
              <a:t>cage</a:t>
            </a:r>
            <a:r>
              <a:rPr lang="en-US" dirty="0" smtClean="0">
                <a:solidFill>
                  <a:srgbClr val="5B3578"/>
                </a:solidFill>
              </a:rPr>
              <a:t> or a </a:t>
            </a:r>
            <a:r>
              <a:rPr lang="en-US" b="1" dirty="0" smtClean="0">
                <a:solidFill>
                  <a:srgbClr val="5B3578"/>
                </a:solidFill>
              </a:rPr>
              <a:t>cradle</a:t>
            </a:r>
            <a:r>
              <a:rPr lang="en-US" dirty="0" smtClean="0">
                <a:solidFill>
                  <a:srgbClr val="5B3578"/>
                </a:solidFill>
              </a:rPr>
              <a:t>?”</a:t>
            </a:r>
            <a:endParaRPr lang="fr-FR" dirty="0">
              <a:solidFill>
                <a:srgbClr val="5B3578"/>
              </a:solidFill>
            </a:endParaRPr>
          </a:p>
        </p:txBody>
      </p:sp>
      <p:grpSp>
        <p:nvGrpSpPr>
          <p:cNvPr id="7" name="Group 12"/>
          <p:cNvGrpSpPr/>
          <p:nvPr/>
        </p:nvGrpSpPr>
        <p:grpSpPr>
          <a:xfrm>
            <a:off x="251520" y="980728"/>
            <a:ext cx="2047875" cy="3024336"/>
            <a:chOff x="251520" y="980728"/>
            <a:chExt cx="2047875" cy="3024336"/>
          </a:xfrm>
        </p:grpSpPr>
        <p:pic>
          <p:nvPicPr>
            <p:cNvPr id="8" name="Picture 8" descr="Dr Richard D Ryder | Compassion in World Farming"/>
            <p:cNvPicPr>
              <a:picLocks noChangeAspect="1" noChangeArrowheads="1"/>
            </p:cNvPicPr>
            <p:nvPr/>
          </p:nvPicPr>
          <p:blipFill>
            <a:blip r:embed="rId2" cstate="print"/>
            <a:srcRect/>
            <a:stretch>
              <a:fillRect/>
            </a:stretch>
          </p:blipFill>
          <p:spPr bwMode="auto">
            <a:xfrm>
              <a:off x="251520" y="980728"/>
              <a:ext cx="2047875" cy="2371726"/>
            </a:xfrm>
            <a:prstGeom prst="rect">
              <a:avLst/>
            </a:prstGeom>
            <a:noFill/>
          </p:spPr>
        </p:pic>
        <p:sp>
          <p:nvSpPr>
            <p:cNvPr id="9" name="TextBox 11"/>
            <p:cNvSpPr txBox="1"/>
            <p:nvPr/>
          </p:nvSpPr>
          <p:spPr>
            <a:xfrm>
              <a:off x="405669" y="3358733"/>
              <a:ext cx="1785553" cy="646331"/>
            </a:xfrm>
            <a:prstGeom prst="rect">
              <a:avLst/>
            </a:prstGeom>
            <a:noFill/>
          </p:spPr>
          <p:txBody>
            <a:bodyPr wrap="none" rtlCol="0">
              <a:spAutoFit/>
            </a:bodyPr>
            <a:lstStyle/>
            <a:p>
              <a:pPr algn="ctr"/>
              <a:r>
                <a:rPr lang="fr-FR" dirty="0" smtClean="0"/>
                <a:t>Richard D. </a:t>
              </a:r>
              <a:r>
                <a:rPr lang="fr-FR" dirty="0" err="1" smtClean="0"/>
                <a:t>Ryder</a:t>
              </a:r>
              <a:r>
                <a:rPr lang="fr-FR" dirty="0" smtClean="0"/>
                <a:t> </a:t>
              </a:r>
            </a:p>
            <a:p>
              <a:pPr algn="ctr"/>
              <a:r>
                <a:rPr lang="fr-FR" dirty="0" smtClean="0"/>
                <a:t>(né en 1940)</a:t>
              </a:r>
              <a:endParaRPr lang="fr-FR" dirty="0"/>
            </a:p>
          </p:txBody>
        </p:sp>
      </p:grpSp>
      <p:sp>
        <p:nvSpPr>
          <p:cNvPr id="10" name="TextBox 13"/>
          <p:cNvSpPr txBox="1"/>
          <p:nvPr/>
        </p:nvSpPr>
        <p:spPr>
          <a:xfrm>
            <a:off x="251521" y="4293096"/>
            <a:ext cx="5256583" cy="2308324"/>
          </a:xfrm>
          <a:prstGeom prst="rect">
            <a:avLst/>
          </a:prstGeom>
          <a:noFill/>
        </p:spPr>
        <p:txBody>
          <a:bodyPr wrap="square" rtlCol="0">
            <a:spAutoFit/>
          </a:bodyPr>
          <a:lstStyle/>
          <a:p>
            <a:r>
              <a:rPr lang="fr-FR" b="1" dirty="0" smtClean="0">
                <a:solidFill>
                  <a:srgbClr val="5B3578"/>
                </a:solidFill>
              </a:rPr>
              <a:t>Racisme</a:t>
            </a:r>
            <a:r>
              <a:rPr lang="fr-FR" dirty="0" smtClean="0">
                <a:solidFill>
                  <a:srgbClr val="5B3578"/>
                </a:solidFill>
              </a:rPr>
              <a:t>, </a:t>
            </a:r>
            <a:r>
              <a:rPr lang="fr-FR" b="1" dirty="0" smtClean="0">
                <a:solidFill>
                  <a:srgbClr val="5B3578"/>
                </a:solidFill>
              </a:rPr>
              <a:t>sexisme</a:t>
            </a:r>
            <a:r>
              <a:rPr lang="fr-FR" dirty="0" smtClean="0">
                <a:solidFill>
                  <a:srgbClr val="5B3578"/>
                </a:solidFill>
              </a:rPr>
              <a:t>… spécisme : discriminations arbitraires.</a:t>
            </a:r>
          </a:p>
          <a:p>
            <a:r>
              <a:rPr lang="fr-FR" u="sng" dirty="0" smtClean="0">
                <a:solidFill>
                  <a:srgbClr val="5B3578"/>
                </a:solidFill>
              </a:rPr>
              <a:t>Antispécisme</a:t>
            </a:r>
            <a:r>
              <a:rPr lang="fr-FR" dirty="0" smtClean="0">
                <a:solidFill>
                  <a:srgbClr val="5B3578"/>
                </a:solidFill>
              </a:rPr>
              <a:t> : lutte contre toute discrimination fondée sur l’appartenance à une espèce animale.</a:t>
            </a:r>
          </a:p>
          <a:p>
            <a:r>
              <a:rPr lang="fr-FR" dirty="0" smtClean="0">
                <a:solidFill>
                  <a:srgbClr val="5B3578"/>
                </a:solidFill>
              </a:rPr>
              <a:t>Prendre en compte les intérêts propres des animaux (à commencer par l’intérêt à vivre).</a:t>
            </a:r>
          </a:p>
          <a:p>
            <a:r>
              <a:rPr lang="fr-FR" dirty="0" smtClean="0">
                <a:solidFill>
                  <a:srgbClr val="5B3578"/>
                </a:solidFill>
              </a:rPr>
              <a:t>Cela devient aussi une lutte contre </a:t>
            </a:r>
            <a:r>
              <a:rPr lang="fr-FR" b="1" dirty="0" smtClean="0">
                <a:solidFill>
                  <a:srgbClr val="5B3578"/>
                </a:solidFill>
              </a:rPr>
              <a:t>l’humanisme </a:t>
            </a:r>
            <a:r>
              <a:rPr lang="fr-FR" dirty="0" smtClean="0">
                <a:solidFill>
                  <a:srgbClr val="5B3578"/>
                </a:solidFill>
              </a:rPr>
              <a:t>devenu une forme de </a:t>
            </a:r>
            <a:r>
              <a:rPr lang="fr-FR" b="1" dirty="0" smtClean="0">
                <a:solidFill>
                  <a:srgbClr val="5B3578"/>
                </a:solidFill>
              </a:rPr>
              <a:t>suprémacisme humain</a:t>
            </a:r>
            <a:r>
              <a:rPr lang="fr-FR" dirty="0" smtClean="0">
                <a:solidFill>
                  <a:srgbClr val="5B3578"/>
                </a:solidFill>
              </a:rPr>
              <a:t>.</a:t>
            </a:r>
            <a:endParaRPr lang="fr-FR" dirty="0">
              <a:solidFill>
                <a:srgbClr val="5B3578"/>
              </a:solidFill>
            </a:endParaRPr>
          </a:p>
        </p:txBody>
      </p:sp>
      <p:pic>
        <p:nvPicPr>
          <p:cNvPr id="11" name="Picture 9"/>
          <p:cNvPicPr>
            <a:picLocks noChangeAspect="1" noChangeArrowheads="1"/>
          </p:cNvPicPr>
          <p:nvPr/>
        </p:nvPicPr>
        <p:blipFill>
          <a:blip r:embed="rId3" cstate="print"/>
          <a:srcRect/>
          <a:stretch>
            <a:fillRect/>
          </a:stretch>
        </p:blipFill>
        <p:spPr bwMode="auto">
          <a:xfrm>
            <a:off x="6012160" y="4071952"/>
            <a:ext cx="2767267" cy="2403153"/>
          </a:xfrm>
          <a:prstGeom prst="rect">
            <a:avLst/>
          </a:prstGeom>
          <a:noFill/>
          <a:ln w="9525">
            <a:noFill/>
            <a:miter lim="800000"/>
            <a:headEnd/>
            <a:tailEnd/>
          </a:ln>
        </p:spPr>
      </p:pic>
    </p:spTree>
    <p:extLst>
      <p:ext uri="{BB962C8B-B14F-4D97-AF65-F5344CB8AC3E}">
        <p14:creationId xmlns:p14="http://schemas.microsoft.com/office/powerpoint/2010/main" val="336726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78734" y="561900"/>
            <a:ext cx="2493118" cy="369332"/>
          </a:xfrm>
          <a:prstGeom prst="rect">
            <a:avLst/>
          </a:prstGeom>
          <a:noFill/>
        </p:spPr>
        <p:txBody>
          <a:bodyPr wrap="none" rtlCol="0">
            <a:spAutoFit/>
          </a:bodyPr>
          <a:lstStyle/>
          <a:p>
            <a:r>
              <a:rPr lang="fr-FR" dirty="0" smtClean="0">
                <a:solidFill>
                  <a:srgbClr val="5B3578"/>
                </a:solidFill>
              </a:rPr>
              <a:t>Les arguments sanitaires</a:t>
            </a:r>
            <a:endParaRPr lang="fr-FR" dirty="0">
              <a:solidFill>
                <a:srgbClr val="5B3578"/>
              </a:solidFill>
            </a:endParaRPr>
          </a:p>
        </p:txBody>
      </p:sp>
      <p:pic>
        <p:nvPicPr>
          <p:cNvPr id="5" name="Image 4"/>
          <p:cNvPicPr>
            <a:picLocks noChangeAspect="1"/>
          </p:cNvPicPr>
          <p:nvPr/>
        </p:nvPicPr>
        <p:blipFill>
          <a:blip r:embed="rId2"/>
          <a:stretch>
            <a:fillRect/>
          </a:stretch>
        </p:blipFill>
        <p:spPr>
          <a:xfrm>
            <a:off x="4391508" y="206270"/>
            <a:ext cx="2571750" cy="819150"/>
          </a:xfrm>
          <a:prstGeom prst="rect">
            <a:avLst/>
          </a:prstGeom>
        </p:spPr>
      </p:pic>
      <p:pic>
        <p:nvPicPr>
          <p:cNvPr id="6" name="Picture 1"/>
          <p:cNvPicPr>
            <a:picLocks noChangeAspect="1" noChangeArrowheads="1"/>
          </p:cNvPicPr>
          <p:nvPr/>
        </p:nvPicPr>
        <p:blipFill rotWithShape="1">
          <a:blip r:embed="rId3"/>
          <a:srcRect t="13159"/>
          <a:stretch/>
        </p:blipFill>
        <p:spPr bwMode="auto">
          <a:xfrm>
            <a:off x="468471" y="1140105"/>
            <a:ext cx="6989380" cy="4919241"/>
          </a:xfrm>
          <a:prstGeom prst="rect">
            <a:avLst/>
          </a:prstGeom>
          <a:noFill/>
          <a:ln w="9525">
            <a:noFill/>
            <a:miter lim="800000"/>
            <a:headEnd/>
            <a:tailEnd/>
          </a:ln>
        </p:spPr>
      </p:pic>
    </p:spTree>
    <p:extLst>
      <p:ext uri="{BB962C8B-B14F-4D97-AF65-F5344CB8AC3E}">
        <p14:creationId xmlns:p14="http://schemas.microsoft.com/office/powerpoint/2010/main" val="134474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525984" y="615250"/>
            <a:ext cx="6684578" cy="923330"/>
          </a:xfrm>
          <a:prstGeom prst="rect">
            <a:avLst/>
          </a:prstGeom>
          <a:noFill/>
        </p:spPr>
        <p:txBody>
          <a:bodyPr wrap="square" rtlCol="0">
            <a:spAutoFit/>
          </a:bodyPr>
          <a:lstStyle/>
          <a:p>
            <a:r>
              <a:rPr lang="fr-FR" b="1" dirty="0" smtClean="0">
                <a:solidFill>
                  <a:srgbClr val="5B3578"/>
                </a:solidFill>
              </a:rPr>
              <a:t>Antibiorésistance</a:t>
            </a:r>
            <a:r>
              <a:rPr lang="fr-FR" dirty="0" smtClean="0">
                <a:solidFill>
                  <a:srgbClr val="5B3578"/>
                </a:solidFill>
              </a:rPr>
              <a:t> (73% des antibiotiques pour l’élevage) : l’OMS en novembre 2019, « la résistance aux antimicrobiens est responsable de près de 700 000 décès chaque année dans le monde. »</a:t>
            </a:r>
            <a:endParaRPr lang="fr-FR" dirty="0">
              <a:solidFill>
                <a:srgbClr val="5B3578"/>
              </a:solidFill>
            </a:endParaRPr>
          </a:p>
        </p:txBody>
      </p:sp>
      <p:pic>
        <p:nvPicPr>
          <p:cNvPr id="5" name="Picture 2" descr="https://www.emro.who.int/images/stories/drug-resistance/waaw2019/future_of_antibiotics_depend_on_all_of_us.jpg"/>
          <p:cNvPicPr>
            <a:picLocks noChangeAspect="1" noChangeArrowheads="1"/>
          </p:cNvPicPr>
          <p:nvPr/>
        </p:nvPicPr>
        <p:blipFill>
          <a:blip r:embed="rId2"/>
          <a:srcRect/>
          <a:stretch>
            <a:fillRect/>
          </a:stretch>
        </p:blipFill>
        <p:spPr bwMode="auto">
          <a:xfrm>
            <a:off x="4845137" y="1595067"/>
            <a:ext cx="4025024" cy="1552108"/>
          </a:xfrm>
          <a:prstGeom prst="rect">
            <a:avLst/>
          </a:prstGeom>
          <a:noFill/>
        </p:spPr>
      </p:pic>
      <p:sp>
        <p:nvSpPr>
          <p:cNvPr id="6" name="Rectangle 5"/>
          <p:cNvSpPr/>
          <p:nvPr/>
        </p:nvSpPr>
        <p:spPr>
          <a:xfrm>
            <a:off x="600788" y="3324827"/>
            <a:ext cx="6534970" cy="369332"/>
          </a:xfrm>
          <a:prstGeom prst="rect">
            <a:avLst/>
          </a:prstGeom>
        </p:spPr>
        <p:txBody>
          <a:bodyPr wrap="square">
            <a:spAutoFit/>
          </a:bodyPr>
          <a:lstStyle/>
          <a:p>
            <a:r>
              <a:rPr lang="fr-FR" b="1" dirty="0" smtClean="0">
                <a:solidFill>
                  <a:srgbClr val="5B3578"/>
                </a:solidFill>
              </a:rPr>
              <a:t>Maladies cardio-vasculaires et cancers </a:t>
            </a:r>
            <a:r>
              <a:rPr lang="fr-FR" dirty="0" smtClean="0">
                <a:solidFill>
                  <a:srgbClr val="5B3578"/>
                </a:solidFill>
              </a:rPr>
              <a:t>(notamment colorectaux)</a:t>
            </a:r>
            <a:endParaRPr lang="fr-FR" dirty="0">
              <a:solidFill>
                <a:srgbClr val="5B3578"/>
              </a:solidFill>
            </a:endParaRPr>
          </a:p>
        </p:txBody>
      </p:sp>
      <p:pic>
        <p:nvPicPr>
          <p:cNvPr id="7" name="Picture 4"/>
          <p:cNvPicPr>
            <a:picLocks noChangeAspect="1" noChangeArrowheads="1"/>
          </p:cNvPicPr>
          <p:nvPr/>
        </p:nvPicPr>
        <p:blipFill>
          <a:blip r:embed="rId3"/>
          <a:srcRect/>
          <a:stretch>
            <a:fillRect/>
          </a:stretch>
        </p:blipFill>
        <p:spPr bwMode="auto">
          <a:xfrm>
            <a:off x="578070" y="4048125"/>
            <a:ext cx="8220075" cy="1743075"/>
          </a:xfrm>
          <a:prstGeom prst="rect">
            <a:avLst/>
          </a:prstGeom>
          <a:noFill/>
          <a:ln w="9525">
            <a:noFill/>
            <a:miter lim="800000"/>
            <a:headEnd/>
            <a:tailEnd/>
          </a:ln>
        </p:spPr>
      </p:pic>
    </p:spTree>
    <p:extLst>
      <p:ext uri="{BB962C8B-B14F-4D97-AF65-F5344CB8AC3E}">
        <p14:creationId xmlns:p14="http://schemas.microsoft.com/office/powerpoint/2010/main" val="46701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0578" y="1308443"/>
            <a:ext cx="7703999" cy="646331"/>
          </a:xfrm>
          <a:prstGeom prst="rect">
            <a:avLst/>
          </a:prstGeom>
        </p:spPr>
        <p:txBody>
          <a:bodyPr wrap="square">
            <a:spAutoFit/>
          </a:bodyPr>
          <a:lstStyle/>
          <a:p>
            <a:pPr marL="285750" indent="-285750">
              <a:spcBef>
                <a:spcPts val="600"/>
              </a:spcBef>
              <a:buFont typeface="Arial" panose="020B0604020202020204" pitchFamily="34" charset="0"/>
              <a:buChar char="•"/>
            </a:pPr>
            <a:r>
              <a:rPr lang="fr-FR"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Primates de la famille des hominidés, les </a:t>
            </a:r>
            <a:r>
              <a:rPr lang="fr-FR" i="1"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Homo sapiens</a:t>
            </a:r>
            <a:r>
              <a:rPr lang="fr-FR"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 nous sommes apparus il y a 300 000 ans et sommes </a:t>
            </a:r>
            <a:r>
              <a:rPr lang="fr-FR" b="1"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omnivores</a:t>
            </a:r>
            <a:r>
              <a:rPr lang="fr-FR"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4" name="ZoneTexte 3"/>
          <p:cNvSpPr txBox="1"/>
          <p:nvPr/>
        </p:nvSpPr>
        <p:spPr>
          <a:xfrm>
            <a:off x="573528" y="513306"/>
            <a:ext cx="7758874" cy="553998"/>
          </a:xfrm>
          <a:prstGeom prst="rect">
            <a:avLst/>
          </a:prstGeom>
          <a:noFill/>
        </p:spPr>
        <p:txBody>
          <a:bodyPr wrap="square" rtlCol="0">
            <a:spAutoFit/>
          </a:bodyPr>
          <a:lstStyle/>
          <a:p>
            <a:r>
              <a:rPr lang="fr-FR" sz="3000" b="1" dirty="0" smtClean="0">
                <a:solidFill>
                  <a:srgbClr val="5B3578"/>
                </a:solidFill>
              </a:rPr>
              <a:t>2. Brève </a:t>
            </a:r>
            <a:r>
              <a:rPr lang="fr-FR" sz="3000" b="1" dirty="0">
                <a:solidFill>
                  <a:srgbClr val="5B3578"/>
                </a:solidFill>
              </a:rPr>
              <a:t>histoire de </a:t>
            </a:r>
            <a:r>
              <a:rPr lang="fr-FR" sz="3000" b="1" dirty="0" smtClean="0">
                <a:solidFill>
                  <a:srgbClr val="5B3578"/>
                </a:solidFill>
              </a:rPr>
              <a:t>l’alimentation </a:t>
            </a:r>
            <a:r>
              <a:rPr lang="fr-FR" sz="3000" b="1" dirty="0">
                <a:solidFill>
                  <a:srgbClr val="5B3578"/>
                </a:solidFill>
              </a:rPr>
              <a:t>végétale</a:t>
            </a:r>
          </a:p>
        </p:txBody>
      </p:sp>
      <p:sp>
        <p:nvSpPr>
          <p:cNvPr id="5" name="ZoneTexte 4"/>
          <p:cNvSpPr txBox="1"/>
          <p:nvPr/>
        </p:nvSpPr>
        <p:spPr>
          <a:xfrm>
            <a:off x="1011793" y="2434793"/>
            <a:ext cx="8004746" cy="3693319"/>
          </a:xfrm>
          <a:prstGeom prst="rect">
            <a:avLst/>
          </a:prstGeom>
          <a:noFill/>
        </p:spPr>
        <p:txBody>
          <a:bodyPr wrap="square" rtlCol="0">
            <a:spAutoFit/>
          </a:bodyPr>
          <a:lstStyle/>
          <a:p>
            <a:r>
              <a:rPr lang="fr-FR" dirty="0" smtClean="0">
                <a:solidFill>
                  <a:srgbClr val="5B3578"/>
                </a:solidFill>
              </a:rPr>
              <a:t>Quelqu’un connaît Genèse 1, 29 ?</a:t>
            </a:r>
          </a:p>
          <a:p>
            <a:r>
              <a:rPr lang="fr-FR" dirty="0" smtClean="0">
                <a:solidFill>
                  <a:srgbClr val="5B3578"/>
                </a:solidFill>
              </a:rPr>
              <a:t>« Et </a:t>
            </a:r>
            <a:r>
              <a:rPr lang="fr-FR" dirty="0">
                <a:solidFill>
                  <a:srgbClr val="5B3578"/>
                </a:solidFill>
              </a:rPr>
              <a:t>Dieu </a:t>
            </a:r>
            <a:r>
              <a:rPr lang="fr-FR" dirty="0" smtClean="0">
                <a:solidFill>
                  <a:srgbClr val="5B3578"/>
                </a:solidFill>
              </a:rPr>
              <a:t>dit : </a:t>
            </a:r>
            <a:r>
              <a:rPr lang="fr-FR" dirty="0">
                <a:solidFill>
                  <a:srgbClr val="5B3578"/>
                </a:solidFill>
              </a:rPr>
              <a:t>Voici, je vous donne toute herbe portant de la semence et qui est à la surface de toute la terre, et tout arbre ayant en lui du fruit d'arbre et portant de la semence: ce sera votre </a:t>
            </a:r>
            <a:r>
              <a:rPr lang="fr-FR" dirty="0" smtClean="0">
                <a:solidFill>
                  <a:srgbClr val="5B3578"/>
                </a:solidFill>
              </a:rPr>
              <a:t>nourriture</a:t>
            </a:r>
            <a:r>
              <a:rPr lang="fr-FR" dirty="0">
                <a:solidFill>
                  <a:srgbClr val="5B3578"/>
                </a:solidFill>
              </a:rPr>
              <a:t>.</a:t>
            </a:r>
            <a:r>
              <a:rPr lang="fr-FR" dirty="0" smtClean="0">
                <a:solidFill>
                  <a:srgbClr val="5B3578"/>
                </a:solidFill>
              </a:rPr>
              <a:t> »</a:t>
            </a:r>
          </a:p>
          <a:p>
            <a:r>
              <a:rPr lang="fr-FR" dirty="0" smtClean="0">
                <a:solidFill>
                  <a:srgbClr val="5B3578"/>
                </a:solidFill>
              </a:rPr>
              <a:t>Dans le catholicisme, les végétariens étaient considérés comme « faibles dans la foi »</a:t>
            </a:r>
          </a:p>
          <a:p>
            <a:r>
              <a:rPr lang="fr-FR" dirty="0" smtClean="0">
                <a:solidFill>
                  <a:srgbClr val="5B3578"/>
                </a:solidFill>
              </a:rPr>
              <a:t>Romains 14</a:t>
            </a:r>
            <a:r>
              <a:rPr lang="fr-FR" dirty="0">
                <a:solidFill>
                  <a:srgbClr val="5B3578"/>
                </a:solidFill>
              </a:rPr>
              <a:t>, 1-2: </a:t>
            </a:r>
            <a:r>
              <a:rPr lang="fr-FR" dirty="0" smtClean="0">
                <a:solidFill>
                  <a:srgbClr val="5B3578"/>
                </a:solidFill>
              </a:rPr>
              <a:t>«</a:t>
            </a:r>
            <a:r>
              <a:rPr lang="fr-FR" dirty="0">
                <a:solidFill>
                  <a:srgbClr val="5B3578"/>
                </a:solidFill>
              </a:rPr>
              <a:t> Accueillez la personne qui est faible dans la foi, sans critiquer ses opinions. </a:t>
            </a:r>
            <a:r>
              <a:rPr lang="fr-FR" dirty="0" smtClean="0">
                <a:solidFill>
                  <a:srgbClr val="5B3578"/>
                </a:solidFill>
              </a:rPr>
              <a:t>Par </a:t>
            </a:r>
            <a:r>
              <a:rPr lang="fr-FR" dirty="0">
                <a:solidFill>
                  <a:srgbClr val="5B3578"/>
                </a:solidFill>
              </a:rPr>
              <a:t>exemple, </a:t>
            </a:r>
            <a:r>
              <a:rPr lang="fr-FR" dirty="0" smtClean="0">
                <a:solidFill>
                  <a:srgbClr val="5B3578"/>
                </a:solidFill>
              </a:rPr>
              <a:t>l’un </a:t>
            </a:r>
            <a:r>
              <a:rPr lang="fr-FR" dirty="0">
                <a:solidFill>
                  <a:srgbClr val="5B3578"/>
                </a:solidFill>
              </a:rPr>
              <a:t>croit pouvoir manger de tout, tandis que l'autre, qui est </a:t>
            </a:r>
            <a:r>
              <a:rPr lang="fr-FR" b="1" dirty="0">
                <a:solidFill>
                  <a:srgbClr val="5B3578"/>
                </a:solidFill>
              </a:rPr>
              <a:t>faible dans la foi</a:t>
            </a:r>
            <a:r>
              <a:rPr lang="fr-FR" dirty="0">
                <a:solidFill>
                  <a:srgbClr val="5B3578"/>
                </a:solidFill>
              </a:rPr>
              <a:t>, </a:t>
            </a:r>
            <a:r>
              <a:rPr lang="fr-FR" b="1" dirty="0">
                <a:solidFill>
                  <a:srgbClr val="5B3578"/>
                </a:solidFill>
              </a:rPr>
              <a:t>ne mange que des légumes</a:t>
            </a:r>
            <a:r>
              <a:rPr lang="fr-FR" dirty="0">
                <a:solidFill>
                  <a:srgbClr val="5B3578"/>
                </a:solidFill>
              </a:rPr>
              <a:t>. </a:t>
            </a:r>
            <a:r>
              <a:rPr lang="fr-FR" dirty="0" smtClean="0">
                <a:solidFill>
                  <a:srgbClr val="5B3578"/>
                </a:solidFill>
              </a:rPr>
              <a:t> »</a:t>
            </a:r>
          </a:p>
          <a:p>
            <a:endParaRPr lang="fr-FR" dirty="0">
              <a:solidFill>
                <a:srgbClr val="5B3578"/>
              </a:solidFill>
            </a:endParaRPr>
          </a:p>
          <a:p>
            <a:r>
              <a:rPr lang="fr-FR" dirty="0">
                <a:solidFill>
                  <a:srgbClr val="5B3578"/>
                </a:solidFill>
              </a:rPr>
              <a:t>En Occident, une alimentation </a:t>
            </a:r>
            <a:r>
              <a:rPr lang="fr-FR" dirty="0" smtClean="0">
                <a:solidFill>
                  <a:srgbClr val="5B3578"/>
                </a:solidFill>
              </a:rPr>
              <a:t>végétale ou </a:t>
            </a:r>
            <a:r>
              <a:rPr lang="fr-FR" dirty="0">
                <a:solidFill>
                  <a:srgbClr val="5B3578"/>
                </a:solidFill>
              </a:rPr>
              <a:t>quasiment végétale était pratiquée lors du carême, </a:t>
            </a:r>
            <a:r>
              <a:rPr lang="fr-FR" dirty="0" smtClean="0">
                <a:solidFill>
                  <a:srgbClr val="5B3578"/>
                </a:solidFill>
              </a:rPr>
              <a:t>et valorisée </a:t>
            </a:r>
            <a:r>
              <a:rPr lang="fr-FR" dirty="0">
                <a:solidFill>
                  <a:srgbClr val="5B3578"/>
                </a:solidFill>
              </a:rPr>
              <a:t>par l’Église, tandis que le végétarisme </a:t>
            </a:r>
            <a:r>
              <a:rPr lang="fr-FR" dirty="0" smtClean="0">
                <a:solidFill>
                  <a:srgbClr val="5B3578"/>
                </a:solidFill>
              </a:rPr>
              <a:t>motivé par </a:t>
            </a:r>
            <a:r>
              <a:rPr lang="fr-FR" dirty="0">
                <a:solidFill>
                  <a:srgbClr val="5B3578"/>
                </a:solidFill>
              </a:rPr>
              <a:t>l’éthique, comme celui des </a:t>
            </a:r>
            <a:r>
              <a:rPr lang="fr-FR" dirty="0" smtClean="0">
                <a:solidFill>
                  <a:srgbClr val="5B3578"/>
                </a:solidFill>
              </a:rPr>
              <a:t>« cathares » </a:t>
            </a:r>
            <a:r>
              <a:rPr lang="fr-FR" dirty="0">
                <a:solidFill>
                  <a:srgbClr val="5B3578"/>
                </a:solidFill>
              </a:rPr>
              <a:t>par exemple</a:t>
            </a:r>
            <a:r>
              <a:rPr lang="fr-FR" dirty="0" smtClean="0">
                <a:solidFill>
                  <a:srgbClr val="5B3578"/>
                </a:solidFill>
              </a:rPr>
              <a:t>, était </a:t>
            </a:r>
            <a:r>
              <a:rPr lang="fr-FR" dirty="0">
                <a:solidFill>
                  <a:srgbClr val="5B3578"/>
                </a:solidFill>
              </a:rPr>
              <a:t>regardé avec suspicion. </a:t>
            </a:r>
            <a:endParaRPr lang="fr-FR" dirty="0" smtClean="0">
              <a:solidFill>
                <a:srgbClr val="5B3578"/>
              </a:solidFill>
            </a:endParaRPr>
          </a:p>
        </p:txBody>
      </p:sp>
    </p:spTree>
    <p:extLst>
      <p:ext uri="{BB962C8B-B14F-4D97-AF65-F5344CB8AC3E}">
        <p14:creationId xmlns:p14="http://schemas.microsoft.com/office/powerpoint/2010/main" val="394802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0822" y="568240"/>
            <a:ext cx="5900315" cy="369332"/>
          </a:xfrm>
          <a:prstGeom prst="rect">
            <a:avLst/>
          </a:prstGeom>
        </p:spPr>
        <p:txBody>
          <a:bodyPr wrap="square">
            <a:spAutoFit/>
          </a:bodyPr>
          <a:lstStyle/>
          <a:p>
            <a:r>
              <a:rPr lang="fr-FR" dirty="0">
                <a:solidFill>
                  <a:srgbClr val="5B3578"/>
                </a:solidFill>
              </a:rPr>
              <a:t>965 – Première mention écrite du </a:t>
            </a:r>
            <a:r>
              <a:rPr lang="fr-FR" dirty="0" smtClean="0">
                <a:solidFill>
                  <a:srgbClr val="5B3578"/>
                </a:solidFill>
              </a:rPr>
              <a:t>tofu</a:t>
            </a:r>
          </a:p>
        </p:txBody>
      </p:sp>
      <p:sp>
        <p:nvSpPr>
          <p:cNvPr id="4" name="Rectangle 3"/>
          <p:cNvSpPr/>
          <p:nvPr/>
        </p:nvSpPr>
        <p:spPr>
          <a:xfrm>
            <a:off x="251594" y="1181886"/>
            <a:ext cx="4422770" cy="2585323"/>
          </a:xfrm>
          <a:prstGeom prst="rect">
            <a:avLst/>
          </a:prstGeom>
        </p:spPr>
        <p:txBody>
          <a:bodyPr wrap="square">
            <a:spAutoFit/>
          </a:bodyPr>
          <a:lstStyle/>
          <a:p>
            <a:r>
              <a:rPr lang="fr-FR" dirty="0">
                <a:solidFill>
                  <a:srgbClr val="5B3578"/>
                </a:solidFill>
              </a:rPr>
              <a:t>La plus ancienne référence écrite connue au tofu remonte à 965, en Chine, dans les « Anecdotes, simples et exotiques » (Ch’ing I Lu) de T’</a:t>
            </a:r>
            <a:r>
              <a:rPr lang="fr-FR" dirty="0" err="1">
                <a:solidFill>
                  <a:srgbClr val="5B3578"/>
                </a:solidFill>
              </a:rPr>
              <a:t>ao</a:t>
            </a:r>
            <a:r>
              <a:rPr lang="fr-FR" dirty="0">
                <a:solidFill>
                  <a:srgbClr val="5B3578"/>
                </a:solidFill>
              </a:rPr>
              <a:t> Ku 1, une compilation de faits associés à un large éventail de sujets courants à l’époque de la dynastie Sui (581-618), de la dynastie Tang (618-907) et de la période des Cinq Dynasties et des Dix Royaumes (907-979).</a:t>
            </a:r>
          </a:p>
        </p:txBody>
      </p:sp>
      <p:pic>
        <p:nvPicPr>
          <p:cNvPr id="5" name="Image 4"/>
          <p:cNvPicPr>
            <a:picLocks noChangeAspect="1"/>
          </p:cNvPicPr>
          <p:nvPr/>
        </p:nvPicPr>
        <p:blipFill>
          <a:blip r:embed="rId2"/>
          <a:stretch>
            <a:fillRect/>
          </a:stretch>
        </p:blipFill>
        <p:spPr>
          <a:xfrm>
            <a:off x="1833366" y="3695475"/>
            <a:ext cx="7143750" cy="3171825"/>
          </a:xfrm>
          <a:prstGeom prst="rect">
            <a:avLst/>
          </a:prstGeom>
        </p:spPr>
      </p:pic>
      <p:pic>
        <p:nvPicPr>
          <p:cNvPr id="6" name="Image 5"/>
          <p:cNvPicPr>
            <a:picLocks noChangeAspect="1"/>
          </p:cNvPicPr>
          <p:nvPr/>
        </p:nvPicPr>
        <p:blipFill>
          <a:blip r:embed="rId3"/>
          <a:stretch>
            <a:fillRect/>
          </a:stretch>
        </p:blipFill>
        <p:spPr>
          <a:xfrm>
            <a:off x="4776971" y="937572"/>
            <a:ext cx="4043430" cy="2757903"/>
          </a:xfrm>
          <a:prstGeom prst="rect">
            <a:avLst/>
          </a:prstGeom>
        </p:spPr>
      </p:pic>
    </p:spTree>
    <p:extLst>
      <p:ext uri="{BB962C8B-B14F-4D97-AF65-F5344CB8AC3E}">
        <p14:creationId xmlns:p14="http://schemas.microsoft.com/office/powerpoint/2010/main" val="249971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0822" y="568240"/>
            <a:ext cx="5900315" cy="369332"/>
          </a:xfrm>
          <a:prstGeom prst="rect">
            <a:avLst/>
          </a:prstGeom>
        </p:spPr>
        <p:txBody>
          <a:bodyPr wrap="square">
            <a:spAutoFit/>
          </a:bodyPr>
          <a:lstStyle/>
          <a:p>
            <a:r>
              <a:rPr lang="fr-FR" dirty="0">
                <a:solidFill>
                  <a:srgbClr val="5B3578"/>
                </a:solidFill>
              </a:rPr>
              <a:t>1226 – Première mention écrite d’un lait d’origine </a:t>
            </a:r>
            <a:r>
              <a:rPr lang="fr-FR" dirty="0" smtClean="0">
                <a:solidFill>
                  <a:srgbClr val="5B3578"/>
                </a:solidFill>
              </a:rPr>
              <a:t>végétale</a:t>
            </a:r>
          </a:p>
        </p:txBody>
      </p:sp>
      <p:pic>
        <p:nvPicPr>
          <p:cNvPr id="5" name="Image 4"/>
          <p:cNvPicPr>
            <a:picLocks noChangeAspect="1"/>
          </p:cNvPicPr>
          <p:nvPr/>
        </p:nvPicPr>
        <p:blipFill>
          <a:blip r:embed="rId2"/>
          <a:stretch>
            <a:fillRect/>
          </a:stretch>
        </p:blipFill>
        <p:spPr>
          <a:xfrm>
            <a:off x="4395693" y="1790925"/>
            <a:ext cx="4541197" cy="4666393"/>
          </a:xfrm>
          <a:prstGeom prst="rect">
            <a:avLst/>
          </a:prstGeom>
        </p:spPr>
      </p:pic>
      <p:sp>
        <p:nvSpPr>
          <p:cNvPr id="6" name="Rectangle 5"/>
          <p:cNvSpPr/>
          <p:nvPr/>
        </p:nvSpPr>
        <p:spPr>
          <a:xfrm flipH="1">
            <a:off x="246527" y="1021633"/>
            <a:ext cx="4076582" cy="5355312"/>
          </a:xfrm>
          <a:prstGeom prst="rect">
            <a:avLst/>
          </a:prstGeom>
        </p:spPr>
        <p:txBody>
          <a:bodyPr wrap="square">
            <a:spAutoFit/>
          </a:bodyPr>
          <a:lstStyle/>
          <a:p>
            <a:r>
              <a:rPr lang="fr-FR" dirty="0">
                <a:solidFill>
                  <a:srgbClr val="5B3578"/>
                </a:solidFill>
              </a:rPr>
              <a:t>« Pelez les amandes douces et broyez-les, puis mélangez-les avec un peu d’eau : parfumez [la recette] à votre goût avec le </a:t>
            </a:r>
            <a:r>
              <a:rPr lang="fr-FR" b="1" dirty="0">
                <a:solidFill>
                  <a:srgbClr val="5B3578"/>
                </a:solidFill>
              </a:rPr>
              <a:t>lait de l’amande</a:t>
            </a:r>
            <a:r>
              <a:rPr lang="fr-FR" dirty="0">
                <a:solidFill>
                  <a:srgbClr val="5B3578"/>
                </a:solidFill>
              </a:rPr>
              <a:t> </a:t>
            </a:r>
            <a:r>
              <a:rPr lang="fr-FR" dirty="0" smtClean="0">
                <a:solidFill>
                  <a:srgbClr val="5B3578"/>
                </a:solidFill>
              </a:rPr>
              <a:t>».</a:t>
            </a:r>
          </a:p>
          <a:p>
            <a:endParaRPr lang="fr-FR" dirty="0" smtClean="0">
              <a:solidFill>
                <a:srgbClr val="5B3578"/>
              </a:solidFill>
            </a:endParaRPr>
          </a:p>
          <a:p>
            <a:r>
              <a:rPr lang="fr-FR" dirty="0">
                <a:solidFill>
                  <a:srgbClr val="5B3578"/>
                </a:solidFill>
              </a:rPr>
              <a:t>Il faudra attendre </a:t>
            </a:r>
            <a:r>
              <a:rPr lang="fr-FR" dirty="0" smtClean="0">
                <a:solidFill>
                  <a:srgbClr val="5B3578"/>
                </a:solidFill>
              </a:rPr>
              <a:t>1390, </a:t>
            </a:r>
            <a:r>
              <a:rPr lang="fr-FR" dirty="0">
                <a:solidFill>
                  <a:srgbClr val="5B3578"/>
                </a:solidFill>
              </a:rPr>
              <a:t>plus d’un siècle et demi plus tard, pour voir apparaître la première mention écrite du lait d’amande en langue anglaise, dans </a:t>
            </a:r>
            <a:r>
              <a:rPr lang="fr-FR" i="1" dirty="0" smtClean="0">
                <a:solidFill>
                  <a:srgbClr val="5B3578"/>
                </a:solidFill>
              </a:rPr>
              <a:t>The </a:t>
            </a:r>
            <a:r>
              <a:rPr lang="fr-FR" i="1" dirty="0">
                <a:solidFill>
                  <a:srgbClr val="5B3578"/>
                </a:solidFill>
              </a:rPr>
              <a:t>Forme of </a:t>
            </a:r>
            <a:r>
              <a:rPr lang="fr-FR" i="1" dirty="0" err="1" smtClean="0">
                <a:solidFill>
                  <a:srgbClr val="5B3578"/>
                </a:solidFill>
              </a:rPr>
              <a:t>Cury</a:t>
            </a:r>
            <a:r>
              <a:rPr lang="fr-FR" dirty="0" smtClean="0">
                <a:solidFill>
                  <a:srgbClr val="5B3578"/>
                </a:solidFill>
              </a:rPr>
              <a:t> </a:t>
            </a:r>
            <a:r>
              <a:rPr lang="fr-FR" dirty="0">
                <a:solidFill>
                  <a:srgbClr val="5B3578"/>
                </a:solidFill>
              </a:rPr>
              <a:t>(Technique de cuisine, « </a:t>
            </a:r>
            <a:r>
              <a:rPr lang="fr-FR" dirty="0" err="1">
                <a:solidFill>
                  <a:srgbClr val="5B3578"/>
                </a:solidFill>
              </a:rPr>
              <a:t>cury</a:t>
            </a:r>
            <a:r>
              <a:rPr lang="fr-FR" dirty="0">
                <a:solidFill>
                  <a:srgbClr val="5B3578"/>
                </a:solidFill>
              </a:rPr>
              <a:t> » venant du moyen français « cuire »), un vaste recueil de recettes anglaises médiévales </a:t>
            </a:r>
            <a:r>
              <a:rPr lang="fr-FR" dirty="0" smtClean="0">
                <a:solidFill>
                  <a:srgbClr val="5B3578"/>
                </a:solidFill>
              </a:rPr>
              <a:t>rédigé </a:t>
            </a:r>
            <a:r>
              <a:rPr lang="fr-FR" dirty="0">
                <a:solidFill>
                  <a:srgbClr val="5B3578"/>
                </a:solidFill>
              </a:rPr>
              <a:t>par les maîtres queux </a:t>
            </a:r>
            <a:r>
              <a:rPr lang="fr-FR" dirty="0" smtClean="0">
                <a:solidFill>
                  <a:srgbClr val="5B3578"/>
                </a:solidFill>
              </a:rPr>
              <a:t>du </a:t>
            </a:r>
            <a:r>
              <a:rPr lang="fr-FR" dirty="0">
                <a:solidFill>
                  <a:srgbClr val="5B3578"/>
                </a:solidFill>
              </a:rPr>
              <a:t>roi Richard II d’Angleterre. </a:t>
            </a:r>
            <a:endParaRPr lang="fr-FR" dirty="0" smtClean="0">
              <a:solidFill>
                <a:srgbClr val="5B3578"/>
              </a:solidFill>
            </a:endParaRPr>
          </a:p>
          <a:p>
            <a:r>
              <a:rPr lang="fr-FR" dirty="0" smtClean="0">
                <a:solidFill>
                  <a:srgbClr val="5B3578"/>
                </a:solidFill>
              </a:rPr>
              <a:t>Le </a:t>
            </a:r>
            <a:r>
              <a:rPr lang="fr-FR" dirty="0">
                <a:solidFill>
                  <a:srgbClr val="5B3578"/>
                </a:solidFill>
              </a:rPr>
              <a:t>lait d’amande sera plébiscité en Europe pendant le </a:t>
            </a:r>
            <a:r>
              <a:rPr lang="fr-FR" b="1" dirty="0">
                <a:solidFill>
                  <a:srgbClr val="5B3578"/>
                </a:solidFill>
              </a:rPr>
              <a:t>Carême</a:t>
            </a:r>
            <a:r>
              <a:rPr lang="fr-FR" dirty="0">
                <a:solidFill>
                  <a:srgbClr val="5B3578"/>
                </a:solidFill>
              </a:rPr>
              <a:t> </a:t>
            </a:r>
            <a:r>
              <a:rPr lang="fr-FR" dirty="0" smtClean="0">
                <a:solidFill>
                  <a:srgbClr val="5B3578"/>
                </a:solidFill>
              </a:rPr>
              <a:t>et </a:t>
            </a:r>
            <a:r>
              <a:rPr lang="fr-FR" dirty="0">
                <a:solidFill>
                  <a:srgbClr val="5B3578"/>
                </a:solidFill>
              </a:rPr>
              <a:t>deviendra le premier lait d’origine non animale à connaître une certaine popularité en Occident.</a:t>
            </a:r>
          </a:p>
        </p:txBody>
      </p:sp>
    </p:spTree>
    <p:extLst>
      <p:ext uri="{BB962C8B-B14F-4D97-AF65-F5344CB8AC3E}">
        <p14:creationId xmlns:p14="http://schemas.microsoft.com/office/powerpoint/2010/main" val="405016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59034" y="1046228"/>
            <a:ext cx="5715000" cy="2990850"/>
          </a:xfrm>
          <a:prstGeom prst="rect">
            <a:avLst/>
          </a:prstGeom>
        </p:spPr>
      </p:pic>
      <p:sp>
        <p:nvSpPr>
          <p:cNvPr id="5" name="Rectangle 4"/>
          <p:cNvSpPr/>
          <p:nvPr/>
        </p:nvSpPr>
        <p:spPr>
          <a:xfrm>
            <a:off x="530556" y="560651"/>
            <a:ext cx="8292019" cy="369332"/>
          </a:xfrm>
          <a:prstGeom prst="rect">
            <a:avLst/>
          </a:prstGeom>
        </p:spPr>
        <p:txBody>
          <a:bodyPr wrap="square">
            <a:spAutoFit/>
          </a:bodyPr>
          <a:lstStyle/>
          <a:p>
            <a:r>
              <a:rPr lang="fr-FR" dirty="0">
                <a:solidFill>
                  <a:srgbClr val="5B3578"/>
                </a:solidFill>
              </a:rPr>
              <a:t>1301 – Première mention écrite du </a:t>
            </a:r>
            <a:r>
              <a:rPr lang="fr-FR" dirty="0" smtClean="0">
                <a:solidFill>
                  <a:srgbClr val="5B3578"/>
                </a:solidFill>
              </a:rPr>
              <a:t>seitan (</a:t>
            </a:r>
            <a:r>
              <a:rPr lang="fr-FR" dirty="0" smtClean="0">
                <a:solidFill>
                  <a:srgbClr val="5B3578"/>
                </a:solidFill>
                <a:hlinkClick r:id="rId3"/>
              </a:rPr>
              <a:t>Animal </a:t>
            </a:r>
            <a:r>
              <a:rPr lang="fr-FR" dirty="0" err="1" smtClean="0">
                <a:solidFill>
                  <a:srgbClr val="5B3578"/>
                </a:solidFill>
                <a:hlinkClick r:id="rId3"/>
              </a:rPr>
              <a:t>Timeline</a:t>
            </a:r>
            <a:r>
              <a:rPr lang="fr-FR" dirty="0" smtClean="0">
                <a:solidFill>
                  <a:srgbClr val="5B3578"/>
                </a:solidFill>
              </a:rPr>
              <a:t>)</a:t>
            </a:r>
          </a:p>
        </p:txBody>
      </p:sp>
      <p:sp>
        <p:nvSpPr>
          <p:cNvPr id="6" name="Rectangle 5"/>
          <p:cNvSpPr/>
          <p:nvPr/>
        </p:nvSpPr>
        <p:spPr>
          <a:xfrm>
            <a:off x="259034" y="4153323"/>
            <a:ext cx="5267269" cy="2031325"/>
          </a:xfrm>
          <a:prstGeom prst="rect">
            <a:avLst/>
          </a:prstGeom>
        </p:spPr>
        <p:txBody>
          <a:bodyPr wrap="square">
            <a:spAutoFit/>
          </a:bodyPr>
          <a:lstStyle/>
          <a:p>
            <a:r>
              <a:rPr lang="fr-FR" dirty="0">
                <a:solidFill>
                  <a:srgbClr val="5B3578"/>
                </a:solidFill>
              </a:rPr>
              <a:t>Bien que le nom « seitan » soit récent, c’est un aliment utilisé de longue date en Asie. Ce seraient les </a:t>
            </a:r>
            <a:r>
              <a:rPr lang="fr-FR" b="1" dirty="0">
                <a:solidFill>
                  <a:srgbClr val="5B3578"/>
                </a:solidFill>
              </a:rPr>
              <a:t>moines bouddhistes</a:t>
            </a:r>
            <a:r>
              <a:rPr lang="fr-FR" dirty="0">
                <a:solidFill>
                  <a:srgbClr val="5B3578"/>
                </a:solidFill>
              </a:rPr>
              <a:t> qui, souhaitant végétaliser leur alimentation, l’auraient adopté et diffusé à travers l’Asie, où il est devenu un incontournable des </a:t>
            </a:r>
            <a:r>
              <a:rPr lang="fr-FR" b="1" dirty="0">
                <a:solidFill>
                  <a:srgbClr val="5B3578"/>
                </a:solidFill>
              </a:rPr>
              <a:t>cuisines chinoise</a:t>
            </a:r>
            <a:r>
              <a:rPr lang="fr-FR" dirty="0">
                <a:solidFill>
                  <a:srgbClr val="5B3578"/>
                </a:solidFill>
              </a:rPr>
              <a:t> sous le nom de </a:t>
            </a:r>
            <a:r>
              <a:rPr lang="fr-FR" i="1" dirty="0" err="1">
                <a:solidFill>
                  <a:srgbClr val="5B3578"/>
                </a:solidFill>
              </a:rPr>
              <a:t>miànjīn</a:t>
            </a:r>
            <a:r>
              <a:rPr lang="fr-FR" dirty="0">
                <a:solidFill>
                  <a:srgbClr val="5B3578"/>
                </a:solidFill>
              </a:rPr>
              <a:t> (</a:t>
            </a:r>
            <a:r>
              <a:rPr lang="ja-JP" altLang="fr-FR" dirty="0">
                <a:solidFill>
                  <a:srgbClr val="5B3578"/>
                </a:solidFill>
              </a:rPr>
              <a:t>面筋</a:t>
            </a:r>
            <a:r>
              <a:rPr lang="fr-FR" altLang="ja-JP" dirty="0">
                <a:solidFill>
                  <a:srgbClr val="5B3578"/>
                </a:solidFill>
              </a:rPr>
              <a:t>) </a:t>
            </a:r>
            <a:r>
              <a:rPr lang="fr-FR" dirty="0">
                <a:solidFill>
                  <a:srgbClr val="5B3578"/>
                </a:solidFill>
              </a:rPr>
              <a:t>et </a:t>
            </a:r>
            <a:r>
              <a:rPr lang="fr-FR" b="1" dirty="0">
                <a:solidFill>
                  <a:srgbClr val="5B3578"/>
                </a:solidFill>
              </a:rPr>
              <a:t>japonaise</a:t>
            </a:r>
            <a:r>
              <a:rPr lang="fr-FR" dirty="0">
                <a:solidFill>
                  <a:srgbClr val="5B3578"/>
                </a:solidFill>
              </a:rPr>
              <a:t> sous le nom de </a:t>
            </a:r>
            <a:r>
              <a:rPr lang="fr-FR" i="1" dirty="0" err="1">
                <a:solidFill>
                  <a:srgbClr val="5B3578"/>
                </a:solidFill>
              </a:rPr>
              <a:t>fu</a:t>
            </a:r>
            <a:r>
              <a:rPr lang="fr-FR" dirty="0">
                <a:solidFill>
                  <a:srgbClr val="5B3578"/>
                </a:solidFill>
              </a:rPr>
              <a:t> (</a:t>
            </a:r>
            <a:r>
              <a:rPr lang="ja-JP" altLang="fr-FR" dirty="0">
                <a:solidFill>
                  <a:srgbClr val="5B3578"/>
                </a:solidFill>
              </a:rPr>
              <a:t>麩</a:t>
            </a:r>
            <a:r>
              <a:rPr lang="fr-FR" altLang="ja-JP" dirty="0">
                <a:solidFill>
                  <a:srgbClr val="5B3578"/>
                </a:solidFill>
              </a:rPr>
              <a:t>). </a:t>
            </a:r>
            <a:endParaRPr lang="fr-FR" dirty="0">
              <a:solidFill>
                <a:srgbClr val="5B3578"/>
              </a:solidFill>
            </a:endParaRPr>
          </a:p>
        </p:txBody>
      </p:sp>
      <p:sp>
        <p:nvSpPr>
          <p:cNvPr id="7" name="Rectangle 6"/>
          <p:cNvSpPr/>
          <p:nvPr/>
        </p:nvSpPr>
        <p:spPr>
          <a:xfrm>
            <a:off x="6162731" y="1504160"/>
            <a:ext cx="2981269" cy="3970318"/>
          </a:xfrm>
          <a:prstGeom prst="rect">
            <a:avLst/>
          </a:prstGeom>
        </p:spPr>
        <p:txBody>
          <a:bodyPr wrap="square">
            <a:spAutoFit/>
          </a:bodyPr>
          <a:lstStyle/>
          <a:p>
            <a:r>
              <a:rPr lang="fr-FR" altLang="ja-JP" dirty="0">
                <a:solidFill>
                  <a:srgbClr val="5B3578"/>
                </a:solidFill>
              </a:rPr>
              <a:t>1962 : premier seitan </a:t>
            </a:r>
            <a:r>
              <a:rPr lang="fr-FR" altLang="ja-JP" b="1" dirty="0">
                <a:solidFill>
                  <a:srgbClr val="5B3578"/>
                </a:solidFill>
              </a:rPr>
              <a:t>produit industriellement </a:t>
            </a:r>
            <a:r>
              <a:rPr lang="fr-FR" altLang="ja-JP" dirty="0">
                <a:solidFill>
                  <a:srgbClr val="5B3578"/>
                </a:solidFill>
              </a:rPr>
              <a:t>par la marque </a:t>
            </a:r>
            <a:r>
              <a:rPr lang="fr-FR" altLang="ja-JP" dirty="0" err="1">
                <a:solidFill>
                  <a:srgbClr val="5B3578"/>
                </a:solidFill>
              </a:rPr>
              <a:t>Marushima</a:t>
            </a:r>
            <a:r>
              <a:rPr lang="fr-FR" altLang="ja-JP" dirty="0">
                <a:solidFill>
                  <a:srgbClr val="5B3578"/>
                </a:solidFill>
              </a:rPr>
              <a:t> </a:t>
            </a:r>
            <a:r>
              <a:rPr lang="fr-FR" altLang="ja-JP" dirty="0" err="1">
                <a:solidFill>
                  <a:srgbClr val="5B3578"/>
                </a:solidFill>
              </a:rPr>
              <a:t>Shoyu</a:t>
            </a:r>
            <a:r>
              <a:rPr lang="fr-FR" altLang="ja-JP" dirty="0">
                <a:solidFill>
                  <a:srgbClr val="5B3578"/>
                </a:solidFill>
              </a:rPr>
              <a:t>. </a:t>
            </a:r>
            <a:endParaRPr lang="fr-FR" altLang="ja-JP" dirty="0" smtClean="0">
              <a:solidFill>
                <a:srgbClr val="5B3578"/>
              </a:solidFill>
            </a:endParaRPr>
          </a:p>
          <a:p>
            <a:endParaRPr lang="fr-FR" altLang="ja-JP" dirty="0">
              <a:solidFill>
                <a:srgbClr val="5B3578"/>
              </a:solidFill>
            </a:endParaRPr>
          </a:p>
          <a:p>
            <a:r>
              <a:rPr lang="fr-FR" altLang="ja-JP" u="sng" dirty="0" smtClean="0">
                <a:solidFill>
                  <a:srgbClr val="5B3578"/>
                </a:solidFill>
              </a:rPr>
              <a:t>L’étymologie</a:t>
            </a:r>
            <a:r>
              <a:rPr lang="fr-FR" altLang="ja-JP" dirty="0" smtClean="0">
                <a:solidFill>
                  <a:srgbClr val="5B3578"/>
                </a:solidFill>
              </a:rPr>
              <a:t> </a:t>
            </a:r>
            <a:r>
              <a:rPr lang="fr-FR" altLang="ja-JP" dirty="0">
                <a:solidFill>
                  <a:srgbClr val="5B3578"/>
                </a:solidFill>
              </a:rPr>
              <a:t>de seitan la plus communément admise est que le mot viendrait du japonais, la première syllabe de </a:t>
            </a:r>
            <a:r>
              <a:rPr lang="ja-JP" altLang="fr-FR" dirty="0">
                <a:solidFill>
                  <a:srgbClr val="5B3578"/>
                </a:solidFill>
              </a:rPr>
              <a:t>生 </a:t>
            </a:r>
            <a:r>
              <a:rPr lang="fr-FR" altLang="ja-JP" dirty="0">
                <a:solidFill>
                  <a:srgbClr val="5B3578"/>
                </a:solidFill>
              </a:rPr>
              <a:t>(</a:t>
            </a:r>
            <a:r>
              <a:rPr lang="fr-FR" altLang="ja-JP" dirty="0" err="1">
                <a:solidFill>
                  <a:srgbClr val="5B3578"/>
                </a:solidFill>
              </a:rPr>
              <a:t>sei</a:t>
            </a:r>
            <a:r>
              <a:rPr lang="fr-FR" altLang="ja-JP" dirty="0">
                <a:solidFill>
                  <a:srgbClr val="5B3578"/>
                </a:solidFill>
              </a:rPr>
              <a:t> : être, devenir, à base de) et la deuxième syllabe de </a:t>
            </a:r>
            <a:r>
              <a:rPr lang="ja-JP" altLang="fr-FR" dirty="0">
                <a:solidFill>
                  <a:srgbClr val="5B3578"/>
                </a:solidFill>
              </a:rPr>
              <a:t>蛋 </a:t>
            </a:r>
            <a:r>
              <a:rPr lang="fr-FR" altLang="ja-JP" dirty="0">
                <a:solidFill>
                  <a:srgbClr val="5B3578"/>
                </a:solidFill>
              </a:rPr>
              <a:t>(tan, de </a:t>
            </a:r>
            <a:r>
              <a:rPr lang="ja-JP" altLang="fr-FR" dirty="0">
                <a:solidFill>
                  <a:srgbClr val="5B3578"/>
                </a:solidFill>
              </a:rPr>
              <a:t>蛋白 </a:t>
            </a:r>
            <a:r>
              <a:rPr lang="fr-FR" altLang="ja-JP" dirty="0">
                <a:solidFill>
                  <a:srgbClr val="5B3578"/>
                </a:solidFill>
              </a:rPr>
              <a:t>(</a:t>
            </a:r>
            <a:r>
              <a:rPr lang="fr-FR" altLang="ja-JP" dirty="0" err="1">
                <a:solidFill>
                  <a:srgbClr val="5B3578"/>
                </a:solidFill>
              </a:rPr>
              <a:t>tanpaku</a:t>
            </a:r>
            <a:r>
              <a:rPr lang="fr-FR" altLang="ja-JP" dirty="0">
                <a:solidFill>
                  <a:srgbClr val="5B3578"/>
                </a:solidFill>
              </a:rPr>
              <a:t> : protéine)). Ainsi, seitan signifie « à base de protéines ».</a:t>
            </a:r>
            <a:endParaRPr lang="fr-FR" dirty="0"/>
          </a:p>
        </p:txBody>
      </p:sp>
    </p:spTree>
    <p:extLst>
      <p:ext uri="{BB962C8B-B14F-4D97-AF65-F5344CB8AC3E}">
        <p14:creationId xmlns:p14="http://schemas.microsoft.com/office/powerpoint/2010/main" val="250142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5413" y="568239"/>
            <a:ext cx="7918488" cy="646331"/>
          </a:xfrm>
          <a:prstGeom prst="rect">
            <a:avLst/>
          </a:prstGeom>
        </p:spPr>
        <p:txBody>
          <a:bodyPr wrap="square">
            <a:spAutoFit/>
          </a:bodyPr>
          <a:lstStyle/>
          <a:p>
            <a:r>
              <a:rPr lang="fr-FR" dirty="0">
                <a:solidFill>
                  <a:srgbClr val="5B3578"/>
                </a:solidFill>
                <a:latin typeface="Inter"/>
              </a:rPr>
              <a:t>1896 – Commercialisation du </a:t>
            </a:r>
            <a:r>
              <a:rPr lang="fr-FR" dirty="0" err="1">
                <a:solidFill>
                  <a:srgbClr val="5B3578"/>
                </a:solidFill>
                <a:latin typeface="Inter"/>
              </a:rPr>
              <a:t>Nuttose</a:t>
            </a:r>
            <a:r>
              <a:rPr lang="fr-FR" dirty="0">
                <a:solidFill>
                  <a:srgbClr val="5B3578"/>
                </a:solidFill>
                <a:latin typeface="Inter"/>
              </a:rPr>
              <a:t>, le premier simili-carné </a:t>
            </a:r>
            <a:r>
              <a:rPr lang="fr-FR" dirty="0" smtClean="0">
                <a:solidFill>
                  <a:srgbClr val="5B3578"/>
                </a:solidFill>
                <a:latin typeface="Inter"/>
              </a:rPr>
              <a:t>occidental</a:t>
            </a:r>
          </a:p>
          <a:p>
            <a:r>
              <a:rPr lang="fr-FR" dirty="0">
                <a:solidFill>
                  <a:srgbClr val="5B3578"/>
                </a:solidFill>
                <a:latin typeface="Inter"/>
              </a:rPr>
              <a:t>Dr John Harvey Kellogg au </a:t>
            </a:r>
            <a:r>
              <a:rPr lang="fr-FR" dirty="0" err="1">
                <a:solidFill>
                  <a:srgbClr val="5B3578"/>
                </a:solidFill>
                <a:latin typeface="Inter"/>
              </a:rPr>
              <a:t>Sanitarium</a:t>
            </a:r>
            <a:r>
              <a:rPr lang="fr-FR" dirty="0">
                <a:solidFill>
                  <a:srgbClr val="5B3578"/>
                </a:solidFill>
                <a:latin typeface="Inter"/>
              </a:rPr>
              <a:t> de Battle </a:t>
            </a:r>
            <a:r>
              <a:rPr lang="fr-FR" dirty="0" smtClean="0">
                <a:solidFill>
                  <a:srgbClr val="5B3578"/>
                </a:solidFill>
                <a:latin typeface="Inter"/>
              </a:rPr>
              <a:t>Creek</a:t>
            </a:r>
          </a:p>
        </p:txBody>
      </p:sp>
      <p:pic>
        <p:nvPicPr>
          <p:cNvPr id="9218" name="Picture 2" descr="https://animaltimeline.fr/wp-content/uploads/2021/08/Nuttos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64" y="2856823"/>
            <a:ext cx="4558895" cy="304337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p:cNvGrpSpPr/>
          <p:nvPr/>
        </p:nvGrpSpPr>
        <p:grpSpPr>
          <a:xfrm>
            <a:off x="6475215" y="1638703"/>
            <a:ext cx="2381250" cy="3846732"/>
            <a:chOff x="6475215" y="1638703"/>
            <a:chExt cx="2381250" cy="3846732"/>
          </a:xfrm>
        </p:grpSpPr>
        <p:pic>
          <p:nvPicPr>
            <p:cNvPr id="9220" name="Picture 4" descr="https://upload.wikimedia.org/wikipedia/commons/thumb/2/2f/Portrait_of_Dr._John_Harvey_Kellogg.jpg/250px-Portrait_of_Dr._John_Harvey_Kellog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5215" y="1638703"/>
              <a:ext cx="2381250" cy="32004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509113" y="4839104"/>
              <a:ext cx="2313454" cy="646331"/>
            </a:xfrm>
            <a:prstGeom prst="rect">
              <a:avLst/>
            </a:prstGeom>
          </p:spPr>
          <p:txBody>
            <a:bodyPr wrap="none">
              <a:spAutoFit/>
            </a:bodyPr>
            <a:lstStyle/>
            <a:p>
              <a:pPr algn="ctr"/>
              <a:r>
                <a:rPr lang="fr-FR" dirty="0">
                  <a:solidFill>
                    <a:srgbClr val="5B3578"/>
                  </a:solidFill>
                  <a:latin typeface="Inter"/>
                </a:rPr>
                <a:t>John Harvey Kellogg</a:t>
              </a:r>
              <a:endParaRPr lang="fr-FR" dirty="0" smtClean="0">
                <a:solidFill>
                  <a:srgbClr val="5B3578"/>
                </a:solidFill>
                <a:latin typeface="Inter"/>
              </a:endParaRPr>
            </a:p>
            <a:p>
              <a:pPr algn="ctr"/>
              <a:r>
                <a:rPr lang="fr-FR" dirty="0" smtClean="0">
                  <a:solidFill>
                    <a:srgbClr val="5B3578"/>
                  </a:solidFill>
                  <a:latin typeface="Inter"/>
                </a:rPr>
                <a:t>(</a:t>
              </a:r>
              <a:r>
                <a:rPr lang="fr-FR" dirty="0">
                  <a:solidFill>
                    <a:srgbClr val="5B3578"/>
                  </a:solidFill>
                  <a:latin typeface="Inter"/>
                </a:rPr>
                <a:t>1852-1943)</a:t>
              </a:r>
              <a:endParaRPr lang="fr-FR" dirty="0"/>
            </a:p>
          </p:txBody>
        </p:sp>
      </p:grpSp>
      <p:sp>
        <p:nvSpPr>
          <p:cNvPr id="6" name="Rectangle 5"/>
          <p:cNvSpPr/>
          <p:nvPr/>
        </p:nvSpPr>
        <p:spPr>
          <a:xfrm>
            <a:off x="565413" y="1570325"/>
            <a:ext cx="5802923" cy="923330"/>
          </a:xfrm>
          <a:prstGeom prst="rect">
            <a:avLst/>
          </a:prstGeom>
        </p:spPr>
        <p:txBody>
          <a:bodyPr wrap="square">
            <a:spAutoFit/>
          </a:bodyPr>
          <a:lstStyle/>
          <a:p>
            <a:r>
              <a:rPr lang="fr-FR" dirty="0" smtClean="0">
                <a:solidFill>
                  <a:srgbClr val="5B3578"/>
                </a:solidFill>
                <a:latin typeface="Inter"/>
              </a:rPr>
              <a:t>Puritanisme de l’Église </a:t>
            </a:r>
            <a:r>
              <a:rPr lang="fr-FR" dirty="0">
                <a:solidFill>
                  <a:srgbClr val="5B3578"/>
                </a:solidFill>
                <a:latin typeface="Inter"/>
              </a:rPr>
              <a:t>adventiste du septième jour </a:t>
            </a:r>
            <a:endParaRPr lang="fr-FR" dirty="0" smtClean="0">
              <a:solidFill>
                <a:srgbClr val="5B3578"/>
              </a:solidFill>
              <a:latin typeface="Inter"/>
            </a:endParaRPr>
          </a:p>
          <a:p>
            <a:r>
              <a:rPr lang="fr-FR" dirty="0" smtClean="0">
                <a:solidFill>
                  <a:srgbClr val="5B3578"/>
                </a:solidFill>
                <a:latin typeface="Inter"/>
              </a:rPr>
              <a:t>Recommande la circoncision sans anesthésie pour « lutter » contre la masturbation</a:t>
            </a:r>
          </a:p>
        </p:txBody>
      </p:sp>
      <p:sp>
        <p:nvSpPr>
          <p:cNvPr id="7" name="Rectangle 6"/>
          <p:cNvSpPr/>
          <p:nvPr/>
        </p:nvSpPr>
        <p:spPr>
          <a:xfrm>
            <a:off x="1343079" y="5883313"/>
            <a:ext cx="3493264" cy="369332"/>
          </a:xfrm>
          <a:prstGeom prst="rect">
            <a:avLst/>
          </a:prstGeom>
        </p:spPr>
        <p:txBody>
          <a:bodyPr wrap="none">
            <a:spAutoFit/>
          </a:bodyPr>
          <a:lstStyle/>
          <a:p>
            <a:r>
              <a:rPr lang="fr-FR" dirty="0">
                <a:solidFill>
                  <a:srgbClr val="5B3578"/>
                </a:solidFill>
                <a:latin typeface="Inter"/>
              </a:rPr>
              <a:t>Peut-on parler de gastronomie ?</a:t>
            </a:r>
          </a:p>
        </p:txBody>
      </p:sp>
    </p:spTree>
    <p:extLst>
      <p:ext uri="{BB962C8B-B14F-4D97-AF65-F5344CB8AC3E}">
        <p14:creationId xmlns:p14="http://schemas.microsoft.com/office/powerpoint/2010/main" val="344578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27318" y="423069"/>
            <a:ext cx="4878728" cy="5632311"/>
          </a:xfrm>
          <a:prstGeom prst="rect">
            <a:avLst/>
          </a:prstGeom>
        </p:spPr>
        <p:txBody>
          <a:bodyPr wrap="square">
            <a:spAutoFit/>
          </a:bodyPr>
          <a:lstStyle/>
          <a:p>
            <a:r>
              <a:rPr lang="fr-FR" dirty="0" smtClean="0">
                <a:solidFill>
                  <a:srgbClr val="5B3578"/>
                </a:solidFill>
              </a:rPr>
              <a:t>Au départ, les légumes n’étaient que des </a:t>
            </a:r>
            <a:r>
              <a:rPr lang="fr-FR" dirty="0">
                <a:solidFill>
                  <a:srgbClr val="5B3578"/>
                </a:solidFill>
              </a:rPr>
              <a:t>accompagnements. Les mets carnés ont traversé les siècles en tant que symboles de prestige  réservés aux </a:t>
            </a:r>
            <a:r>
              <a:rPr lang="fr-FR" dirty="0" smtClean="0">
                <a:solidFill>
                  <a:srgbClr val="5B3578"/>
                </a:solidFill>
              </a:rPr>
              <a:t>élites (cochons à la broche). </a:t>
            </a:r>
            <a:r>
              <a:rPr lang="fr-FR" dirty="0">
                <a:solidFill>
                  <a:srgbClr val="5B3578"/>
                </a:solidFill>
              </a:rPr>
              <a:t>Pendant ce temps, les classes populaires se </a:t>
            </a:r>
            <a:r>
              <a:rPr lang="fr-FR" dirty="0" smtClean="0">
                <a:solidFill>
                  <a:srgbClr val="5B3578"/>
                </a:solidFill>
              </a:rPr>
              <a:t>contentaient </a:t>
            </a:r>
            <a:r>
              <a:rPr lang="fr-FR" dirty="0">
                <a:solidFill>
                  <a:srgbClr val="5B3578"/>
                </a:solidFill>
              </a:rPr>
              <a:t>de modestes céréales et légumes.</a:t>
            </a:r>
            <a:endParaRPr lang="fr-FR" dirty="0" smtClean="0">
              <a:solidFill>
                <a:srgbClr val="5B3578"/>
              </a:solidFill>
            </a:endParaRPr>
          </a:p>
          <a:p>
            <a:endParaRPr lang="fr-FR" dirty="0" smtClean="0">
              <a:solidFill>
                <a:srgbClr val="5B3578"/>
              </a:solidFill>
            </a:endParaRPr>
          </a:p>
          <a:p>
            <a:r>
              <a:rPr lang="fr-FR" dirty="0" smtClean="0">
                <a:solidFill>
                  <a:srgbClr val="5B3578"/>
                </a:solidFill>
              </a:rPr>
              <a:t>Ce </a:t>
            </a:r>
            <a:r>
              <a:rPr lang="fr-FR" dirty="0">
                <a:solidFill>
                  <a:srgbClr val="5B3578"/>
                </a:solidFill>
              </a:rPr>
              <a:t>n’est qu’au XIXe siècle, sous l’influence de chefs visionnaires tels que </a:t>
            </a:r>
            <a:r>
              <a:rPr lang="fr-FR" b="1" dirty="0">
                <a:solidFill>
                  <a:srgbClr val="5B3578"/>
                </a:solidFill>
              </a:rPr>
              <a:t>Marie-Antoine Carême</a:t>
            </a:r>
            <a:r>
              <a:rPr lang="fr-FR" dirty="0">
                <a:solidFill>
                  <a:srgbClr val="5B3578"/>
                </a:solidFill>
              </a:rPr>
              <a:t> et </a:t>
            </a:r>
            <a:r>
              <a:rPr lang="fr-FR" b="1" dirty="0">
                <a:solidFill>
                  <a:srgbClr val="5B3578"/>
                </a:solidFill>
              </a:rPr>
              <a:t>Auguste Escoffier</a:t>
            </a:r>
            <a:r>
              <a:rPr lang="fr-FR" dirty="0">
                <a:solidFill>
                  <a:srgbClr val="5B3578"/>
                </a:solidFill>
              </a:rPr>
              <a:t>, que les légumes commencent à s’imposer comme pièces maîtresses de la table. </a:t>
            </a:r>
            <a:endParaRPr lang="fr-FR" dirty="0" smtClean="0">
              <a:solidFill>
                <a:srgbClr val="5B3578"/>
              </a:solidFill>
            </a:endParaRPr>
          </a:p>
          <a:p>
            <a:r>
              <a:rPr lang="fr-FR" dirty="0" smtClean="0">
                <a:solidFill>
                  <a:srgbClr val="5B3578"/>
                </a:solidFill>
              </a:rPr>
              <a:t>Escoffier</a:t>
            </a:r>
            <a:r>
              <a:rPr lang="fr-FR" dirty="0">
                <a:solidFill>
                  <a:srgbClr val="5B3578"/>
                </a:solidFill>
              </a:rPr>
              <a:t>, qui collabore à la création des premiers restaurants d’hôtels de luxe en Europe, a sublimé ces produits dans son </a:t>
            </a:r>
            <a:r>
              <a:rPr lang="fr-FR" i="1" dirty="0">
                <a:solidFill>
                  <a:srgbClr val="5B3578"/>
                </a:solidFill>
              </a:rPr>
              <a:t>Guide culinaire</a:t>
            </a:r>
            <a:r>
              <a:rPr lang="fr-FR" dirty="0">
                <a:solidFill>
                  <a:srgbClr val="5B3578"/>
                </a:solidFill>
              </a:rPr>
              <a:t> publié en 1903, où il propose des recettes raffinées comme les tomates farcies ou les courgettes Mornay. Il transforme ainsi les légumes ordinaires en plats d’exception, grâce à des techniques sophistiquées et des sauces classiques.</a:t>
            </a:r>
          </a:p>
        </p:txBody>
      </p:sp>
      <p:sp>
        <p:nvSpPr>
          <p:cNvPr id="5" name="Rectangle 4"/>
          <p:cNvSpPr/>
          <p:nvPr/>
        </p:nvSpPr>
        <p:spPr>
          <a:xfrm>
            <a:off x="567506" y="576369"/>
            <a:ext cx="3565400" cy="369332"/>
          </a:xfrm>
          <a:prstGeom prst="rect">
            <a:avLst/>
          </a:prstGeom>
        </p:spPr>
        <p:txBody>
          <a:bodyPr wrap="none">
            <a:spAutoFit/>
          </a:bodyPr>
          <a:lstStyle/>
          <a:p>
            <a:r>
              <a:rPr lang="fr-FR" dirty="0">
                <a:solidFill>
                  <a:srgbClr val="5B3578"/>
                </a:solidFill>
              </a:rPr>
              <a:t>La </a:t>
            </a:r>
            <a:r>
              <a:rPr lang="fr-FR" dirty="0" smtClean="0">
                <a:solidFill>
                  <a:srgbClr val="5B3578"/>
                </a:solidFill>
              </a:rPr>
              <a:t>lente mise </a:t>
            </a:r>
            <a:r>
              <a:rPr lang="fr-FR" dirty="0">
                <a:solidFill>
                  <a:srgbClr val="5B3578"/>
                </a:solidFill>
              </a:rPr>
              <a:t>en valeur des </a:t>
            </a:r>
            <a:r>
              <a:rPr lang="fr-FR" dirty="0" smtClean="0">
                <a:solidFill>
                  <a:srgbClr val="5B3578"/>
                </a:solidFill>
              </a:rPr>
              <a:t>légumes</a:t>
            </a:r>
            <a:endParaRPr lang="fr-FR" dirty="0">
              <a:solidFill>
                <a:srgbClr val="5B3578"/>
              </a:solidFill>
            </a:endParaRPr>
          </a:p>
        </p:txBody>
      </p:sp>
      <p:pic>
        <p:nvPicPr>
          <p:cNvPr id="6" name="Image 5"/>
          <p:cNvPicPr>
            <a:picLocks noChangeAspect="1"/>
          </p:cNvPicPr>
          <p:nvPr/>
        </p:nvPicPr>
        <p:blipFill>
          <a:blip r:embed="rId2"/>
          <a:stretch>
            <a:fillRect/>
          </a:stretch>
        </p:blipFill>
        <p:spPr>
          <a:xfrm>
            <a:off x="338209" y="1250065"/>
            <a:ext cx="3698040" cy="5039087"/>
          </a:xfrm>
          <a:prstGeom prst="rect">
            <a:avLst/>
          </a:prstGeom>
        </p:spPr>
      </p:pic>
      <p:pic>
        <p:nvPicPr>
          <p:cNvPr id="7" name="Image 6"/>
          <p:cNvPicPr>
            <a:picLocks noChangeAspect="1"/>
          </p:cNvPicPr>
          <p:nvPr/>
        </p:nvPicPr>
        <p:blipFill>
          <a:blip r:embed="rId3"/>
          <a:stretch>
            <a:fillRect/>
          </a:stretch>
        </p:blipFill>
        <p:spPr>
          <a:xfrm>
            <a:off x="5598439" y="2629800"/>
            <a:ext cx="2620822" cy="3733020"/>
          </a:xfrm>
          <a:prstGeom prst="rect">
            <a:avLst/>
          </a:prstGeom>
        </p:spPr>
      </p:pic>
    </p:spTree>
    <p:extLst>
      <p:ext uri="{BB962C8B-B14F-4D97-AF65-F5344CB8AC3E}">
        <p14:creationId xmlns:p14="http://schemas.microsoft.com/office/powerpoint/2010/main" val="334799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5328" y="564784"/>
            <a:ext cx="5609421" cy="369332"/>
          </a:xfrm>
          <a:prstGeom prst="rect">
            <a:avLst/>
          </a:prstGeom>
          <a:noFill/>
        </p:spPr>
        <p:txBody>
          <a:bodyPr wrap="none" rtlCol="0">
            <a:spAutoFit/>
          </a:bodyPr>
          <a:lstStyle/>
          <a:p>
            <a:r>
              <a:rPr lang="fr-FR" dirty="0" smtClean="0">
                <a:solidFill>
                  <a:srgbClr val="5B3578"/>
                </a:solidFill>
              </a:rPr>
              <a:t>La cuisine des communautés végétaliennes (années 1920)</a:t>
            </a:r>
          </a:p>
        </p:txBody>
      </p:sp>
      <p:pic>
        <p:nvPicPr>
          <p:cNvPr id="7170" name="Picture 2" descr="pub-le-vegetali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6022" y="1153145"/>
            <a:ext cx="5505450" cy="35814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97501" y="1256568"/>
            <a:ext cx="2999604" cy="646331"/>
          </a:xfrm>
          <a:prstGeom prst="rect">
            <a:avLst/>
          </a:prstGeom>
        </p:spPr>
        <p:txBody>
          <a:bodyPr wrap="none">
            <a:spAutoFit/>
          </a:bodyPr>
          <a:lstStyle/>
          <a:p>
            <a:r>
              <a:rPr lang="fr-FR" dirty="0">
                <a:solidFill>
                  <a:srgbClr val="5B3578"/>
                </a:solidFill>
              </a:rPr>
              <a:t>Georges </a:t>
            </a:r>
            <a:r>
              <a:rPr lang="fr-FR" dirty="0" err="1">
                <a:solidFill>
                  <a:srgbClr val="5B3578"/>
                </a:solidFill>
              </a:rPr>
              <a:t>Butaud</a:t>
            </a:r>
            <a:r>
              <a:rPr lang="fr-FR" dirty="0">
                <a:solidFill>
                  <a:srgbClr val="5B3578"/>
                </a:solidFill>
              </a:rPr>
              <a:t> </a:t>
            </a:r>
            <a:endParaRPr lang="fr-FR" dirty="0" smtClean="0">
              <a:solidFill>
                <a:srgbClr val="5B3578"/>
              </a:solidFill>
            </a:endParaRPr>
          </a:p>
          <a:p>
            <a:r>
              <a:rPr lang="fr-FR" dirty="0" smtClean="0">
                <a:solidFill>
                  <a:srgbClr val="5B3578"/>
                </a:solidFill>
              </a:rPr>
              <a:t>&amp; </a:t>
            </a:r>
            <a:r>
              <a:rPr lang="fr-FR" dirty="0">
                <a:solidFill>
                  <a:srgbClr val="5B3578"/>
                </a:solidFill>
              </a:rPr>
              <a:t>Sophie </a:t>
            </a:r>
            <a:r>
              <a:rPr lang="fr-FR" dirty="0" err="1" smtClean="0">
                <a:solidFill>
                  <a:srgbClr val="5B3578"/>
                </a:solidFill>
              </a:rPr>
              <a:t>Zaïkowska</a:t>
            </a:r>
            <a:r>
              <a:rPr lang="fr-FR" dirty="0" smtClean="0">
                <a:solidFill>
                  <a:srgbClr val="5B3578"/>
                </a:solidFill>
              </a:rPr>
              <a:t> 1923/24 :</a:t>
            </a:r>
          </a:p>
        </p:txBody>
      </p:sp>
      <p:pic>
        <p:nvPicPr>
          <p:cNvPr id="4" name="Image 3"/>
          <p:cNvPicPr>
            <a:picLocks noChangeAspect="1"/>
          </p:cNvPicPr>
          <p:nvPr/>
        </p:nvPicPr>
        <p:blipFill>
          <a:blip r:embed="rId3"/>
          <a:stretch>
            <a:fillRect/>
          </a:stretch>
        </p:blipFill>
        <p:spPr>
          <a:xfrm>
            <a:off x="638288" y="3740986"/>
            <a:ext cx="5086350" cy="2676525"/>
          </a:xfrm>
          <a:prstGeom prst="rect">
            <a:avLst/>
          </a:prstGeom>
        </p:spPr>
      </p:pic>
      <p:sp>
        <p:nvSpPr>
          <p:cNvPr id="5" name="Rectangle 4"/>
          <p:cNvSpPr/>
          <p:nvPr/>
        </p:nvSpPr>
        <p:spPr>
          <a:xfrm>
            <a:off x="638288" y="3103657"/>
            <a:ext cx="1858201" cy="646331"/>
          </a:xfrm>
          <a:prstGeom prst="rect">
            <a:avLst/>
          </a:prstGeom>
        </p:spPr>
        <p:txBody>
          <a:bodyPr wrap="none">
            <a:spAutoFit/>
          </a:bodyPr>
          <a:lstStyle/>
          <a:p>
            <a:r>
              <a:rPr lang="fr-FR" dirty="0" smtClean="0">
                <a:solidFill>
                  <a:srgbClr val="5B3578"/>
                </a:solidFill>
              </a:rPr>
              <a:t>Recette originale </a:t>
            </a:r>
          </a:p>
          <a:p>
            <a:r>
              <a:rPr lang="fr-FR" dirty="0" smtClean="0">
                <a:solidFill>
                  <a:srgbClr val="5B3578"/>
                </a:solidFill>
              </a:rPr>
              <a:t>de Louis </a:t>
            </a:r>
            <a:r>
              <a:rPr lang="fr-FR" dirty="0" err="1">
                <a:solidFill>
                  <a:srgbClr val="5B3578"/>
                </a:solidFill>
              </a:rPr>
              <a:t>Rimbault</a:t>
            </a:r>
            <a:endParaRPr lang="fr-FR" dirty="0">
              <a:solidFill>
                <a:srgbClr val="5B3578"/>
              </a:solidFill>
            </a:endParaRPr>
          </a:p>
        </p:txBody>
      </p:sp>
      <p:pic>
        <p:nvPicPr>
          <p:cNvPr id="7172" name="Picture 4" descr="https://cartoliste.ficedl.info/IMG/logo/arton3121.jpg?15482892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585" y="1689862"/>
            <a:ext cx="7620000" cy="484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5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32" y="530927"/>
            <a:ext cx="3683844" cy="562103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2_Vegan Recipes_1_5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384" y="530927"/>
            <a:ext cx="3898966" cy="58753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36610" y="153479"/>
            <a:ext cx="1800493" cy="369332"/>
          </a:xfrm>
          <a:prstGeom prst="rect">
            <a:avLst/>
          </a:prstGeom>
        </p:spPr>
        <p:txBody>
          <a:bodyPr wrap="none">
            <a:spAutoFit/>
          </a:bodyPr>
          <a:lstStyle/>
          <a:p>
            <a:r>
              <a:rPr lang="fr-FR" dirty="0" smtClean="0">
                <a:solidFill>
                  <a:srgbClr val="5B3578"/>
                </a:solidFill>
                <a:latin typeface="Inter"/>
              </a:rPr>
              <a:t>1934 en France</a:t>
            </a:r>
            <a:endParaRPr lang="fr-FR" dirty="0"/>
          </a:p>
        </p:txBody>
      </p:sp>
      <p:sp>
        <p:nvSpPr>
          <p:cNvPr id="5" name="Rectangle 4"/>
          <p:cNvSpPr/>
          <p:nvPr/>
        </p:nvSpPr>
        <p:spPr>
          <a:xfrm>
            <a:off x="2185662" y="6195493"/>
            <a:ext cx="6918688" cy="646331"/>
          </a:xfrm>
          <a:prstGeom prst="rect">
            <a:avLst/>
          </a:prstGeom>
        </p:spPr>
        <p:txBody>
          <a:bodyPr wrap="square">
            <a:spAutoFit/>
          </a:bodyPr>
          <a:lstStyle/>
          <a:p>
            <a:r>
              <a:rPr lang="fr-FR" dirty="0" smtClean="0">
                <a:solidFill>
                  <a:srgbClr val="5B3578"/>
                </a:solidFill>
                <a:latin typeface="Inter"/>
              </a:rPr>
              <a:t>1946 au Royaume-Uni, deux </a:t>
            </a:r>
          </a:p>
          <a:p>
            <a:r>
              <a:rPr lang="fr-FR" dirty="0" smtClean="0">
                <a:solidFill>
                  <a:srgbClr val="5B3578"/>
                </a:solidFill>
                <a:latin typeface="Inter"/>
              </a:rPr>
              <a:t>ans après la création de la Société végane (« </a:t>
            </a:r>
            <a:r>
              <a:rPr lang="fr-FR" dirty="0" err="1" smtClean="0">
                <a:solidFill>
                  <a:srgbClr val="5B3578"/>
                </a:solidFill>
                <a:latin typeface="Inter"/>
              </a:rPr>
              <a:t>VEGeteriAN</a:t>
            </a:r>
            <a:r>
              <a:rPr lang="fr-FR" dirty="0" smtClean="0">
                <a:solidFill>
                  <a:srgbClr val="5B3578"/>
                </a:solidFill>
                <a:latin typeface="Inter"/>
              </a:rPr>
              <a:t> »)</a:t>
            </a:r>
            <a:endParaRPr lang="fr-FR" dirty="0"/>
          </a:p>
        </p:txBody>
      </p:sp>
    </p:spTree>
    <p:extLst>
      <p:ext uri="{BB962C8B-B14F-4D97-AF65-F5344CB8AC3E}">
        <p14:creationId xmlns:p14="http://schemas.microsoft.com/office/powerpoint/2010/main" val="221790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01108" y="1224309"/>
            <a:ext cx="8737844" cy="4088950"/>
          </a:xfrm>
          <a:prstGeom prst="rect">
            <a:avLst/>
          </a:prstGeom>
        </p:spPr>
      </p:pic>
    </p:spTree>
    <p:extLst>
      <p:ext uri="{BB962C8B-B14F-4D97-AF65-F5344CB8AC3E}">
        <p14:creationId xmlns:p14="http://schemas.microsoft.com/office/powerpoint/2010/main" val="24820942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17637" y="561815"/>
            <a:ext cx="4644123" cy="590653"/>
          </a:xfrm>
        </p:spPr>
        <p:txBody>
          <a:bodyPr/>
          <a:lstStyle/>
          <a:p>
            <a:r>
              <a:rPr lang="fr-FR" dirty="0" smtClean="0"/>
              <a:t>Repenser la gastronomie</a:t>
            </a:r>
            <a:endParaRPr lang="fr-FR" dirty="0"/>
          </a:p>
        </p:txBody>
      </p:sp>
      <p:sp>
        <p:nvSpPr>
          <p:cNvPr id="4" name="Rectangle 3"/>
          <p:cNvSpPr/>
          <p:nvPr/>
        </p:nvSpPr>
        <p:spPr>
          <a:xfrm>
            <a:off x="140661" y="1177874"/>
            <a:ext cx="3254507" cy="1754326"/>
          </a:xfrm>
          <a:prstGeom prst="rect">
            <a:avLst/>
          </a:prstGeom>
        </p:spPr>
        <p:txBody>
          <a:bodyPr wrap="square">
            <a:spAutoFit/>
          </a:bodyPr>
          <a:lstStyle/>
          <a:p>
            <a:r>
              <a:rPr lang="fr-FR" dirty="0" smtClean="0">
                <a:solidFill>
                  <a:srgbClr val="5B3578"/>
                </a:solidFill>
              </a:rPr>
              <a:t>Il ne s’agit pas de « remplacer » les produits d’origine animale (POA) de l’alimentation omnivore mais d’innover, de s’ouvrir sur d’autres </a:t>
            </a:r>
            <a:r>
              <a:rPr lang="fr-FR" dirty="0">
                <a:solidFill>
                  <a:srgbClr val="5B3578"/>
                </a:solidFill>
              </a:rPr>
              <a:t>cultures</a:t>
            </a:r>
            <a:r>
              <a:rPr lang="fr-FR" dirty="0" smtClean="0">
                <a:solidFill>
                  <a:srgbClr val="5B3578"/>
                </a:solidFill>
              </a:rPr>
              <a:t>.</a:t>
            </a:r>
          </a:p>
          <a:p>
            <a:r>
              <a:rPr lang="fr-FR" dirty="0" smtClean="0">
                <a:solidFill>
                  <a:srgbClr val="5B3578"/>
                </a:solidFill>
              </a:rPr>
              <a:t>Ex. au Lycée Français de Vienne</a:t>
            </a:r>
          </a:p>
        </p:txBody>
      </p:sp>
      <p:pic>
        <p:nvPicPr>
          <p:cNvPr id="5" name="Image 4"/>
          <p:cNvPicPr>
            <a:picLocks noChangeAspect="1"/>
          </p:cNvPicPr>
          <p:nvPr/>
        </p:nvPicPr>
        <p:blipFill>
          <a:blip r:embed="rId2"/>
          <a:stretch>
            <a:fillRect/>
          </a:stretch>
        </p:blipFill>
        <p:spPr>
          <a:xfrm>
            <a:off x="283783" y="3110334"/>
            <a:ext cx="3143250" cy="3552825"/>
          </a:xfrm>
          <a:prstGeom prst="rect">
            <a:avLst/>
          </a:prstGeom>
        </p:spPr>
      </p:pic>
      <p:pic>
        <p:nvPicPr>
          <p:cNvPr id="6" name="Image 5"/>
          <p:cNvPicPr>
            <a:picLocks noChangeAspect="1"/>
          </p:cNvPicPr>
          <p:nvPr/>
        </p:nvPicPr>
        <p:blipFill>
          <a:blip r:embed="rId3"/>
          <a:stretch>
            <a:fillRect/>
          </a:stretch>
        </p:blipFill>
        <p:spPr>
          <a:xfrm>
            <a:off x="3458898" y="1092952"/>
            <a:ext cx="2870464" cy="4294028"/>
          </a:xfrm>
          <a:prstGeom prst="rect">
            <a:avLst/>
          </a:prstGeom>
        </p:spPr>
      </p:pic>
      <p:pic>
        <p:nvPicPr>
          <p:cNvPr id="7" name="Image 6"/>
          <p:cNvPicPr>
            <a:picLocks noChangeAspect="1"/>
          </p:cNvPicPr>
          <p:nvPr/>
        </p:nvPicPr>
        <p:blipFill>
          <a:blip r:embed="rId4"/>
          <a:stretch>
            <a:fillRect/>
          </a:stretch>
        </p:blipFill>
        <p:spPr>
          <a:xfrm>
            <a:off x="3765855" y="973412"/>
            <a:ext cx="5127014" cy="3603603"/>
          </a:xfrm>
          <a:prstGeom prst="rect">
            <a:avLst/>
          </a:prstGeom>
        </p:spPr>
      </p:pic>
      <p:pic>
        <p:nvPicPr>
          <p:cNvPr id="8" name="Image 7"/>
          <p:cNvPicPr>
            <a:picLocks noChangeAspect="1"/>
          </p:cNvPicPr>
          <p:nvPr/>
        </p:nvPicPr>
        <p:blipFill>
          <a:blip r:embed="rId5"/>
          <a:stretch>
            <a:fillRect/>
          </a:stretch>
        </p:blipFill>
        <p:spPr>
          <a:xfrm>
            <a:off x="4549310" y="1238672"/>
            <a:ext cx="4171950" cy="3743325"/>
          </a:xfrm>
          <a:prstGeom prst="rect">
            <a:avLst/>
          </a:prstGeom>
        </p:spPr>
      </p:pic>
      <p:pic>
        <p:nvPicPr>
          <p:cNvPr id="9" name="Image 8"/>
          <p:cNvPicPr>
            <a:picLocks noChangeAspect="1"/>
          </p:cNvPicPr>
          <p:nvPr/>
        </p:nvPicPr>
        <p:blipFill>
          <a:blip r:embed="rId6"/>
          <a:stretch>
            <a:fillRect/>
          </a:stretch>
        </p:blipFill>
        <p:spPr>
          <a:xfrm>
            <a:off x="2962275" y="1971675"/>
            <a:ext cx="3219450" cy="2914650"/>
          </a:xfrm>
          <a:prstGeom prst="rect">
            <a:avLst/>
          </a:prstGeom>
        </p:spPr>
      </p:pic>
      <p:pic>
        <p:nvPicPr>
          <p:cNvPr id="10" name="Image 9"/>
          <p:cNvPicPr>
            <a:picLocks noChangeAspect="1"/>
          </p:cNvPicPr>
          <p:nvPr/>
        </p:nvPicPr>
        <p:blipFill>
          <a:blip r:embed="rId7"/>
          <a:stretch>
            <a:fillRect/>
          </a:stretch>
        </p:blipFill>
        <p:spPr>
          <a:xfrm>
            <a:off x="4207119" y="2513275"/>
            <a:ext cx="3543300" cy="3019425"/>
          </a:xfrm>
          <a:prstGeom prst="rect">
            <a:avLst/>
          </a:prstGeom>
        </p:spPr>
      </p:pic>
      <p:pic>
        <p:nvPicPr>
          <p:cNvPr id="11" name="Image 10"/>
          <p:cNvPicPr>
            <a:picLocks noChangeAspect="1"/>
          </p:cNvPicPr>
          <p:nvPr/>
        </p:nvPicPr>
        <p:blipFill>
          <a:blip r:embed="rId8"/>
          <a:stretch>
            <a:fillRect/>
          </a:stretch>
        </p:blipFill>
        <p:spPr>
          <a:xfrm>
            <a:off x="6272699" y="3496576"/>
            <a:ext cx="2590800" cy="3143250"/>
          </a:xfrm>
          <a:prstGeom prst="rect">
            <a:avLst/>
          </a:prstGeom>
        </p:spPr>
      </p:pic>
    </p:spTree>
    <p:extLst>
      <p:ext uri="{BB962C8B-B14F-4D97-AF65-F5344CB8AC3E}">
        <p14:creationId xmlns:p14="http://schemas.microsoft.com/office/powerpoint/2010/main" val="208626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50101" y="502299"/>
            <a:ext cx="7793123" cy="596064"/>
          </a:xfrm>
        </p:spPr>
        <p:txBody>
          <a:bodyPr/>
          <a:lstStyle/>
          <a:p>
            <a:r>
              <a:rPr lang="fr-FR" dirty="0" smtClean="0"/>
              <a:t>1996, premier restaurant végétarien </a:t>
            </a:r>
            <a:br>
              <a:rPr lang="fr-FR" dirty="0" smtClean="0"/>
            </a:br>
            <a:r>
              <a:rPr lang="fr-FR" dirty="0" smtClean="0"/>
              <a:t>« étoilé » (Milan)</a:t>
            </a:r>
            <a:endParaRPr lang="fr-FR" dirty="0"/>
          </a:p>
        </p:txBody>
      </p:sp>
      <p:sp>
        <p:nvSpPr>
          <p:cNvPr id="4" name="ZoneTexte 3"/>
          <p:cNvSpPr txBox="1"/>
          <p:nvPr/>
        </p:nvSpPr>
        <p:spPr>
          <a:xfrm>
            <a:off x="4723499" y="1233629"/>
            <a:ext cx="4112094" cy="5078313"/>
          </a:xfrm>
          <a:prstGeom prst="rect">
            <a:avLst/>
          </a:prstGeom>
          <a:noFill/>
        </p:spPr>
        <p:txBody>
          <a:bodyPr wrap="square" rtlCol="0">
            <a:spAutoFit/>
          </a:bodyPr>
          <a:lstStyle/>
          <a:p>
            <a:r>
              <a:rPr lang="fr-FR" dirty="0">
                <a:solidFill>
                  <a:srgbClr val="5B3578"/>
                </a:solidFill>
              </a:rPr>
              <a:t>Fondée en 2015, la </a:t>
            </a:r>
            <a:r>
              <a:rPr lang="fr-FR" dirty="0" err="1">
                <a:solidFill>
                  <a:srgbClr val="5B3578"/>
                </a:solidFill>
              </a:rPr>
              <a:t>Joia</a:t>
            </a:r>
            <a:r>
              <a:rPr lang="fr-FR" dirty="0">
                <a:solidFill>
                  <a:srgbClr val="5B3578"/>
                </a:solidFill>
              </a:rPr>
              <a:t> </a:t>
            </a:r>
            <a:r>
              <a:rPr lang="fr-FR" dirty="0" err="1">
                <a:solidFill>
                  <a:srgbClr val="5B3578"/>
                </a:solidFill>
              </a:rPr>
              <a:t>Academy</a:t>
            </a:r>
            <a:r>
              <a:rPr lang="fr-FR" dirty="0">
                <a:solidFill>
                  <a:srgbClr val="5B3578"/>
                </a:solidFill>
              </a:rPr>
              <a:t> est un institut indépendant créé par Pietro </a:t>
            </a:r>
            <a:r>
              <a:rPr lang="fr-FR" dirty="0" err="1">
                <a:solidFill>
                  <a:srgbClr val="5B3578"/>
                </a:solidFill>
              </a:rPr>
              <a:t>Leemann</a:t>
            </a:r>
            <a:r>
              <a:rPr lang="fr-FR" dirty="0">
                <a:solidFill>
                  <a:srgbClr val="5B3578"/>
                </a:solidFill>
              </a:rPr>
              <a:t> </a:t>
            </a:r>
            <a:r>
              <a:rPr lang="fr-FR" dirty="0" smtClean="0">
                <a:solidFill>
                  <a:srgbClr val="5B3578"/>
                </a:solidFill>
              </a:rPr>
              <a:t>(chef de </a:t>
            </a:r>
            <a:r>
              <a:rPr lang="fr-FR" dirty="0" err="1" smtClean="0">
                <a:solidFill>
                  <a:srgbClr val="5B3578"/>
                </a:solidFill>
              </a:rPr>
              <a:t>Joia</a:t>
            </a:r>
            <a:r>
              <a:rPr lang="fr-FR" dirty="0" smtClean="0">
                <a:solidFill>
                  <a:srgbClr val="5B3578"/>
                </a:solidFill>
              </a:rPr>
              <a:t>) et </a:t>
            </a:r>
            <a:r>
              <a:rPr lang="fr-FR" dirty="0" err="1">
                <a:solidFill>
                  <a:srgbClr val="5B3578"/>
                </a:solidFill>
              </a:rPr>
              <a:t>Sauro</a:t>
            </a:r>
            <a:r>
              <a:rPr lang="fr-FR" dirty="0">
                <a:solidFill>
                  <a:srgbClr val="5B3578"/>
                </a:solidFill>
              </a:rPr>
              <a:t> Ricci pour promouvoir les valeurs de la cuisine végétarienne. Plus qu’une simple école de cuisine ouverte aux professionnels comme aux passionnés, elle se veut être </a:t>
            </a:r>
            <a:r>
              <a:rPr lang="fr-FR" i="1" dirty="0">
                <a:solidFill>
                  <a:srgbClr val="5B3578"/>
                </a:solidFill>
              </a:rPr>
              <a:t>« un laboratoire culturel dédié au végétarisme en tant que choix </a:t>
            </a:r>
            <a:r>
              <a:rPr lang="fr-FR" i="1" u="sng" dirty="0">
                <a:solidFill>
                  <a:srgbClr val="5B3578"/>
                </a:solidFill>
              </a:rPr>
              <a:t>éthique</a:t>
            </a:r>
            <a:r>
              <a:rPr lang="fr-FR" i="1" dirty="0">
                <a:solidFill>
                  <a:srgbClr val="5B3578"/>
                </a:solidFill>
              </a:rPr>
              <a:t>, au service du bien-être individuel et collectif </a:t>
            </a:r>
            <a:r>
              <a:rPr lang="fr-FR" i="1" dirty="0" smtClean="0">
                <a:solidFill>
                  <a:srgbClr val="5B3578"/>
                </a:solidFill>
              </a:rPr>
              <a:t>»</a:t>
            </a:r>
            <a:r>
              <a:rPr lang="fr-FR" dirty="0" smtClean="0">
                <a:solidFill>
                  <a:srgbClr val="5B3578"/>
                </a:solidFill>
              </a:rPr>
              <a:t>.</a:t>
            </a:r>
            <a:endParaRPr lang="fr-FR" dirty="0">
              <a:solidFill>
                <a:srgbClr val="5B3578"/>
              </a:solidFill>
            </a:endParaRPr>
          </a:p>
          <a:p>
            <a:r>
              <a:rPr lang="fr-FR" dirty="0">
                <a:solidFill>
                  <a:srgbClr val="5B3578"/>
                </a:solidFill>
              </a:rPr>
              <a:t>Depuis 2024, Pietro </a:t>
            </a:r>
            <a:r>
              <a:rPr lang="fr-FR" dirty="0" err="1">
                <a:solidFill>
                  <a:srgbClr val="5B3578"/>
                </a:solidFill>
              </a:rPr>
              <a:t>Leemann</a:t>
            </a:r>
            <a:r>
              <a:rPr lang="fr-FR" dirty="0">
                <a:solidFill>
                  <a:srgbClr val="5B3578"/>
                </a:solidFill>
              </a:rPr>
              <a:t> s’est progressivement retiré de la gestion du restaurant pour se consacrer pleinement à la </a:t>
            </a:r>
            <a:r>
              <a:rPr lang="fr-FR" dirty="0" err="1">
                <a:solidFill>
                  <a:srgbClr val="5B3578"/>
                </a:solidFill>
              </a:rPr>
              <a:t>Joia</a:t>
            </a:r>
            <a:r>
              <a:rPr lang="fr-FR" dirty="0">
                <a:solidFill>
                  <a:srgbClr val="5B3578"/>
                </a:solidFill>
              </a:rPr>
              <a:t> </a:t>
            </a:r>
            <a:r>
              <a:rPr lang="fr-FR" dirty="0" err="1">
                <a:solidFill>
                  <a:srgbClr val="5B3578"/>
                </a:solidFill>
              </a:rPr>
              <a:t>Academy</a:t>
            </a:r>
            <a:r>
              <a:rPr lang="fr-FR" dirty="0">
                <a:solidFill>
                  <a:srgbClr val="5B3578"/>
                </a:solidFill>
              </a:rPr>
              <a:t>. Son héritage y est désormais porté avec talent par deux jeunes chefs, </a:t>
            </a:r>
            <a:r>
              <a:rPr lang="fr-FR" dirty="0" err="1">
                <a:solidFill>
                  <a:srgbClr val="5B3578"/>
                </a:solidFill>
              </a:rPr>
              <a:t>Sauro</a:t>
            </a:r>
            <a:r>
              <a:rPr lang="fr-FR" dirty="0">
                <a:solidFill>
                  <a:srgbClr val="5B3578"/>
                </a:solidFill>
              </a:rPr>
              <a:t> Ricci et </a:t>
            </a:r>
            <a:r>
              <a:rPr lang="fr-FR" dirty="0" err="1">
                <a:solidFill>
                  <a:srgbClr val="5B3578"/>
                </a:solidFill>
              </a:rPr>
              <a:t>Raffaele</a:t>
            </a:r>
            <a:r>
              <a:rPr lang="fr-FR" dirty="0">
                <a:solidFill>
                  <a:srgbClr val="5B3578"/>
                </a:solidFill>
              </a:rPr>
              <a:t> </a:t>
            </a:r>
            <a:r>
              <a:rPr lang="fr-FR" dirty="0" err="1">
                <a:solidFill>
                  <a:srgbClr val="5B3578"/>
                </a:solidFill>
              </a:rPr>
              <a:t>Minghini</a:t>
            </a:r>
            <a:r>
              <a:rPr lang="fr-FR" dirty="0">
                <a:solidFill>
                  <a:srgbClr val="5B3578"/>
                </a:solidFill>
              </a:rPr>
              <a:t>. </a:t>
            </a:r>
          </a:p>
        </p:txBody>
      </p:sp>
      <p:grpSp>
        <p:nvGrpSpPr>
          <p:cNvPr id="6" name="Groupe 5"/>
          <p:cNvGrpSpPr/>
          <p:nvPr/>
        </p:nvGrpSpPr>
        <p:grpSpPr>
          <a:xfrm>
            <a:off x="308407" y="1477045"/>
            <a:ext cx="3955944" cy="5380955"/>
            <a:chOff x="308407" y="1300319"/>
            <a:chExt cx="3955944" cy="5380955"/>
          </a:xfrm>
        </p:grpSpPr>
        <p:pic>
          <p:nvPicPr>
            <p:cNvPr id="1026" name="Picture 2" descr="Peut être une image de texte qui dit ’1996 JOIA DEVIENT LE PREMIER RESTAURANT VEGETARIEN ETO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407" y="1300319"/>
              <a:ext cx="3955944" cy="494493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89178" y="6311942"/>
              <a:ext cx="1794402" cy="369332"/>
            </a:xfrm>
            <a:prstGeom prst="rect">
              <a:avLst/>
            </a:prstGeom>
          </p:spPr>
          <p:txBody>
            <a:bodyPr wrap="none">
              <a:spAutoFit/>
            </a:bodyPr>
            <a:lstStyle/>
            <a:p>
              <a:r>
                <a:rPr lang="fr-FR" dirty="0" smtClean="0">
                  <a:solidFill>
                    <a:srgbClr val="5B3578"/>
                  </a:solidFill>
                </a:rPr>
                <a:t>animaltimeline.fr</a:t>
              </a:r>
              <a:endParaRPr lang="fr-FR" dirty="0"/>
            </a:p>
          </p:txBody>
        </p:sp>
      </p:grpSp>
    </p:spTree>
    <p:extLst>
      <p:ext uri="{BB962C8B-B14F-4D97-AF65-F5344CB8AC3E}">
        <p14:creationId xmlns:p14="http://schemas.microsoft.com/office/powerpoint/2010/main" val="128697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0001" y="451484"/>
            <a:ext cx="7328727" cy="564385"/>
          </a:xfrm>
          <a:prstGeom prst="rect">
            <a:avLst/>
          </a:prstGeom>
        </p:spPr>
        <p:txBody>
          <a:bodyPr wrap="square">
            <a:spAutoFit/>
          </a:bodyPr>
          <a:lstStyle/>
          <a:p>
            <a:pPr marL="514350" indent="-514350">
              <a:lnSpc>
                <a:spcPct val="107000"/>
              </a:lnSpc>
              <a:spcBef>
                <a:spcPts val="1200"/>
              </a:spcBef>
              <a:spcAft>
                <a:spcPts val="1200"/>
              </a:spcAft>
              <a:buFont typeface="+mj-lt"/>
              <a:buAutoNum type="arabicPeriod" startAt="3"/>
            </a:pPr>
            <a:r>
              <a:rPr lang="fr-FR" sz="3000" b="1" dirty="0">
                <a:solidFill>
                  <a:srgbClr val="5B3578"/>
                </a:solidFill>
              </a:rPr>
              <a:t>La créativité et l’ouverture sur le </a:t>
            </a:r>
            <a:r>
              <a:rPr lang="fr-FR" sz="3000" b="1" dirty="0" smtClean="0">
                <a:solidFill>
                  <a:srgbClr val="5B3578"/>
                </a:solidFill>
              </a:rPr>
              <a:t>monde</a:t>
            </a:r>
            <a:endParaRPr lang="fr-FR" sz="3000" b="1" dirty="0">
              <a:solidFill>
                <a:srgbClr val="5B3578"/>
              </a:solidFill>
            </a:endParaRPr>
          </a:p>
        </p:txBody>
      </p:sp>
      <p:sp>
        <p:nvSpPr>
          <p:cNvPr id="2" name="ZoneTexte 1"/>
          <p:cNvSpPr txBox="1"/>
          <p:nvPr/>
        </p:nvSpPr>
        <p:spPr>
          <a:xfrm>
            <a:off x="560001" y="1135581"/>
            <a:ext cx="5277382" cy="3693319"/>
          </a:xfrm>
          <a:prstGeom prst="rect">
            <a:avLst/>
          </a:prstGeom>
          <a:noFill/>
        </p:spPr>
        <p:txBody>
          <a:bodyPr wrap="square" rtlCol="0">
            <a:spAutoFit/>
          </a:bodyPr>
          <a:lstStyle/>
          <a:p>
            <a:r>
              <a:rPr lang="fr-FR" dirty="0">
                <a:solidFill>
                  <a:srgbClr val="5B3578"/>
                </a:solidFill>
              </a:rPr>
              <a:t>Végétarisme, véganisme et </a:t>
            </a:r>
            <a:r>
              <a:rPr lang="fr-FR" dirty="0" err="1">
                <a:solidFill>
                  <a:srgbClr val="5B3578"/>
                </a:solidFill>
              </a:rPr>
              <a:t>Oulipo</a:t>
            </a:r>
            <a:endParaRPr lang="fr-FR" dirty="0">
              <a:solidFill>
                <a:srgbClr val="5B3578"/>
              </a:solidFill>
            </a:endParaRPr>
          </a:p>
          <a:p>
            <a:endParaRPr lang="fr-FR" dirty="0">
              <a:solidFill>
                <a:srgbClr val="5B3578"/>
              </a:solidFill>
            </a:endParaRPr>
          </a:p>
          <a:p>
            <a:r>
              <a:rPr lang="fr-FR" dirty="0">
                <a:solidFill>
                  <a:srgbClr val="5B3578"/>
                </a:solidFill>
              </a:rPr>
              <a:t>Dans les années 1960 des écrivains, des mathématiciens et des poètes décident d’utiliser des contraintes pour développer leur créativité et jouer avec les mots. Ainsi, parmi les plus célèbres d’entre eux, </a:t>
            </a:r>
            <a:r>
              <a:rPr lang="fr-FR" b="1" dirty="0">
                <a:solidFill>
                  <a:srgbClr val="5B3578"/>
                </a:solidFill>
              </a:rPr>
              <a:t>Georges Perec </a:t>
            </a:r>
            <a:r>
              <a:rPr lang="fr-FR" dirty="0">
                <a:solidFill>
                  <a:srgbClr val="5B3578"/>
                </a:solidFill>
              </a:rPr>
              <a:t>décide d’écrire un livre sans la lettre ‘e’, ce sera </a:t>
            </a:r>
            <a:r>
              <a:rPr lang="fr-FR" i="1" dirty="0">
                <a:solidFill>
                  <a:srgbClr val="5B3578"/>
                </a:solidFill>
              </a:rPr>
              <a:t>La Disparition</a:t>
            </a:r>
            <a:r>
              <a:rPr lang="fr-FR" dirty="0">
                <a:solidFill>
                  <a:srgbClr val="5B3578"/>
                </a:solidFill>
              </a:rPr>
              <a:t>. Ils prolongent ainsi certains jeux surréalistes comme le cadavre exquis, datant des années 1920, au cours duquel un texte était composé par différents auteurs sans qu’aucun d’eux ne puisse tenir compte des collaborations précédentes. </a:t>
            </a:r>
            <a:endParaRPr lang="fr-FR" dirty="0" smtClean="0">
              <a:solidFill>
                <a:srgbClr val="5B3578"/>
              </a:solidFill>
            </a:endParaRPr>
          </a:p>
        </p:txBody>
      </p:sp>
      <p:grpSp>
        <p:nvGrpSpPr>
          <p:cNvPr id="6" name="Groupe 5"/>
          <p:cNvGrpSpPr/>
          <p:nvPr/>
        </p:nvGrpSpPr>
        <p:grpSpPr>
          <a:xfrm>
            <a:off x="6177684" y="1417782"/>
            <a:ext cx="2730363" cy="3226832"/>
            <a:chOff x="6177684" y="1417782"/>
            <a:chExt cx="2730363" cy="3226832"/>
          </a:xfrm>
        </p:grpSpPr>
        <p:pic>
          <p:nvPicPr>
            <p:cNvPr id="6146" name="Picture 2" descr="Georges Perec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84" y="1417782"/>
              <a:ext cx="2667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177684" y="4275282"/>
              <a:ext cx="2730363" cy="369332"/>
            </a:xfrm>
            <a:prstGeom prst="rect">
              <a:avLst/>
            </a:prstGeom>
          </p:spPr>
          <p:txBody>
            <a:bodyPr wrap="none">
              <a:spAutoFit/>
            </a:bodyPr>
            <a:lstStyle/>
            <a:p>
              <a:r>
                <a:rPr lang="fr-FR" dirty="0">
                  <a:solidFill>
                    <a:srgbClr val="5B3578"/>
                  </a:solidFill>
                </a:rPr>
                <a:t>Georges Perec (1936-1982)</a:t>
              </a:r>
            </a:p>
          </p:txBody>
        </p:sp>
      </p:grpSp>
      <p:sp>
        <p:nvSpPr>
          <p:cNvPr id="5" name="Rectangle 4"/>
          <p:cNvSpPr/>
          <p:nvPr/>
        </p:nvSpPr>
        <p:spPr>
          <a:xfrm>
            <a:off x="560000" y="4786436"/>
            <a:ext cx="6219545" cy="1200329"/>
          </a:xfrm>
          <a:prstGeom prst="rect">
            <a:avLst/>
          </a:prstGeom>
        </p:spPr>
        <p:txBody>
          <a:bodyPr wrap="square">
            <a:spAutoFit/>
          </a:bodyPr>
          <a:lstStyle/>
          <a:p>
            <a:r>
              <a:rPr lang="fr-FR" dirty="0">
                <a:solidFill>
                  <a:srgbClr val="5B3578"/>
                </a:solidFill>
              </a:rPr>
              <a:t>Avec l’</a:t>
            </a:r>
            <a:r>
              <a:rPr lang="fr-FR" dirty="0" err="1">
                <a:solidFill>
                  <a:srgbClr val="5B3578"/>
                </a:solidFill>
              </a:rPr>
              <a:t>Oulipo</a:t>
            </a:r>
            <a:r>
              <a:rPr lang="fr-FR" dirty="0">
                <a:solidFill>
                  <a:srgbClr val="5B3578"/>
                </a:solidFill>
              </a:rPr>
              <a:t>, dont font partie </a:t>
            </a:r>
            <a:r>
              <a:rPr lang="fr-FR" b="1" dirty="0">
                <a:solidFill>
                  <a:srgbClr val="5B3578"/>
                </a:solidFill>
              </a:rPr>
              <a:t>Raymond Queneau</a:t>
            </a:r>
            <a:r>
              <a:rPr lang="fr-FR" dirty="0">
                <a:solidFill>
                  <a:srgbClr val="5B3578"/>
                </a:solidFill>
              </a:rPr>
              <a:t>, </a:t>
            </a:r>
            <a:r>
              <a:rPr lang="fr-FR" b="1" dirty="0">
                <a:solidFill>
                  <a:srgbClr val="5B3578"/>
                </a:solidFill>
              </a:rPr>
              <a:t>Italo Calvino </a:t>
            </a:r>
            <a:r>
              <a:rPr lang="fr-FR" dirty="0">
                <a:solidFill>
                  <a:srgbClr val="5B3578"/>
                </a:solidFill>
              </a:rPr>
              <a:t>ou </a:t>
            </a:r>
            <a:r>
              <a:rPr lang="fr-FR" b="1" dirty="0">
                <a:solidFill>
                  <a:srgbClr val="5B3578"/>
                </a:solidFill>
              </a:rPr>
              <a:t>Jacques Roubaud</a:t>
            </a:r>
            <a:r>
              <a:rPr lang="fr-FR" dirty="0">
                <a:solidFill>
                  <a:srgbClr val="5B3578"/>
                </a:solidFill>
              </a:rPr>
              <a:t>, l’usage des listes se répand : les auteurs se fixent comme contrainte d’utiliser une série de mots et d'expressions, ou, au contraire, d’en éviter d’autres.</a:t>
            </a:r>
          </a:p>
        </p:txBody>
      </p:sp>
    </p:spTree>
    <p:extLst>
      <p:ext uri="{BB962C8B-B14F-4D97-AF65-F5344CB8AC3E}">
        <p14:creationId xmlns:p14="http://schemas.microsoft.com/office/powerpoint/2010/main" val="173399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910793" y="1009442"/>
            <a:ext cx="7592291" cy="5078313"/>
          </a:xfrm>
          <a:prstGeom prst="rect">
            <a:avLst/>
          </a:prstGeom>
          <a:noFill/>
        </p:spPr>
        <p:txBody>
          <a:bodyPr wrap="square" rtlCol="0">
            <a:spAutoFit/>
          </a:bodyPr>
          <a:lstStyle/>
          <a:p>
            <a:r>
              <a:rPr lang="fr-FR" dirty="0">
                <a:solidFill>
                  <a:srgbClr val="5B3578"/>
                </a:solidFill>
              </a:rPr>
              <a:t>Le plaisir du végétarisme ou du véganisme peut reposer sur le même principe. La </a:t>
            </a:r>
            <a:r>
              <a:rPr lang="fr-FR" b="1" dirty="0">
                <a:solidFill>
                  <a:srgbClr val="5B3578"/>
                </a:solidFill>
              </a:rPr>
              <a:t>contrainte</a:t>
            </a:r>
            <a:r>
              <a:rPr lang="fr-FR" dirty="0">
                <a:solidFill>
                  <a:srgbClr val="5B3578"/>
                </a:solidFill>
              </a:rPr>
              <a:t> – librement choisie, c’est essentiel – est de ne pas utiliser de viande (considérée comme des morceaux de cadavres d’animaux, tout sauf exquis) ; pour les véganes, ne pas utiliser non plus </a:t>
            </a:r>
            <a:r>
              <a:rPr lang="fr-FR" dirty="0" smtClean="0">
                <a:solidFill>
                  <a:srgbClr val="5B3578"/>
                </a:solidFill>
              </a:rPr>
              <a:t>d’œufs ou </a:t>
            </a:r>
            <a:r>
              <a:rPr lang="fr-FR" dirty="0">
                <a:solidFill>
                  <a:srgbClr val="5B3578"/>
                </a:solidFill>
              </a:rPr>
              <a:t>de produits laitiers. Les listes sont le résultat des courses au marché. On y trouvera en hiver des légumes oubliés comme des panais, des blettes de couleurs différentes, des choux, des brocolis, au printemps des petits pois frais, des asperges, en été de nouveaux fruits etc. Une fois de retour, il s’agira de trouver les céréales qui s’accommodent le mieux aux légumes choisis (différents type de blés ou de riz et autres légumes secs), des légumineuses, des épices qui agrémenteront le mélange, la composition de la sauce qui liera l’ensemble </a:t>
            </a:r>
            <a:r>
              <a:rPr lang="fr-FR" dirty="0" smtClean="0">
                <a:solidFill>
                  <a:srgbClr val="5B3578"/>
                </a:solidFill>
              </a:rPr>
              <a:t>(au </a:t>
            </a:r>
            <a:r>
              <a:rPr lang="fr-FR" dirty="0">
                <a:solidFill>
                  <a:srgbClr val="5B3578"/>
                </a:solidFill>
              </a:rPr>
              <a:t>printemps </a:t>
            </a:r>
            <a:r>
              <a:rPr lang="fr-FR" dirty="0" smtClean="0">
                <a:solidFill>
                  <a:srgbClr val="5B3578"/>
                </a:solidFill>
              </a:rPr>
              <a:t>un </a:t>
            </a:r>
            <a:r>
              <a:rPr lang="fr-FR" dirty="0">
                <a:solidFill>
                  <a:srgbClr val="5B3578"/>
                </a:solidFill>
              </a:rPr>
              <a:t>pesto à l’ail des ours)… la cuisine demeure un plaisir, la créativité n’a pas de limite. </a:t>
            </a:r>
            <a:endParaRPr lang="fr-FR" dirty="0" smtClean="0">
              <a:solidFill>
                <a:srgbClr val="5B3578"/>
              </a:solidFill>
            </a:endParaRPr>
          </a:p>
          <a:p>
            <a:r>
              <a:rPr lang="fr-FR" dirty="0" smtClean="0">
                <a:solidFill>
                  <a:srgbClr val="5B3578"/>
                </a:solidFill>
              </a:rPr>
              <a:t>Le </a:t>
            </a:r>
            <a:r>
              <a:rPr lang="fr-FR" dirty="0">
                <a:solidFill>
                  <a:srgbClr val="5B3578"/>
                </a:solidFill>
              </a:rPr>
              <a:t>végétarien oulipien et sa </a:t>
            </a:r>
            <a:r>
              <a:rPr lang="fr-FR" dirty="0" smtClean="0">
                <a:solidFill>
                  <a:srgbClr val="5B3578"/>
                </a:solidFill>
              </a:rPr>
              <a:t>sœur </a:t>
            </a:r>
            <a:r>
              <a:rPr lang="fr-FR" dirty="0">
                <a:solidFill>
                  <a:srgbClr val="5B3578"/>
                </a:solidFill>
              </a:rPr>
              <a:t>la végane oulipienne peuvent en outre choisir de se limiter aux produits locaux, privilégier l’esthétique des plats… Paradoxalement, sous les apparences négatives de la « contrainte », c’est avec le végétarisme, le véganisme ou l’</a:t>
            </a:r>
            <a:r>
              <a:rPr lang="fr-FR" dirty="0" err="1">
                <a:solidFill>
                  <a:srgbClr val="5B3578"/>
                </a:solidFill>
              </a:rPr>
              <a:t>Oulipo</a:t>
            </a:r>
            <a:r>
              <a:rPr lang="fr-FR" dirty="0">
                <a:solidFill>
                  <a:srgbClr val="5B3578"/>
                </a:solidFill>
              </a:rPr>
              <a:t> la liberté qui se déchaîne, </a:t>
            </a:r>
            <a:r>
              <a:rPr lang="fr-FR" b="1" dirty="0" smtClean="0">
                <a:solidFill>
                  <a:srgbClr val="5B3578"/>
                </a:solidFill>
              </a:rPr>
              <a:t>l’imagination </a:t>
            </a:r>
            <a:r>
              <a:rPr lang="fr-FR" b="1" dirty="0">
                <a:solidFill>
                  <a:srgbClr val="5B3578"/>
                </a:solidFill>
              </a:rPr>
              <a:t>au pouvoir</a:t>
            </a:r>
            <a:r>
              <a:rPr lang="fr-FR" dirty="0">
                <a:solidFill>
                  <a:srgbClr val="5B3578"/>
                </a:solidFill>
              </a:rPr>
              <a:t>. </a:t>
            </a:r>
          </a:p>
        </p:txBody>
      </p:sp>
    </p:spTree>
    <p:extLst>
      <p:ext uri="{BB962C8B-B14F-4D97-AF65-F5344CB8AC3E}">
        <p14:creationId xmlns:p14="http://schemas.microsoft.com/office/powerpoint/2010/main" val="36126296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99373" y="5531524"/>
            <a:ext cx="4576206" cy="646331"/>
          </a:xfrm>
          <a:prstGeom prst="rect">
            <a:avLst/>
          </a:prstGeom>
        </p:spPr>
        <p:txBody>
          <a:bodyPr wrap="square">
            <a:spAutoFit/>
          </a:bodyPr>
          <a:lstStyle/>
          <a:p>
            <a:r>
              <a:rPr lang="fr-FR" dirty="0" smtClean="0">
                <a:solidFill>
                  <a:srgbClr val="5B3578"/>
                </a:solidFill>
              </a:rPr>
              <a:t>Comprendre </a:t>
            </a:r>
            <a:r>
              <a:rPr lang="fr-FR" dirty="0">
                <a:solidFill>
                  <a:srgbClr val="5B3578"/>
                </a:solidFill>
              </a:rPr>
              <a:t>quel est le </a:t>
            </a:r>
            <a:r>
              <a:rPr lang="fr-FR" dirty="0" smtClean="0">
                <a:solidFill>
                  <a:srgbClr val="5B3578"/>
                </a:solidFill>
              </a:rPr>
              <a:t>rôle chimique </a:t>
            </a:r>
            <a:r>
              <a:rPr lang="fr-FR" dirty="0">
                <a:solidFill>
                  <a:srgbClr val="5B3578"/>
                </a:solidFill>
              </a:rPr>
              <a:t>des œufs par </a:t>
            </a:r>
            <a:r>
              <a:rPr lang="fr-FR" dirty="0" smtClean="0">
                <a:solidFill>
                  <a:srgbClr val="5B3578"/>
                </a:solidFill>
              </a:rPr>
              <a:t>exemple Cf</a:t>
            </a:r>
            <a:r>
              <a:rPr lang="fr-FR" dirty="0">
                <a:solidFill>
                  <a:srgbClr val="5B3578"/>
                </a:solidFill>
              </a:rPr>
              <a:t>. </a:t>
            </a:r>
            <a:r>
              <a:rPr lang="fr-FR" dirty="0" smtClean="0">
                <a:solidFill>
                  <a:srgbClr val="5B3578"/>
                </a:solidFill>
              </a:rPr>
              <a:t>vegan-pratique.fr  </a:t>
            </a:r>
            <a:endParaRPr lang="fr-FR" dirty="0">
              <a:solidFill>
                <a:srgbClr val="5B3578"/>
              </a:solidFill>
            </a:endParaRPr>
          </a:p>
        </p:txBody>
      </p:sp>
      <p:sp>
        <p:nvSpPr>
          <p:cNvPr id="7" name="ZoneTexte 6"/>
          <p:cNvSpPr txBox="1"/>
          <p:nvPr/>
        </p:nvSpPr>
        <p:spPr>
          <a:xfrm>
            <a:off x="568117" y="566709"/>
            <a:ext cx="4761753" cy="369332"/>
          </a:xfrm>
          <a:prstGeom prst="rect">
            <a:avLst/>
          </a:prstGeom>
          <a:noFill/>
        </p:spPr>
        <p:txBody>
          <a:bodyPr wrap="none" rtlCol="0">
            <a:spAutoFit/>
          </a:bodyPr>
          <a:lstStyle/>
          <a:p>
            <a:r>
              <a:rPr lang="fr-FR" dirty="0" smtClean="0">
                <a:solidFill>
                  <a:srgbClr val="5B3578"/>
                </a:solidFill>
              </a:rPr>
              <a:t>Gastronomie végétalienne et cuisine moléculaire</a:t>
            </a:r>
            <a:endParaRPr lang="fr-FR" dirty="0">
              <a:solidFill>
                <a:srgbClr val="5B3578"/>
              </a:solidFill>
            </a:endParaRPr>
          </a:p>
        </p:txBody>
      </p:sp>
      <p:grpSp>
        <p:nvGrpSpPr>
          <p:cNvPr id="2" name="Groupe 1"/>
          <p:cNvGrpSpPr/>
          <p:nvPr/>
        </p:nvGrpSpPr>
        <p:grpSpPr>
          <a:xfrm>
            <a:off x="5281048" y="1064755"/>
            <a:ext cx="3343275" cy="2501832"/>
            <a:chOff x="5281048" y="1064755"/>
            <a:chExt cx="3343275" cy="2501832"/>
          </a:xfrm>
        </p:grpSpPr>
        <p:pic>
          <p:nvPicPr>
            <p:cNvPr id="9" name="Image 8"/>
            <p:cNvPicPr>
              <a:picLocks noChangeAspect="1"/>
            </p:cNvPicPr>
            <p:nvPr/>
          </p:nvPicPr>
          <p:blipFill>
            <a:blip r:embed="rId2"/>
            <a:stretch>
              <a:fillRect/>
            </a:stretch>
          </p:blipFill>
          <p:spPr>
            <a:xfrm>
              <a:off x="5281048" y="1064755"/>
              <a:ext cx="3343275" cy="2124075"/>
            </a:xfrm>
            <a:prstGeom prst="rect">
              <a:avLst/>
            </a:prstGeom>
          </p:spPr>
        </p:pic>
        <p:sp>
          <p:nvSpPr>
            <p:cNvPr id="10" name="Rectangle 9"/>
            <p:cNvSpPr/>
            <p:nvPr/>
          </p:nvSpPr>
          <p:spPr>
            <a:xfrm>
              <a:off x="5744726" y="3197255"/>
              <a:ext cx="2415918" cy="369332"/>
            </a:xfrm>
            <a:prstGeom prst="rect">
              <a:avLst/>
            </a:prstGeom>
          </p:spPr>
          <p:txBody>
            <a:bodyPr wrap="none">
              <a:spAutoFit/>
            </a:bodyPr>
            <a:lstStyle/>
            <a:p>
              <a:r>
                <a:rPr lang="fr-FR" dirty="0">
                  <a:solidFill>
                    <a:srgbClr val="5B3578"/>
                  </a:solidFill>
                </a:rPr>
                <a:t>Hervé This (né en 1955)</a:t>
              </a:r>
            </a:p>
          </p:txBody>
        </p:sp>
      </p:grpSp>
      <p:sp>
        <p:nvSpPr>
          <p:cNvPr id="11" name="Rectangle 10"/>
          <p:cNvSpPr/>
          <p:nvPr/>
        </p:nvSpPr>
        <p:spPr>
          <a:xfrm>
            <a:off x="662993" y="1054319"/>
            <a:ext cx="4572000" cy="2862322"/>
          </a:xfrm>
          <a:prstGeom prst="rect">
            <a:avLst/>
          </a:prstGeom>
        </p:spPr>
        <p:txBody>
          <a:bodyPr>
            <a:spAutoFit/>
          </a:bodyPr>
          <a:lstStyle/>
          <a:p>
            <a:pPr marL="285750" indent="-285750">
              <a:buFont typeface="Arial" panose="020B0604020202020204" pitchFamily="34" charset="0"/>
              <a:buChar char="•"/>
            </a:pPr>
            <a:r>
              <a:rPr lang="fr-FR" b="1" dirty="0" smtClean="0">
                <a:solidFill>
                  <a:srgbClr val="5B3578"/>
                </a:solidFill>
              </a:rPr>
              <a:t>Les œufs </a:t>
            </a:r>
            <a:r>
              <a:rPr lang="fr-FR" b="1" dirty="0">
                <a:solidFill>
                  <a:srgbClr val="5B3578"/>
                </a:solidFill>
              </a:rPr>
              <a:t>:</a:t>
            </a:r>
            <a:r>
              <a:rPr lang="fr-FR" dirty="0">
                <a:solidFill>
                  <a:srgbClr val="5B3578"/>
                </a:solidFill>
              </a:rPr>
              <a:t> Des techniques comme le siphon ou l'usage d'émulsifiants (lécithine de soja) permettent de texturer des jus de légumes, des huiles ou des purées sans utiliser de produits d'origine </a:t>
            </a:r>
            <a:r>
              <a:rPr lang="fr-FR" dirty="0" smtClean="0">
                <a:solidFill>
                  <a:srgbClr val="5B3578"/>
                </a:solidFill>
              </a:rPr>
              <a:t>animale.</a:t>
            </a:r>
          </a:p>
          <a:p>
            <a:pPr marL="285750" indent="-285750">
              <a:buFont typeface="Arial" panose="020B0604020202020204" pitchFamily="34" charset="0"/>
              <a:buChar char="•"/>
            </a:pPr>
            <a:r>
              <a:rPr lang="fr-FR" b="1" dirty="0" smtClean="0">
                <a:solidFill>
                  <a:srgbClr val="5B3578"/>
                </a:solidFill>
              </a:rPr>
              <a:t>La </a:t>
            </a:r>
            <a:r>
              <a:rPr lang="fr-FR" b="1" dirty="0" err="1">
                <a:solidFill>
                  <a:srgbClr val="5B3578"/>
                </a:solidFill>
              </a:rPr>
              <a:t>sphérification</a:t>
            </a:r>
            <a:r>
              <a:rPr lang="fr-FR" b="1" dirty="0">
                <a:solidFill>
                  <a:srgbClr val="5B3578"/>
                </a:solidFill>
              </a:rPr>
              <a:t> :</a:t>
            </a:r>
            <a:r>
              <a:rPr lang="fr-FR" dirty="0">
                <a:solidFill>
                  <a:srgbClr val="5B3578"/>
                </a:solidFill>
              </a:rPr>
              <a:t> En utilisant des alginates (extraits d'algues) et du lactate de calcium, vous pouvez enfermer des jus de fruits ou des bouillons végétaux dans des perles gélifiées éclatant en </a:t>
            </a:r>
            <a:r>
              <a:rPr lang="fr-FR" dirty="0" smtClean="0">
                <a:solidFill>
                  <a:srgbClr val="5B3578"/>
                </a:solidFill>
              </a:rPr>
              <a:t>bouche.</a:t>
            </a:r>
          </a:p>
        </p:txBody>
      </p:sp>
      <p:sp>
        <p:nvSpPr>
          <p:cNvPr id="12" name="Rectangle 11"/>
          <p:cNvSpPr/>
          <p:nvPr/>
        </p:nvSpPr>
        <p:spPr>
          <a:xfrm>
            <a:off x="662993" y="3925066"/>
            <a:ext cx="8389026" cy="1477328"/>
          </a:xfrm>
          <a:prstGeom prst="rect">
            <a:avLst/>
          </a:prstGeom>
        </p:spPr>
        <p:txBody>
          <a:bodyPr wrap="square">
            <a:spAutoFit/>
          </a:bodyPr>
          <a:lstStyle/>
          <a:p>
            <a:pPr marL="285750" indent="-285750">
              <a:buFont typeface="Arial" panose="020B0604020202020204" pitchFamily="34" charset="0"/>
              <a:buChar char="•"/>
            </a:pPr>
            <a:r>
              <a:rPr lang="fr-FR" b="1" dirty="0">
                <a:solidFill>
                  <a:srgbClr val="5B3578"/>
                </a:solidFill>
              </a:rPr>
              <a:t>La gélification alternative :</a:t>
            </a:r>
            <a:r>
              <a:rPr lang="fr-FR" dirty="0">
                <a:solidFill>
                  <a:srgbClr val="5B3578"/>
                </a:solidFill>
              </a:rPr>
              <a:t> L'agar-agar (aussi extrait d'algues) remplace la gélatine animale pour créer des textures variées.</a:t>
            </a:r>
          </a:p>
          <a:p>
            <a:pPr marL="285750" indent="-285750">
              <a:buFont typeface="Arial" panose="020B0604020202020204" pitchFamily="34" charset="0"/>
              <a:buChar char="•"/>
            </a:pPr>
            <a:r>
              <a:rPr lang="fr-FR" b="1" dirty="0">
                <a:solidFill>
                  <a:srgbClr val="5B3578"/>
                </a:solidFill>
              </a:rPr>
              <a:t>Les réactions de Maillard :</a:t>
            </a:r>
            <a:r>
              <a:rPr lang="fr-FR" dirty="0">
                <a:solidFill>
                  <a:srgbClr val="5B3578"/>
                </a:solidFill>
              </a:rPr>
              <a:t> La science permet de comprendre comment dorer et caraméliser des sucs végétaux de manière optimale pour intensifier les saveurs </a:t>
            </a:r>
            <a:r>
              <a:rPr lang="fr-FR" dirty="0" err="1">
                <a:solidFill>
                  <a:srgbClr val="5B3578"/>
                </a:solidFill>
              </a:rPr>
              <a:t>umami</a:t>
            </a:r>
            <a:r>
              <a:rPr lang="fr-FR" dirty="0">
                <a:solidFill>
                  <a:srgbClr val="5B3578"/>
                </a:solidFill>
              </a:rPr>
              <a:t> sans viande.</a:t>
            </a:r>
          </a:p>
        </p:txBody>
      </p:sp>
    </p:spTree>
    <p:extLst>
      <p:ext uri="{BB962C8B-B14F-4D97-AF65-F5344CB8AC3E}">
        <p14:creationId xmlns:p14="http://schemas.microsoft.com/office/powerpoint/2010/main" val="315240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build="p"/>
      <p:bldP spid="1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64274" y="928947"/>
            <a:ext cx="8361433" cy="2700944"/>
          </a:xfrm>
          <a:prstGeom prst="rect">
            <a:avLst/>
          </a:prstGeom>
        </p:spPr>
      </p:pic>
      <p:grpSp>
        <p:nvGrpSpPr>
          <p:cNvPr id="7" name="Groupe 6"/>
          <p:cNvGrpSpPr/>
          <p:nvPr/>
        </p:nvGrpSpPr>
        <p:grpSpPr>
          <a:xfrm>
            <a:off x="300004" y="928947"/>
            <a:ext cx="8843996" cy="4807750"/>
            <a:chOff x="300004" y="928947"/>
            <a:chExt cx="8843996" cy="4807750"/>
          </a:xfrm>
        </p:grpSpPr>
        <p:pic>
          <p:nvPicPr>
            <p:cNvPr id="5" name="Image 4"/>
            <p:cNvPicPr>
              <a:picLocks noChangeAspect="1"/>
            </p:cNvPicPr>
            <p:nvPr/>
          </p:nvPicPr>
          <p:blipFill>
            <a:blip r:embed="rId3"/>
            <a:stretch>
              <a:fillRect/>
            </a:stretch>
          </p:blipFill>
          <p:spPr>
            <a:xfrm>
              <a:off x="300004" y="928947"/>
              <a:ext cx="8843996" cy="4314339"/>
            </a:xfrm>
            <a:prstGeom prst="rect">
              <a:avLst/>
            </a:prstGeom>
          </p:spPr>
        </p:pic>
        <p:sp>
          <p:nvSpPr>
            <p:cNvPr id="6" name="ZoneTexte 5"/>
            <p:cNvSpPr txBox="1"/>
            <p:nvPr/>
          </p:nvSpPr>
          <p:spPr>
            <a:xfrm>
              <a:off x="394977" y="5367365"/>
              <a:ext cx="6676123" cy="369332"/>
            </a:xfrm>
            <a:prstGeom prst="rect">
              <a:avLst/>
            </a:prstGeom>
            <a:noFill/>
          </p:spPr>
          <p:txBody>
            <a:bodyPr wrap="none" rtlCol="0">
              <a:spAutoFit/>
            </a:bodyPr>
            <a:lstStyle/>
            <a:p>
              <a:r>
                <a:rPr lang="fr-FR" dirty="0" smtClean="0">
                  <a:solidFill>
                    <a:srgbClr val="5B3578"/>
                  </a:solidFill>
                </a:rPr>
                <a:t>Au quotidien, pour les recettes qui contiennent un ou plusieurs œufs </a:t>
              </a:r>
              <a:endParaRPr lang="fr-FR" dirty="0">
                <a:solidFill>
                  <a:srgbClr val="5B3578"/>
                </a:solidFill>
              </a:endParaRPr>
            </a:p>
          </p:txBody>
        </p:sp>
      </p:grpSp>
    </p:spTree>
    <p:extLst>
      <p:ext uri="{BB962C8B-B14F-4D97-AF65-F5344CB8AC3E}">
        <p14:creationId xmlns:p14="http://schemas.microsoft.com/office/powerpoint/2010/main" val="283010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26693"/>
            <a:ext cx="5621666" cy="1477328"/>
          </a:xfrm>
          <a:prstGeom prst="rect">
            <a:avLst/>
          </a:prstGeom>
        </p:spPr>
        <p:txBody>
          <a:bodyPr wrap="square">
            <a:spAutoFit/>
          </a:bodyPr>
          <a:lstStyle/>
          <a:p>
            <a:r>
              <a:rPr lang="fr-FR" b="1" dirty="0" err="1" smtClean="0">
                <a:solidFill>
                  <a:srgbClr val="5B3578"/>
                </a:solidFill>
              </a:rPr>
              <a:t>Aquafaba</a:t>
            </a:r>
            <a:r>
              <a:rPr lang="fr-FR" dirty="0" smtClean="0">
                <a:solidFill>
                  <a:srgbClr val="5B3578"/>
                </a:solidFill>
              </a:rPr>
              <a:t> (jus </a:t>
            </a:r>
            <a:r>
              <a:rPr lang="fr-FR" dirty="0">
                <a:solidFill>
                  <a:srgbClr val="5B3578"/>
                </a:solidFill>
              </a:rPr>
              <a:t>de cuisson des légumineuses, généralement tiré des pois chiches. Grâce à sa richesse en protéines et en amidon, ce liquide visqueux émulsionne et monte en neige, constituant une excellente alternative végétale aux blancs </a:t>
            </a:r>
            <a:r>
              <a:rPr lang="fr-FR" dirty="0" smtClean="0">
                <a:solidFill>
                  <a:srgbClr val="5B3578"/>
                </a:solidFill>
              </a:rPr>
              <a:t>d'œufs)</a:t>
            </a:r>
            <a:endParaRPr lang="fr-FR" dirty="0">
              <a:solidFill>
                <a:srgbClr val="5B3578"/>
              </a:solidFill>
            </a:endParaRPr>
          </a:p>
        </p:txBody>
      </p:sp>
      <p:sp>
        <p:nvSpPr>
          <p:cNvPr id="5" name="Rectangle 4"/>
          <p:cNvSpPr/>
          <p:nvPr/>
        </p:nvSpPr>
        <p:spPr>
          <a:xfrm>
            <a:off x="552700" y="571472"/>
            <a:ext cx="4467570" cy="369332"/>
          </a:xfrm>
          <a:prstGeom prst="rect">
            <a:avLst/>
          </a:prstGeom>
        </p:spPr>
        <p:txBody>
          <a:bodyPr wrap="none">
            <a:spAutoFit/>
          </a:bodyPr>
          <a:lstStyle/>
          <a:p>
            <a:r>
              <a:rPr lang="fr-FR" dirty="0">
                <a:solidFill>
                  <a:srgbClr val="5B3578"/>
                </a:solidFill>
              </a:rPr>
              <a:t>Et, spécifiquement, pour les blancs en neige…</a:t>
            </a:r>
          </a:p>
        </p:txBody>
      </p:sp>
      <p:pic>
        <p:nvPicPr>
          <p:cNvPr id="10242" name="Picture 2" descr="https://jerome-segal.de/sorbets_fichiers/image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5773" y="1151138"/>
            <a:ext cx="3405178" cy="529694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70727" y="2579408"/>
            <a:ext cx="4834416" cy="4247317"/>
          </a:xfrm>
          <a:prstGeom prst="rect">
            <a:avLst/>
          </a:prstGeom>
        </p:spPr>
        <p:txBody>
          <a:bodyPr wrap="square">
            <a:spAutoFit/>
          </a:bodyPr>
          <a:lstStyle/>
          <a:p>
            <a:r>
              <a:rPr lang="fr-FR" dirty="0" smtClean="0">
                <a:solidFill>
                  <a:srgbClr val="5B3578"/>
                </a:solidFill>
              </a:rPr>
              <a:t>Découverte </a:t>
            </a:r>
            <a:r>
              <a:rPr lang="fr-FR" dirty="0">
                <a:solidFill>
                  <a:srgbClr val="5B3578"/>
                </a:solidFill>
              </a:rPr>
              <a:t>culinaire progressive partagée entre la France et les États-Unis.</a:t>
            </a:r>
          </a:p>
          <a:p>
            <a:pPr marL="285750" indent="-285750">
              <a:buFont typeface="Arial" panose="020B0604020202020204" pitchFamily="34" charset="0"/>
              <a:buChar char="•"/>
            </a:pPr>
            <a:r>
              <a:rPr lang="fr-FR" dirty="0">
                <a:solidFill>
                  <a:srgbClr val="5B3578"/>
                </a:solidFill>
              </a:rPr>
              <a:t>Le chanteur d’opéra et passionné de cuisine végétale </a:t>
            </a:r>
            <a:r>
              <a:rPr lang="fr-FR" b="1" dirty="0">
                <a:solidFill>
                  <a:srgbClr val="5B3578"/>
                </a:solidFill>
              </a:rPr>
              <a:t>Joël </a:t>
            </a:r>
            <a:r>
              <a:rPr lang="fr-FR" b="1" dirty="0" err="1">
                <a:solidFill>
                  <a:srgbClr val="5B3578"/>
                </a:solidFill>
              </a:rPr>
              <a:t>Roessel</a:t>
            </a:r>
            <a:r>
              <a:rPr lang="fr-FR" b="1" dirty="0">
                <a:solidFill>
                  <a:srgbClr val="5B3578"/>
                </a:solidFill>
              </a:rPr>
              <a:t> </a:t>
            </a:r>
            <a:r>
              <a:rPr lang="fr-FR" dirty="0">
                <a:solidFill>
                  <a:srgbClr val="5B3578"/>
                </a:solidFill>
              </a:rPr>
              <a:t>a commencé en 2014 à fouetter ce jus et a partagé ses recettes sur son blog « Révolution Végétale ».</a:t>
            </a:r>
          </a:p>
          <a:p>
            <a:pPr marL="285750" indent="-285750">
              <a:buFont typeface="Arial" panose="020B0604020202020204" pitchFamily="34" charset="0"/>
              <a:buChar char="•"/>
            </a:pPr>
            <a:r>
              <a:rPr lang="fr-FR" dirty="0">
                <a:solidFill>
                  <a:srgbClr val="5B3578"/>
                </a:solidFill>
              </a:rPr>
              <a:t>Aux États-Unis, l’ingénieur et végétalien </a:t>
            </a:r>
            <a:r>
              <a:rPr lang="fr-FR" dirty="0" err="1">
                <a:solidFill>
                  <a:srgbClr val="5B3578"/>
                </a:solidFill>
              </a:rPr>
              <a:t>Goose</a:t>
            </a:r>
            <a:r>
              <a:rPr lang="fr-FR" dirty="0">
                <a:solidFill>
                  <a:srgbClr val="5B3578"/>
                </a:solidFill>
              </a:rPr>
              <a:t> </a:t>
            </a:r>
            <a:r>
              <a:rPr lang="fr-FR" dirty="0" err="1">
                <a:solidFill>
                  <a:srgbClr val="5B3578"/>
                </a:solidFill>
              </a:rPr>
              <a:t>Wohlt</a:t>
            </a:r>
            <a:r>
              <a:rPr lang="fr-FR" dirty="0">
                <a:solidFill>
                  <a:srgbClr val="5B3578"/>
                </a:solidFill>
              </a:rPr>
              <a:t> a lu les travaux de Joël </a:t>
            </a:r>
            <a:r>
              <a:rPr lang="fr-FR" dirty="0" err="1">
                <a:solidFill>
                  <a:srgbClr val="5B3578"/>
                </a:solidFill>
              </a:rPr>
              <a:t>Roessel</a:t>
            </a:r>
            <a:r>
              <a:rPr lang="fr-FR" dirty="0">
                <a:solidFill>
                  <a:srgbClr val="5B3578"/>
                </a:solidFill>
              </a:rPr>
              <a:t> et a découvert qu’il pouvait faire des meringues uniquement avec de l’eau de pois chiche et du sucre. En mars 2015, il a popularisé le terme </a:t>
            </a:r>
            <a:br>
              <a:rPr lang="fr-FR" dirty="0">
                <a:solidFill>
                  <a:srgbClr val="5B3578"/>
                </a:solidFill>
              </a:rPr>
            </a:br>
            <a:r>
              <a:rPr lang="fr-FR" dirty="0">
                <a:solidFill>
                  <a:srgbClr val="5B3578"/>
                </a:solidFill>
              </a:rPr>
              <a:t>« </a:t>
            </a:r>
            <a:r>
              <a:rPr lang="fr-FR" dirty="0" err="1">
                <a:solidFill>
                  <a:srgbClr val="5B3578"/>
                </a:solidFill>
              </a:rPr>
              <a:t>aquafaba</a:t>
            </a:r>
            <a:r>
              <a:rPr lang="fr-FR" dirty="0">
                <a:solidFill>
                  <a:srgbClr val="5B3578"/>
                </a:solidFill>
              </a:rPr>
              <a:t> » pour désigner cet ingrédient, ce qui a largement contribué à le faire connaître et adopter par la communauté végane mondiale.</a:t>
            </a:r>
          </a:p>
        </p:txBody>
      </p:sp>
    </p:spTree>
    <p:extLst>
      <p:ext uri="{BB962C8B-B14F-4D97-AF65-F5344CB8AC3E}">
        <p14:creationId xmlns:p14="http://schemas.microsoft.com/office/powerpoint/2010/main" val="14856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43067" y="87776"/>
            <a:ext cx="5926239" cy="6670857"/>
          </a:xfrm>
          <a:prstGeom prst="rect">
            <a:avLst/>
          </a:prstGeom>
        </p:spPr>
      </p:pic>
    </p:spTree>
    <p:extLst>
      <p:ext uri="{BB962C8B-B14F-4D97-AF65-F5344CB8AC3E}">
        <p14:creationId xmlns:p14="http://schemas.microsoft.com/office/powerpoint/2010/main" val="24936318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51886" y="578236"/>
            <a:ext cx="4641207" cy="369332"/>
          </a:xfrm>
          <a:prstGeom prst="rect">
            <a:avLst/>
          </a:prstGeom>
          <a:noFill/>
        </p:spPr>
        <p:txBody>
          <a:bodyPr wrap="none" rtlCol="0">
            <a:spAutoFit/>
          </a:bodyPr>
          <a:lstStyle/>
          <a:p>
            <a:r>
              <a:rPr lang="fr-FR" dirty="0">
                <a:solidFill>
                  <a:srgbClr val="5B3578"/>
                </a:solidFill>
              </a:rPr>
              <a:t>Un plat par pays pendant 190 jours (</a:t>
            </a:r>
            <a:r>
              <a:rPr lang="fr-FR" dirty="0">
                <a:solidFill>
                  <a:srgbClr val="5B3578"/>
                </a:solidFill>
                <a:hlinkClick r:id="rId2"/>
              </a:rPr>
              <a:t>Chef </a:t>
            </a:r>
            <a:r>
              <a:rPr lang="fr-FR" dirty="0" err="1">
                <a:solidFill>
                  <a:srgbClr val="5B3578"/>
                </a:solidFill>
                <a:hlinkClick r:id="rId2"/>
              </a:rPr>
              <a:t>Tomy</a:t>
            </a:r>
            <a:r>
              <a:rPr lang="fr-FR" dirty="0" smtClean="0">
                <a:solidFill>
                  <a:srgbClr val="5B3578"/>
                </a:solidFill>
              </a:rPr>
              <a:t>)</a:t>
            </a:r>
            <a:endParaRPr lang="fr-FR" dirty="0">
              <a:solidFill>
                <a:srgbClr val="5B3578"/>
              </a:solidFill>
            </a:endParaRPr>
          </a:p>
        </p:txBody>
      </p:sp>
      <p:pic>
        <p:nvPicPr>
          <p:cNvPr id="5" name="Image 4"/>
          <p:cNvPicPr>
            <a:picLocks noChangeAspect="1"/>
          </p:cNvPicPr>
          <p:nvPr/>
        </p:nvPicPr>
        <p:blipFill>
          <a:blip r:embed="rId3"/>
          <a:stretch>
            <a:fillRect/>
          </a:stretch>
        </p:blipFill>
        <p:spPr>
          <a:xfrm>
            <a:off x="405514" y="1045805"/>
            <a:ext cx="2466975" cy="2905125"/>
          </a:xfrm>
          <a:prstGeom prst="rect">
            <a:avLst/>
          </a:prstGeom>
        </p:spPr>
      </p:pic>
      <p:pic>
        <p:nvPicPr>
          <p:cNvPr id="6" name="Image 5"/>
          <p:cNvPicPr>
            <a:picLocks noChangeAspect="1"/>
          </p:cNvPicPr>
          <p:nvPr/>
        </p:nvPicPr>
        <p:blipFill>
          <a:blip r:embed="rId4"/>
          <a:stretch>
            <a:fillRect/>
          </a:stretch>
        </p:blipFill>
        <p:spPr>
          <a:xfrm>
            <a:off x="668469" y="1343990"/>
            <a:ext cx="2428875" cy="3114675"/>
          </a:xfrm>
          <a:prstGeom prst="rect">
            <a:avLst/>
          </a:prstGeom>
        </p:spPr>
      </p:pic>
      <p:pic>
        <p:nvPicPr>
          <p:cNvPr id="7" name="Image 6"/>
          <p:cNvPicPr>
            <a:picLocks noChangeAspect="1"/>
          </p:cNvPicPr>
          <p:nvPr/>
        </p:nvPicPr>
        <p:blipFill>
          <a:blip r:embed="rId5"/>
          <a:stretch>
            <a:fillRect/>
          </a:stretch>
        </p:blipFill>
        <p:spPr>
          <a:xfrm>
            <a:off x="1137898" y="1673737"/>
            <a:ext cx="2409825" cy="3181350"/>
          </a:xfrm>
          <a:prstGeom prst="rect">
            <a:avLst/>
          </a:prstGeom>
        </p:spPr>
      </p:pic>
      <p:pic>
        <p:nvPicPr>
          <p:cNvPr id="8" name="Image 7"/>
          <p:cNvPicPr>
            <a:picLocks noChangeAspect="1"/>
          </p:cNvPicPr>
          <p:nvPr/>
        </p:nvPicPr>
        <p:blipFill>
          <a:blip r:embed="rId6"/>
          <a:stretch>
            <a:fillRect/>
          </a:stretch>
        </p:blipFill>
        <p:spPr>
          <a:xfrm>
            <a:off x="1512530" y="2093865"/>
            <a:ext cx="2428875" cy="3171825"/>
          </a:xfrm>
          <a:prstGeom prst="rect">
            <a:avLst/>
          </a:prstGeom>
        </p:spPr>
      </p:pic>
      <p:pic>
        <p:nvPicPr>
          <p:cNvPr id="9" name="Image 8"/>
          <p:cNvPicPr>
            <a:picLocks noChangeAspect="1"/>
          </p:cNvPicPr>
          <p:nvPr/>
        </p:nvPicPr>
        <p:blipFill>
          <a:blip r:embed="rId7"/>
          <a:stretch>
            <a:fillRect/>
          </a:stretch>
        </p:blipFill>
        <p:spPr>
          <a:xfrm>
            <a:off x="1948623" y="2439442"/>
            <a:ext cx="2476500" cy="3219450"/>
          </a:xfrm>
          <a:prstGeom prst="rect">
            <a:avLst/>
          </a:prstGeom>
        </p:spPr>
      </p:pic>
      <p:pic>
        <p:nvPicPr>
          <p:cNvPr id="10" name="Image 9"/>
          <p:cNvPicPr>
            <a:picLocks noChangeAspect="1"/>
          </p:cNvPicPr>
          <p:nvPr/>
        </p:nvPicPr>
        <p:blipFill>
          <a:blip r:embed="rId8"/>
          <a:stretch>
            <a:fillRect/>
          </a:stretch>
        </p:blipFill>
        <p:spPr>
          <a:xfrm>
            <a:off x="2468214" y="2788239"/>
            <a:ext cx="2552700" cy="3162300"/>
          </a:xfrm>
          <a:prstGeom prst="rect">
            <a:avLst/>
          </a:prstGeom>
        </p:spPr>
      </p:pic>
      <p:pic>
        <p:nvPicPr>
          <p:cNvPr id="11" name="Image 10"/>
          <p:cNvPicPr>
            <a:picLocks noChangeAspect="1"/>
          </p:cNvPicPr>
          <p:nvPr/>
        </p:nvPicPr>
        <p:blipFill>
          <a:blip r:embed="rId9"/>
          <a:stretch>
            <a:fillRect/>
          </a:stretch>
        </p:blipFill>
        <p:spPr>
          <a:xfrm>
            <a:off x="2948663" y="3264412"/>
            <a:ext cx="2581275" cy="2971800"/>
          </a:xfrm>
          <a:prstGeom prst="rect">
            <a:avLst/>
          </a:prstGeom>
        </p:spPr>
      </p:pic>
      <p:pic>
        <p:nvPicPr>
          <p:cNvPr id="12" name="Image 11"/>
          <p:cNvPicPr>
            <a:picLocks noChangeAspect="1"/>
          </p:cNvPicPr>
          <p:nvPr/>
        </p:nvPicPr>
        <p:blipFill>
          <a:blip r:embed="rId10"/>
          <a:stretch>
            <a:fillRect/>
          </a:stretch>
        </p:blipFill>
        <p:spPr>
          <a:xfrm>
            <a:off x="6185810" y="1613903"/>
            <a:ext cx="2486025" cy="2990850"/>
          </a:xfrm>
          <a:prstGeom prst="rect">
            <a:avLst/>
          </a:prstGeom>
        </p:spPr>
      </p:pic>
    </p:spTree>
    <p:extLst>
      <p:ext uri="{BB962C8B-B14F-4D97-AF65-F5344CB8AC3E}">
        <p14:creationId xmlns:p14="http://schemas.microsoft.com/office/powerpoint/2010/main" val="53764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738756" y="1788869"/>
            <a:ext cx="3213351" cy="3139321"/>
          </a:xfrm>
          <a:prstGeom prst="rect">
            <a:avLst/>
          </a:prstGeom>
        </p:spPr>
        <p:txBody>
          <a:bodyPr wrap="square">
            <a:spAutoFit/>
          </a:bodyPr>
          <a:lstStyle/>
          <a:p>
            <a:r>
              <a:rPr lang="fr-FR" dirty="0">
                <a:solidFill>
                  <a:srgbClr val="5B3578"/>
                </a:solidFill>
              </a:rPr>
              <a:t>En 2022, deux menus : celui du marché  (3 plats /24€) et le menu gastronomique  (7 plats/ 59€</a:t>
            </a:r>
            <a:r>
              <a:rPr lang="fr-FR" dirty="0" smtClean="0">
                <a:solidFill>
                  <a:srgbClr val="5B3578"/>
                </a:solidFill>
              </a:rPr>
              <a:t>).</a:t>
            </a:r>
          </a:p>
          <a:p>
            <a:r>
              <a:rPr lang="fr-FR" dirty="0" smtClean="0">
                <a:solidFill>
                  <a:srgbClr val="5B3578"/>
                </a:solidFill>
              </a:rPr>
              <a:t>Mais, malgré ces prix plutôt modérés pour de la haute cuisine, ces restaurants peuvent laisser penser que le véganisme est pour les « bobos ».</a:t>
            </a:r>
          </a:p>
          <a:p>
            <a:r>
              <a:rPr lang="fr-FR" dirty="0" smtClean="0">
                <a:solidFill>
                  <a:srgbClr val="5B3578"/>
                </a:solidFill>
              </a:rPr>
              <a:t>Quelques photos de fin décembre 2019.</a:t>
            </a:r>
            <a:endParaRPr lang="fr-FR" dirty="0"/>
          </a:p>
        </p:txBody>
      </p:sp>
      <p:sp>
        <p:nvSpPr>
          <p:cNvPr id="4" name="Rectangle 3"/>
          <p:cNvSpPr/>
          <p:nvPr/>
        </p:nvSpPr>
        <p:spPr>
          <a:xfrm>
            <a:off x="435557" y="1373371"/>
            <a:ext cx="4796542" cy="3970318"/>
          </a:xfrm>
          <a:prstGeom prst="rect">
            <a:avLst/>
          </a:prstGeom>
        </p:spPr>
        <p:txBody>
          <a:bodyPr wrap="square">
            <a:spAutoFit/>
          </a:bodyPr>
          <a:lstStyle/>
          <a:p>
            <a:r>
              <a:rPr lang="fr-FR" dirty="0">
                <a:solidFill>
                  <a:srgbClr val="5B3578"/>
                </a:solidFill>
              </a:rPr>
              <a:t> Le restaurant </a:t>
            </a:r>
            <a:r>
              <a:rPr lang="fr-FR" dirty="0" err="1">
                <a:solidFill>
                  <a:srgbClr val="5B3578"/>
                </a:solidFill>
              </a:rPr>
              <a:t>Ona</a:t>
            </a:r>
            <a:r>
              <a:rPr lang="fr-FR" dirty="0">
                <a:solidFill>
                  <a:srgbClr val="5B3578"/>
                </a:solidFill>
              </a:rPr>
              <a:t> (pour « Origine non animale », près du bassin d'Arcachon) était devenu, en 2021, le premier restaurant étoilé </a:t>
            </a:r>
            <a:r>
              <a:rPr lang="fr-FR" dirty="0" smtClean="0">
                <a:solidFill>
                  <a:srgbClr val="5B3578"/>
                </a:solidFill>
              </a:rPr>
              <a:t>végane </a:t>
            </a:r>
            <a:r>
              <a:rPr lang="fr-FR" dirty="0">
                <a:solidFill>
                  <a:srgbClr val="5B3578"/>
                </a:solidFill>
              </a:rPr>
              <a:t>de France</a:t>
            </a:r>
            <a:r>
              <a:rPr lang="fr-FR" dirty="0" smtClean="0">
                <a:solidFill>
                  <a:srgbClr val="5B3578"/>
                </a:solidFill>
              </a:rPr>
              <a:t>. Menu en </a:t>
            </a:r>
            <a:r>
              <a:rPr lang="fr-FR" dirty="0">
                <a:solidFill>
                  <a:srgbClr val="5B3578"/>
                </a:solidFill>
              </a:rPr>
              <a:t>sept plats </a:t>
            </a:r>
            <a:r>
              <a:rPr lang="fr-FR" dirty="0" smtClean="0">
                <a:solidFill>
                  <a:srgbClr val="5B3578"/>
                </a:solidFill>
              </a:rPr>
              <a:t>avec des titres comme « </a:t>
            </a:r>
            <a:r>
              <a:rPr lang="fr-FR" dirty="0">
                <a:solidFill>
                  <a:srgbClr val="5B3578"/>
                </a:solidFill>
              </a:rPr>
              <a:t>sapin, cèpe, saké » ou « céleri, tonka et bière ambrée </a:t>
            </a:r>
            <a:r>
              <a:rPr lang="fr-FR" dirty="0" smtClean="0">
                <a:solidFill>
                  <a:srgbClr val="5B3578"/>
                </a:solidFill>
              </a:rPr>
              <a:t>».</a:t>
            </a:r>
          </a:p>
          <a:p>
            <a:r>
              <a:rPr lang="fr-FR" dirty="0">
                <a:solidFill>
                  <a:srgbClr val="5B3578"/>
                </a:solidFill>
              </a:rPr>
              <a:t>Claire Vallée : </a:t>
            </a:r>
            <a:r>
              <a:rPr lang="fr-FR" dirty="0" smtClean="0">
                <a:solidFill>
                  <a:srgbClr val="5B3578"/>
                </a:solidFill>
              </a:rPr>
              <a:t>« Je </a:t>
            </a:r>
            <a:r>
              <a:rPr lang="fr-FR" dirty="0">
                <a:solidFill>
                  <a:srgbClr val="5B3578"/>
                </a:solidFill>
              </a:rPr>
              <a:t>ne suis pas un ayatollah du véganisme. Je préfère, par les mots, éveiller les consciences sur un autre mode de nourriture plutôt que de vouloir imposer des idées par des discours tranchés qui desservent la cause</a:t>
            </a:r>
            <a:r>
              <a:rPr lang="fr-FR" dirty="0" smtClean="0">
                <a:solidFill>
                  <a:srgbClr val="5B3578"/>
                </a:solidFill>
              </a:rPr>
              <a:t>. »</a:t>
            </a:r>
            <a:br>
              <a:rPr lang="fr-FR" dirty="0" smtClean="0">
                <a:solidFill>
                  <a:srgbClr val="5B3578"/>
                </a:solidFill>
              </a:rPr>
            </a:br>
            <a:r>
              <a:rPr lang="fr-FR" dirty="0" smtClean="0">
                <a:solidFill>
                  <a:srgbClr val="5B3578"/>
                </a:solidFill>
              </a:rPr>
              <a:t>98% de non-véganes parmi les </a:t>
            </a:r>
            <a:r>
              <a:rPr lang="fr-FR" dirty="0" err="1" smtClean="0">
                <a:solidFill>
                  <a:srgbClr val="5B3578"/>
                </a:solidFill>
              </a:rPr>
              <a:t>client·es</a:t>
            </a:r>
            <a:r>
              <a:rPr lang="fr-FR" dirty="0">
                <a:solidFill>
                  <a:srgbClr val="5B3578"/>
                </a:solidFill>
              </a:rPr>
              <a:t>. </a:t>
            </a:r>
            <a:endParaRPr lang="fr-FR" dirty="0" smtClean="0">
              <a:solidFill>
                <a:srgbClr val="5B3578"/>
              </a:solidFill>
            </a:endParaRPr>
          </a:p>
          <a:p>
            <a:r>
              <a:rPr lang="fr-FR" dirty="0" smtClean="0">
                <a:solidFill>
                  <a:srgbClr val="5B3578"/>
                </a:solidFill>
              </a:rPr>
              <a:t>Découvre </a:t>
            </a:r>
            <a:r>
              <a:rPr lang="fr-FR" dirty="0">
                <a:solidFill>
                  <a:srgbClr val="5B3578"/>
                </a:solidFill>
              </a:rPr>
              <a:t>la cuisine </a:t>
            </a:r>
            <a:r>
              <a:rPr lang="fr-FR" dirty="0" smtClean="0">
                <a:solidFill>
                  <a:srgbClr val="5B3578"/>
                </a:solidFill>
              </a:rPr>
              <a:t>végétale au cours </a:t>
            </a:r>
            <a:r>
              <a:rPr lang="fr-FR" dirty="0">
                <a:solidFill>
                  <a:srgbClr val="5B3578"/>
                </a:solidFill>
              </a:rPr>
              <a:t>d’un long séjour en Thaïlande en </a:t>
            </a:r>
            <a:r>
              <a:rPr lang="fr-FR" dirty="0" smtClean="0">
                <a:solidFill>
                  <a:srgbClr val="5B3578"/>
                </a:solidFill>
              </a:rPr>
              <a:t>2012.</a:t>
            </a:r>
            <a:endParaRPr lang="fr-FR" dirty="0"/>
          </a:p>
        </p:txBody>
      </p:sp>
      <p:pic>
        <p:nvPicPr>
          <p:cNvPr id="5" name="Image 4"/>
          <p:cNvPicPr>
            <a:picLocks noChangeAspect="1"/>
          </p:cNvPicPr>
          <p:nvPr/>
        </p:nvPicPr>
        <p:blipFill>
          <a:blip r:embed="rId2"/>
          <a:stretch>
            <a:fillRect/>
          </a:stretch>
        </p:blipFill>
        <p:spPr>
          <a:xfrm>
            <a:off x="942214" y="1068518"/>
            <a:ext cx="4644355" cy="3519713"/>
          </a:xfrm>
          <a:prstGeom prst="rect">
            <a:avLst/>
          </a:prstGeom>
        </p:spPr>
      </p:pic>
      <p:pic>
        <p:nvPicPr>
          <p:cNvPr id="7" name="Image 6"/>
          <p:cNvPicPr>
            <a:picLocks noChangeAspect="1"/>
          </p:cNvPicPr>
          <p:nvPr/>
        </p:nvPicPr>
        <p:blipFill>
          <a:blip r:embed="rId3"/>
          <a:stretch>
            <a:fillRect/>
          </a:stretch>
        </p:blipFill>
        <p:spPr>
          <a:xfrm>
            <a:off x="334474" y="1714855"/>
            <a:ext cx="4775837" cy="3401721"/>
          </a:xfrm>
          <a:prstGeom prst="rect">
            <a:avLst/>
          </a:prstGeom>
        </p:spPr>
      </p:pic>
      <p:pic>
        <p:nvPicPr>
          <p:cNvPr id="9" name="Image 8"/>
          <p:cNvPicPr>
            <a:picLocks noChangeAspect="1"/>
          </p:cNvPicPr>
          <p:nvPr/>
        </p:nvPicPr>
        <p:blipFill>
          <a:blip r:embed="rId4"/>
          <a:stretch>
            <a:fillRect/>
          </a:stretch>
        </p:blipFill>
        <p:spPr>
          <a:xfrm>
            <a:off x="2693529" y="2223777"/>
            <a:ext cx="4384194" cy="3337582"/>
          </a:xfrm>
          <a:prstGeom prst="rect">
            <a:avLst/>
          </a:prstGeom>
        </p:spPr>
      </p:pic>
      <p:pic>
        <p:nvPicPr>
          <p:cNvPr id="10" name="Image 9"/>
          <p:cNvPicPr>
            <a:picLocks noChangeAspect="1"/>
          </p:cNvPicPr>
          <p:nvPr/>
        </p:nvPicPr>
        <p:blipFill>
          <a:blip r:embed="rId5"/>
          <a:stretch>
            <a:fillRect/>
          </a:stretch>
        </p:blipFill>
        <p:spPr>
          <a:xfrm>
            <a:off x="679294" y="3406257"/>
            <a:ext cx="4309068" cy="3269695"/>
          </a:xfrm>
          <a:prstGeom prst="rect">
            <a:avLst/>
          </a:prstGeom>
        </p:spPr>
      </p:pic>
      <p:pic>
        <p:nvPicPr>
          <p:cNvPr id="11" name="Image 10"/>
          <p:cNvPicPr>
            <a:picLocks noChangeAspect="1"/>
          </p:cNvPicPr>
          <p:nvPr/>
        </p:nvPicPr>
        <p:blipFill>
          <a:blip r:embed="rId6"/>
          <a:stretch>
            <a:fillRect/>
          </a:stretch>
        </p:blipFill>
        <p:spPr>
          <a:xfrm>
            <a:off x="3802121" y="3599627"/>
            <a:ext cx="4518393" cy="3208351"/>
          </a:xfrm>
          <a:prstGeom prst="rect">
            <a:avLst/>
          </a:prstGeom>
        </p:spPr>
      </p:pic>
      <p:sp>
        <p:nvSpPr>
          <p:cNvPr id="2" name="Sous-titre 1"/>
          <p:cNvSpPr>
            <a:spLocks noGrp="1"/>
          </p:cNvSpPr>
          <p:nvPr>
            <p:ph type="subTitle" idx="1"/>
          </p:nvPr>
        </p:nvSpPr>
        <p:spPr/>
        <p:txBody>
          <a:bodyPr/>
          <a:lstStyle/>
          <a:p>
            <a:endParaRPr lang="fr-FR"/>
          </a:p>
        </p:txBody>
      </p:sp>
      <p:sp>
        <p:nvSpPr>
          <p:cNvPr id="13" name="Rectangle 12"/>
          <p:cNvSpPr/>
          <p:nvPr/>
        </p:nvSpPr>
        <p:spPr>
          <a:xfrm>
            <a:off x="565414" y="461322"/>
            <a:ext cx="8513657" cy="586314"/>
          </a:xfrm>
          <a:prstGeom prst="rect">
            <a:avLst/>
          </a:prstGeom>
        </p:spPr>
        <p:txBody>
          <a:bodyPr wrap="square">
            <a:spAutoFit/>
          </a:bodyPr>
          <a:lstStyle/>
          <a:p>
            <a:pPr marL="514350" indent="-514350">
              <a:lnSpc>
                <a:spcPct val="107000"/>
              </a:lnSpc>
              <a:spcBef>
                <a:spcPts val="600"/>
              </a:spcBef>
              <a:spcAft>
                <a:spcPts val="600"/>
              </a:spcAft>
              <a:buFont typeface="+mj-lt"/>
              <a:buAutoNum type="arabicPeriod" startAt="4"/>
            </a:pPr>
            <a:r>
              <a:rPr lang="fr-FR" sz="3000" b="1" dirty="0">
                <a:solidFill>
                  <a:srgbClr val="5B3578"/>
                </a:solidFill>
              </a:rPr>
              <a:t>Claire Vallée (ONA) et Alain </a:t>
            </a:r>
            <a:r>
              <a:rPr lang="fr-FR" sz="3000" b="1" dirty="0" err="1">
                <a:solidFill>
                  <a:srgbClr val="5B3578"/>
                </a:solidFill>
              </a:rPr>
              <a:t>Passard</a:t>
            </a:r>
            <a:r>
              <a:rPr lang="fr-FR" sz="3000" b="1" dirty="0">
                <a:solidFill>
                  <a:srgbClr val="5B3578"/>
                </a:solidFill>
              </a:rPr>
              <a:t> (l’Arpège)</a:t>
            </a:r>
          </a:p>
        </p:txBody>
      </p:sp>
    </p:spTree>
    <p:extLst>
      <p:ext uri="{BB962C8B-B14F-4D97-AF65-F5344CB8AC3E}">
        <p14:creationId xmlns:p14="http://schemas.microsoft.com/office/powerpoint/2010/main" val="160661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66333" y="475240"/>
            <a:ext cx="2853198" cy="563600"/>
          </a:xfrm>
        </p:spPr>
        <p:txBody>
          <a:bodyPr/>
          <a:lstStyle/>
          <a:p>
            <a:r>
              <a:rPr lang="fr-FR" dirty="0" smtClean="0"/>
              <a:t>Réactions…</a:t>
            </a:r>
            <a:endParaRPr lang="fr-FR" dirty="0"/>
          </a:p>
        </p:txBody>
      </p:sp>
      <p:pic>
        <p:nvPicPr>
          <p:cNvPr id="4" name="Image 3"/>
          <p:cNvPicPr>
            <a:picLocks noChangeAspect="1"/>
          </p:cNvPicPr>
          <p:nvPr/>
        </p:nvPicPr>
        <p:blipFill>
          <a:blip r:embed="rId2"/>
          <a:stretch>
            <a:fillRect/>
          </a:stretch>
        </p:blipFill>
        <p:spPr>
          <a:xfrm>
            <a:off x="329514" y="1041127"/>
            <a:ext cx="6353175" cy="4029075"/>
          </a:xfrm>
          <a:prstGeom prst="rect">
            <a:avLst/>
          </a:prstGeom>
        </p:spPr>
      </p:pic>
      <p:pic>
        <p:nvPicPr>
          <p:cNvPr id="5" name="Image 4"/>
          <p:cNvPicPr>
            <a:picLocks noChangeAspect="1"/>
          </p:cNvPicPr>
          <p:nvPr/>
        </p:nvPicPr>
        <p:blipFill>
          <a:blip r:embed="rId3"/>
          <a:stretch>
            <a:fillRect/>
          </a:stretch>
        </p:blipFill>
        <p:spPr>
          <a:xfrm>
            <a:off x="582566" y="937535"/>
            <a:ext cx="6534150" cy="5210175"/>
          </a:xfrm>
          <a:prstGeom prst="rect">
            <a:avLst/>
          </a:prstGeom>
        </p:spPr>
      </p:pic>
      <p:pic>
        <p:nvPicPr>
          <p:cNvPr id="6" name="Image 5"/>
          <p:cNvPicPr>
            <a:picLocks noChangeAspect="1"/>
          </p:cNvPicPr>
          <p:nvPr/>
        </p:nvPicPr>
        <p:blipFill>
          <a:blip r:embed="rId4"/>
          <a:stretch>
            <a:fillRect/>
          </a:stretch>
        </p:blipFill>
        <p:spPr>
          <a:xfrm>
            <a:off x="2325819" y="2263231"/>
            <a:ext cx="6429375" cy="4495800"/>
          </a:xfrm>
          <a:prstGeom prst="rect">
            <a:avLst/>
          </a:prstGeom>
        </p:spPr>
      </p:pic>
    </p:spTree>
    <p:extLst>
      <p:ext uri="{BB962C8B-B14F-4D97-AF65-F5344CB8AC3E}">
        <p14:creationId xmlns:p14="http://schemas.microsoft.com/office/powerpoint/2010/main" val="30659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91807" y="853082"/>
            <a:ext cx="4762500" cy="5991225"/>
          </a:xfrm>
          <a:prstGeom prst="rect">
            <a:avLst/>
          </a:prstGeom>
        </p:spPr>
      </p:pic>
      <p:sp>
        <p:nvSpPr>
          <p:cNvPr id="3" name="ZoneTexte 2"/>
          <p:cNvSpPr txBox="1"/>
          <p:nvPr/>
        </p:nvSpPr>
        <p:spPr>
          <a:xfrm>
            <a:off x="491807" y="524833"/>
            <a:ext cx="4409349" cy="369332"/>
          </a:xfrm>
          <a:prstGeom prst="rect">
            <a:avLst/>
          </a:prstGeom>
          <a:noFill/>
        </p:spPr>
        <p:txBody>
          <a:bodyPr wrap="none" rtlCol="0">
            <a:spAutoFit/>
          </a:bodyPr>
          <a:lstStyle/>
          <a:p>
            <a:r>
              <a:rPr lang="fr-FR" dirty="0" smtClean="0">
                <a:solidFill>
                  <a:srgbClr val="5B3578"/>
                </a:solidFill>
              </a:rPr>
              <a:t>Entretien pour la revue </a:t>
            </a:r>
            <a:r>
              <a:rPr lang="fr-FR" i="1" dirty="0" smtClean="0">
                <a:solidFill>
                  <a:srgbClr val="5B3578"/>
                </a:solidFill>
              </a:rPr>
              <a:t>Fou de cuisine </a:t>
            </a:r>
            <a:r>
              <a:rPr lang="fr-FR" dirty="0" smtClean="0">
                <a:solidFill>
                  <a:srgbClr val="5B3578"/>
                </a:solidFill>
              </a:rPr>
              <a:t>(2021)</a:t>
            </a:r>
            <a:endParaRPr lang="fr-FR" dirty="0">
              <a:solidFill>
                <a:srgbClr val="5B3578"/>
              </a:solidFill>
            </a:endParaRPr>
          </a:p>
        </p:txBody>
      </p:sp>
      <p:pic>
        <p:nvPicPr>
          <p:cNvPr id="4098" name="Picture 2" descr="https://clairevallee.com/wp-content/uploads/2021/06/baf53d_edf8dc7ab44e4d53b994c5f0ea99b530mv2-copi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034" y="162321"/>
            <a:ext cx="5003131" cy="669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78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a:spLocks noGrp="1"/>
          </p:cNvSpPr>
          <p:nvPr>
            <p:ph type="subTitle" idx="1"/>
          </p:nvPr>
        </p:nvSpPr>
        <p:spPr>
          <a:xfrm>
            <a:off x="566332" y="475240"/>
            <a:ext cx="6802975" cy="563600"/>
          </a:xfrm>
        </p:spPr>
        <p:txBody>
          <a:bodyPr/>
          <a:lstStyle/>
          <a:p>
            <a:r>
              <a:rPr lang="fr-FR" dirty="0" smtClean="0"/>
              <a:t>Claire Vallée ferme ONA fin 2020, et à l’été 2026 :</a:t>
            </a:r>
            <a:endParaRPr lang="fr-FR" dirty="0"/>
          </a:p>
        </p:txBody>
      </p:sp>
      <p:pic>
        <p:nvPicPr>
          <p:cNvPr id="5" name="Image 4"/>
          <p:cNvPicPr>
            <a:picLocks noChangeAspect="1"/>
          </p:cNvPicPr>
          <p:nvPr/>
        </p:nvPicPr>
        <p:blipFill>
          <a:blip r:embed="rId2"/>
          <a:stretch>
            <a:fillRect/>
          </a:stretch>
        </p:blipFill>
        <p:spPr>
          <a:xfrm>
            <a:off x="566332" y="232420"/>
            <a:ext cx="8055799" cy="6425042"/>
          </a:xfrm>
          <a:prstGeom prst="rect">
            <a:avLst/>
          </a:prstGeom>
        </p:spPr>
      </p:pic>
    </p:spTree>
    <p:extLst>
      <p:ext uri="{BB962C8B-B14F-4D97-AF65-F5344CB8AC3E}">
        <p14:creationId xmlns:p14="http://schemas.microsoft.com/office/powerpoint/2010/main" val="307646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23048" y="561815"/>
            <a:ext cx="2977643" cy="520315"/>
          </a:xfrm>
        </p:spPr>
        <p:txBody>
          <a:bodyPr/>
          <a:lstStyle/>
          <a:p>
            <a:r>
              <a:rPr lang="fr-FR" dirty="0" smtClean="0"/>
              <a:t>L’Arpège, juillet 2025</a:t>
            </a:r>
            <a:endParaRPr lang="fr-FR" dirty="0"/>
          </a:p>
        </p:txBody>
      </p:sp>
      <p:pic>
        <p:nvPicPr>
          <p:cNvPr id="4" name="Image 3"/>
          <p:cNvPicPr>
            <a:picLocks noChangeAspect="1"/>
          </p:cNvPicPr>
          <p:nvPr/>
        </p:nvPicPr>
        <p:blipFill>
          <a:blip r:embed="rId2"/>
          <a:stretch>
            <a:fillRect/>
          </a:stretch>
        </p:blipFill>
        <p:spPr>
          <a:xfrm>
            <a:off x="304187" y="1082130"/>
            <a:ext cx="6393007" cy="4659645"/>
          </a:xfrm>
          <a:prstGeom prst="rect">
            <a:avLst/>
          </a:prstGeom>
        </p:spPr>
      </p:pic>
      <p:pic>
        <p:nvPicPr>
          <p:cNvPr id="5" name="Image 4"/>
          <p:cNvPicPr>
            <a:picLocks noChangeAspect="1"/>
          </p:cNvPicPr>
          <p:nvPr/>
        </p:nvPicPr>
        <p:blipFill>
          <a:blip r:embed="rId3"/>
          <a:stretch>
            <a:fillRect/>
          </a:stretch>
        </p:blipFill>
        <p:spPr>
          <a:xfrm>
            <a:off x="257175" y="1695450"/>
            <a:ext cx="8629650" cy="3467100"/>
          </a:xfrm>
          <a:prstGeom prst="rect">
            <a:avLst/>
          </a:prstGeom>
        </p:spPr>
      </p:pic>
      <p:pic>
        <p:nvPicPr>
          <p:cNvPr id="6" name="Image 5"/>
          <p:cNvPicPr>
            <a:picLocks noChangeAspect="1"/>
          </p:cNvPicPr>
          <p:nvPr/>
        </p:nvPicPr>
        <p:blipFill>
          <a:blip r:embed="rId4"/>
          <a:stretch>
            <a:fillRect/>
          </a:stretch>
        </p:blipFill>
        <p:spPr>
          <a:xfrm>
            <a:off x="731946" y="1922247"/>
            <a:ext cx="8201891" cy="4773828"/>
          </a:xfrm>
          <a:prstGeom prst="rect">
            <a:avLst/>
          </a:prstGeom>
        </p:spPr>
      </p:pic>
      <p:pic>
        <p:nvPicPr>
          <p:cNvPr id="7" name="Image 6"/>
          <p:cNvPicPr>
            <a:picLocks noChangeAspect="1"/>
          </p:cNvPicPr>
          <p:nvPr/>
        </p:nvPicPr>
        <p:blipFill>
          <a:blip r:embed="rId5"/>
          <a:stretch>
            <a:fillRect/>
          </a:stretch>
        </p:blipFill>
        <p:spPr>
          <a:xfrm>
            <a:off x="1099126" y="1784299"/>
            <a:ext cx="7958321" cy="4911776"/>
          </a:xfrm>
          <a:prstGeom prst="rect">
            <a:avLst/>
          </a:prstGeom>
        </p:spPr>
      </p:pic>
    </p:spTree>
    <p:extLst>
      <p:ext uri="{BB962C8B-B14F-4D97-AF65-F5344CB8AC3E}">
        <p14:creationId xmlns:p14="http://schemas.microsoft.com/office/powerpoint/2010/main" val="336853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55583" y="337173"/>
            <a:ext cx="7054771" cy="2829413"/>
          </a:xfrm>
          <a:prstGeom prst="rect">
            <a:avLst/>
          </a:prstGeom>
        </p:spPr>
      </p:pic>
      <p:sp>
        <p:nvSpPr>
          <p:cNvPr id="5" name="ZoneTexte 4"/>
          <p:cNvSpPr txBox="1"/>
          <p:nvPr/>
        </p:nvSpPr>
        <p:spPr>
          <a:xfrm>
            <a:off x="167834" y="3264060"/>
            <a:ext cx="7917081" cy="3416320"/>
          </a:xfrm>
          <a:prstGeom prst="rect">
            <a:avLst/>
          </a:prstGeom>
          <a:noFill/>
        </p:spPr>
        <p:txBody>
          <a:bodyPr wrap="square" rtlCol="0">
            <a:spAutoFit/>
          </a:bodyPr>
          <a:lstStyle/>
          <a:p>
            <a:pPr marL="285750" indent="-285750">
              <a:buFontTx/>
              <a:buChar char="-"/>
            </a:pPr>
            <a:r>
              <a:rPr lang="fr-FR" dirty="0" smtClean="0">
                <a:solidFill>
                  <a:srgbClr val="5B3578"/>
                </a:solidFill>
              </a:rPr>
              <a:t>Est-ce </a:t>
            </a:r>
            <a:r>
              <a:rPr lang="fr-FR" dirty="0">
                <a:solidFill>
                  <a:srgbClr val="5B3578"/>
                </a:solidFill>
              </a:rPr>
              <a:t>que votre proposition à </a:t>
            </a:r>
            <a:r>
              <a:rPr lang="fr-FR" dirty="0" smtClean="0">
                <a:solidFill>
                  <a:srgbClr val="5B3578"/>
                </a:solidFill>
              </a:rPr>
              <a:t>l’Arpège </a:t>
            </a:r>
            <a:r>
              <a:rPr lang="fr-FR" dirty="0">
                <a:solidFill>
                  <a:srgbClr val="5B3578"/>
                </a:solidFill>
              </a:rPr>
              <a:t>est une proposition purement gastronomique, une expérience, ou bien vous estimez plus globalement </a:t>
            </a:r>
            <a:r>
              <a:rPr lang="fr-FR" dirty="0" smtClean="0">
                <a:solidFill>
                  <a:srgbClr val="5B3578"/>
                </a:solidFill>
              </a:rPr>
              <a:t>qu’il </a:t>
            </a:r>
            <a:r>
              <a:rPr lang="fr-FR" dirty="0">
                <a:solidFill>
                  <a:srgbClr val="5B3578"/>
                </a:solidFill>
              </a:rPr>
              <a:t>faudrait qu'on arrête de manger de la viande ou en tout cas qu'on en mange beaucoup moins que ce </a:t>
            </a:r>
            <a:r>
              <a:rPr lang="fr-FR" dirty="0" smtClean="0">
                <a:solidFill>
                  <a:srgbClr val="5B3578"/>
                </a:solidFill>
              </a:rPr>
              <a:t>qu’on </a:t>
            </a:r>
            <a:r>
              <a:rPr lang="fr-FR" dirty="0">
                <a:solidFill>
                  <a:srgbClr val="5B3578"/>
                </a:solidFill>
              </a:rPr>
              <a:t>en mange toujours aujourd'hui </a:t>
            </a:r>
            <a:r>
              <a:rPr lang="fr-FR" dirty="0" smtClean="0">
                <a:solidFill>
                  <a:srgbClr val="5B3578"/>
                </a:solidFill>
              </a:rPr>
              <a:t>?</a:t>
            </a:r>
          </a:p>
          <a:p>
            <a:pPr marL="285750" indent="-285750">
              <a:buFontTx/>
              <a:buChar char="-"/>
            </a:pPr>
            <a:r>
              <a:rPr lang="fr-FR" dirty="0" smtClean="0">
                <a:solidFill>
                  <a:srgbClr val="5B3578"/>
                </a:solidFill>
              </a:rPr>
              <a:t>Non </a:t>
            </a:r>
            <a:r>
              <a:rPr lang="fr-FR" dirty="0" err="1">
                <a:solidFill>
                  <a:srgbClr val="5B3578"/>
                </a:solidFill>
              </a:rPr>
              <a:t>non</a:t>
            </a:r>
            <a:r>
              <a:rPr lang="fr-FR" dirty="0">
                <a:solidFill>
                  <a:srgbClr val="5B3578"/>
                </a:solidFill>
              </a:rPr>
              <a:t>,  il n'est pas question </a:t>
            </a:r>
            <a:r>
              <a:rPr lang="fr-FR" dirty="0" smtClean="0">
                <a:solidFill>
                  <a:srgbClr val="5B3578"/>
                </a:solidFill>
              </a:rPr>
              <a:t>d’arrêter </a:t>
            </a:r>
            <a:r>
              <a:rPr lang="fr-FR" dirty="0">
                <a:solidFill>
                  <a:srgbClr val="5B3578"/>
                </a:solidFill>
              </a:rPr>
              <a:t>de manger de la </a:t>
            </a:r>
            <a:r>
              <a:rPr lang="fr-FR" dirty="0" smtClean="0">
                <a:solidFill>
                  <a:srgbClr val="5B3578"/>
                </a:solidFill>
              </a:rPr>
              <a:t>viande.</a:t>
            </a:r>
          </a:p>
          <a:p>
            <a:pPr marL="285750" indent="-285750">
              <a:buFontTx/>
              <a:buChar char="-"/>
            </a:pPr>
            <a:r>
              <a:rPr lang="fr-FR" dirty="0" smtClean="0">
                <a:solidFill>
                  <a:srgbClr val="5B3578"/>
                </a:solidFill>
              </a:rPr>
              <a:t>Vous </a:t>
            </a:r>
            <a:r>
              <a:rPr lang="fr-FR" dirty="0">
                <a:solidFill>
                  <a:srgbClr val="5B3578"/>
                </a:solidFill>
              </a:rPr>
              <a:t>même vous mangez de la viande </a:t>
            </a:r>
            <a:r>
              <a:rPr lang="fr-FR" dirty="0" smtClean="0">
                <a:solidFill>
                  <a:srgbClr val="5B3578"/>
                </a:solidFill>
              </a:rPr>
              <a:t>?</a:t>
            </a:r>
          </a:p>
          <a:p>
            <a:pPr marL="285750" indent="-285750">
              <a:buFontTx/>
              <a:buChar char="-"/>
            </a:pPr>
            <a:r>
              <a:rPr lang="fr-FR" dirty="0" smtClean="0">
                <a:solidFill>
                  <a:srgbClr val="5B3578"/>
                </a:solidFill>
              </a:rPr>
              <a:t>Oui</a:t>
            </a:r>
            <a:r>
              <a:rPr lang="fr-FR" dirty="0">
                <a:solidFill>
                  <a:srgbClr val="5B3578"/>
                </a:solidFill>
              </a:rPr>
              <a:t>, </a:t>
            </a:r>
            <a:r>
              <a:rPr lang="fr-FR" dirty="0" smtClean="0">
                <a:solidFill>
                  <a:srgbClr val="5B3578"/>
                </a:solidFill>
              </a:rPr>
              <a:t>bien </a:t>
            </a:r>
            <a:r>
              <a:rPr lang="fr-FR" dirty="0">
                <a:solidFill>
                  <a:srgbClr val="5B3578"/>
                </a:solidFill>
              </a:rPr>
              <a:t>sûr... </a:t>
            </a:r>
            <a:r>
              <a:rPr lang="fr-FR" dirty="0" smtClean="0">
                <a:solidFill>
                  <a:srgbClr val="5B3578"/>
                </a:solidFill>
              </a:rPr>
              <a:t>C’est </a:t>
            </a:r>
            <a:r>
              <a:rPr lang="fr-FR" dirty="0">
                <a:solidFill>
                  <a:srgbClr val="5B3578"/>
                </a:solidFill>
              </a:rPr>
              <a:t>mettre en valeur une autre cuisine, </a:t>
            </a:r>
            <a:r>
              <a:rPr lang="fr-FR" dirty="0" smtClean="0">
                <a:solidFill>
                  <a:srgbClr val="5B3578"/>
                </a:solidFill>
              </a:rPr>
              <a:t>c’est </a:t>
            </a:r>
            <a:r>
              <a:rPr lang="fr-FR" dirty="0">
                <a:solidFill>
                  <a:srgbClr val="5B3578"/>
                </a:solidFill>
              </a:rPr>
              <a:t>enrichir la cuisine française </a:t>
            </a:r>
            <a:r>
              <a:rPr lang="fr-FR" dirty="0" smtClean="0">
                <a:solidFill>
                  <a:srgbClr val="5B3578"/>
                </a:solidFill>
              </a:rPr>
              <a:t>d’une </a:t>
            </a:r>
            <a:r>
              <a:rPr lang="fr-FR" dirty="0">
                <a:solidFill>
                  <a:srgbClr val="5B3578"/>
                </a:solidFill>
              </a:rPr>
              <a:t>autre cuisine </a:t>
            </a:r>
            <a:r>
              <a:rPr lang="fr-FR" dirty="0" smtClean="0">
                <a:solidFill>
                  <a:srgbClr val="5B3578"/>
                </a:solidFill>
              </a:rPr>
              <a:t>qu’elle n’a </a:t>
            </a:r>
            <a:r>
              <a:rPr lang="fr-FR" dirty="0">
                <a:solidFill>
                  <a:srgbClr val="5B3578"/>
                </a:solidFill>
              </a:rPr>
              <a:t>pas. Une cuisine que </a:t>
            </a:r>
            <a:r>
              <a:rPr lang="fr-FR" dirty="0" smtClean="0">
                <a:solidFill>
                  <a:srgbClr val="5B3578"/>
                </a:solidFill>
              </a:rPr>
              <a:t>j’affectionne </a:t>
            </a:r>
            <a:r>
              <a:rPr lang="fr-FR" dirty="0">
                <a:solidFill>
                  <a:srgbClr val="5B3578"/>
                </a:solidFill>
              </a:rPr>
              <a:t>car elle est complexe</a:t>
            </a:r>
            <a:r>
              <a:rPr lang="fr-FR" dirty="0" smtClean="0">
                <a:solidFill>
                  <a:srgbClr val="5B3578"/>
                </a:solidFill>
              </a:rPr>
              <a:t>.</a:t>
            </a:r>
          </a:p>
          <a:p>
            <a:r>
              <a:rPr lang="fr-FR" dirty="0" smtClean="0">
                <a:solidFill>
                  <a:srgbClr val="5B3578"/>
                </a:solidFill>
              </a:rPr>
              <a:t>Questionné </a:t>
            </a:r>
            <a:r>
              <a:rPr lang="fr-FR" dirty="0">
                <a:solidFill>
                  <a:srgbClr val="5B3578"/>
                </a:solidFill>
              </a:rPr>
              <a:t>sur le prix </a:t>
            </a:r>
            <a:r>
              <a:rPr lang="fr-FR" dirty="0" smtClean="0">
                <a:solidFill>
                  <a:srgbClr val="5B3578"/>
                </a:solidFill>
              </a:rPr>
              <a:t>: « Ah </a:t>
            </a:r>
            <a:r>
              <a:rPr lang="fr-FR" dirty="0">
                <a:solidFill>
                  <a:srgbClr val="5B3578"/>
                </a:solidFill>
              </a:rPr>
              <a:t>mais vous pouvez venir à l'Arpège </a:t>
            </a:r>
            <a:r>
              <a:rPr lang="fr-FR" dirty="0" smtClean="0">
                <a:solidFill>
                  <a:srgbClr val="5B3578"/>
                </a:solidFill>
              </a:rPr>
              <a:t/>
            </a:r>
            <a:br>
              <a:rPr lang="fr-FR" dirty="0" smtClean="0">
                <a:solidFill>
                  <a:srgbClr val="5B3578"/>
                </a:solidFill>
              </a:rPr>
            </a:br>
            <a:r>
              <a:rPr lang="fr-FR" dirty="0" smtClean="0">
                <a:solidFill>
                  <a:srgbClr val="5B3578"/>
                </a:solidFill>
              </a:rPr>
              <a:t>pour </a:t>
            </a:r>
            <a:r>
              <a:rPr lang="fr-FR" dirty="0">
                <a:solidFill>
                  <a:srgbClr val="5B3578"/>
                </a:solidFill>
              </a:rPr>
              <a:t>moins de 100 EUR, vous prenez une belle salade à 70 EUR </a:t>
            </a:r>
            <a:r>
              <a:rPr lang="fr-FR" dirty="0" smtClean="0">
                <a:solidFill>
                  <a:srgbClr val="5B3578"/>
                </a:solidFill>
              </a:rPr>
              <a:t/>
            </a:r>
            <a:br>
              <a:rPr lang="fr-FR" dirty="0" smtClean="0">
                <a:solidFill>
                  <a:srgbClr val="5B3578"/>
                </a:solidFill>
              </a:rPr>
            </a:br>
            <a:r>
              <a:rPr lang="fr-FR" dirty="0" smtClean="0">
                <a:solidFill>
                  <a:srgbClr val="5B3578"/>
                </a:solidFill>
              </a:rPr>
              <a:t>et </a:t>
            </a:r>
            <a:r>
              <a:rPr lang="fr-FR" dirty="0">
                <a:solidFill>
                  <a:srgbClr val="5B3578"/>
                </a:solidFill>
              </a:rPr>
              <a:t>une infusion, ça fait moins de 100 EUR !"</a:t>
            </a:r>
          </a:p>
        </p:txBody>
      </p:sp>
    </p:spTree>
    <p:extLst>
      <p:ext uri="{BB962C8B-B14F-4D97-AF65-F5344CB8AC3E}">
        <p14:creationId xmlns:p14="http://schemas.microsoft.com/office/powerpoint/2010/main" val="288904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73765" y="511807"/>
            <a:ext cx="7738961" cy="587319"/>
          </a:xfrm>
        </p:spPr>
        <p:txBody>
          <a:bodyPr/>
          <a:lstStyle/>
          <a:p>
            <a:r>
              <a:rPr lang="fr-FR" i="1" dirty="0" smtClean="0"/>
              <a:t>Le Monde</a:t>
            </a:r>
            <a:r>
              <a:rPr lang="fr-FR" dirty="0" smtClean="0"/>
              <a:t>, 19 nov. </a:t>
            </a:r>
            <a:r>
              <a:rPr lang="fr-FR" dirty="0"/>
              <a:t>2025 </a:t>
            </a:r>
            <a:r>
              <a:rPr lang="fr-FR" dirty="0" smtClean="0"/>
              <a:t>– « Restaurants </a:t>
            </a:r>
            <a:r>
              <a:rPr lang="fr-FR" dirty="0"/>
              <a:t>gastronomiques : le difficile pari du </a:t>
            </a:r>
            <a:r>
              <a:rPr lang="fr-FR" dirty="0" smtClean="0"/>
              <a:t>tout-végétal »</a:t>
            </a:r>
            <a:endParaRPr lang="fr-FR" dirty="0"/>
          </a:p>
        </p:txBody>
      </p:sp>
      <p:pic>
        <p:nvPicPr>
          <p:cNvPr id="4" name="Image 3"/>
          <p:cNvPicPr>
            <a:picLocks noChangeAspect="1"/>
          </p:cNvPicPr>
          <p:nvPr/>
        </p:nvPicPr>
        <p:blipFill>
          <a:blip r:embed="rId2"/>
          <a:stretch>
            <a:fillRect/>
          </a:stretch>
        </p:blipFill>
        <p:spPr>
          <a:xfrm>
            <a:off x="352136" y="1435244"/>
            <a:ext cx="6629400" cy="1495425"/>
          </a:xfrm>
          <a:prstGeom prst="rect">
            <a:avLst/>
          </a:prstGeom>
        </p:spPr>
      </p:pic>
      <p:pic>
        <p:nvPicPr>
          <p:cNvPr id="5" name="Image 4"/>
          <p:cNvPicPr>
            <a:picLocks noChangeAspect="1"/>
          </p:cNvPicPr>
          <p:nvPr/>
        </p:nvPicPr>
        <p:blipFill>
          <a:blip r:embed="rId3"/>
          <a:stretch>
            <a:fillRect/>
          </a:stretch>
        </p:blipFill>
        <p:spPr>
          <a:xfrm>
            <a:off x="898236" y="1771362"/>
            <a:ext cx="6591300" cy="2990850"/>
          </a:xfrm>
          <a:prstGeom prst="rect">
            <a:avLst/>
          </a:prstGeom>
        </p:spPr>
      </p:pic>
      <p:pic>
        <p:nvPicPr>
          <p:cNvPr id="6" name="Image 5"/>
          <p:cNvPicPr>
            <a:picLocks noChangeAspect="1"/>
          </p:cNvPicPr>
          <p:nvPr/>
        </p:nvPicPr>
        <p:blipFill>
          <a:blip r:embed="rId4"/>
          <a:stretch>
            <a:fillRect/>
          </a:stretch>
        </p:blipFill>
        <p:spPr>
          <a:xfrm>
            <a:off x="1482436" y="2111809"/>
            <a:ext cx="6553200" cy="3752850"/>
          </a:xfrm>
          <a:prstGeom prst="rect">
            <a:avLst/>
          </a:prstGeom>
        </p:spPr>
      </p:pic>
      <p:pic>
        <p:nvPicPr>
          <p:cNvPr id="7" name="Image 6"/>
          <p:cNvPicPr>
            <a:picLocks noChangeAspect="1"/>
          </p:cNvPicPr>
          <p:nvPr/>
        </p:nvPicPr>
        <p:blipFill>
          <a:blip r:embed="rId5"/>
          <a:stretch>
            <a:fillRect/>
          </a:stretch>
        </p:blipFill>
        <p:spPr>
          <a:xfrm>
            <a:off x="2702192" y="2111809"/>
            <a:ext cx="6172200" cy="4476750"/>
          </a:xfrm>
          <a:prstGeom prst="rect">
            <a:avLst/>
          </a:prstGeom>
        </p:spPr>
      </p:pic>
    </p:spTree>
    <p:extLst>
      <p:ext uri="{BB962C8B-B14F-4D97-AF65-F5344CB8AC3E}">
        <p14:creationId xmlns:p14="http://schemas.microsoft.com/office/powerpoint/2010/main" val="290241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0829" y="454587"/>
            <a:ext cx="6877480" cy="1080296"/>
          </a:xfrm>
          <a:prstGeom prst="rect">
            <a:avLst/>
          </a:prstGeom>
        </p:spPr>
        <p:txBody>
          <a:bodyPr wrap="square">
            <a:spAutoFit/>
          </a:bodyPr>
          <a:lstStyle/>
          <a:p>
            <a:pPr marL="514350" indent="-514350">
              <a:lnSpc>
                <a:spcPct val="107000"/>
              </a:lnSpc>
              <a:spcBef>
                <a:spcPts val="600"/>
              </a:spcBef>
              <a:spcAft>
                <a:spcPts val="600"/>
              </a:spcAft>
              <a:buFont typeface="+mj-lt"/>
              <a:buAutoNum type="arabicPeriod" startAt="5"/>
            </a:pPr>
            <a:r>
              <a:rPr lang="fr-FR" sz="3000" b="1" dirty="0" smtClean="0">
                <a:solidFill>
                  <a:srgbClr val="5B3578"/>
                </a:solidFill>
              </a:rPr>
              <a:t>Le cas </a:t>
            </a:r>
            <a:r>
              <a:rPr lang="fr-FR" sz="3000" b="1" dirty="0">
                <a:solidFill>
                  <a:srgbClr val="5B3578"/>
                </a:solidFill>
              </a:rPr>
              <a:t>du </a:t>
            </a:r>
            <a:r>
              <a:rPr lang="fr-FR" sz="3000" b="1" dirty="0" err="1">
                <a:solidFill>
                  <a:srgbClr val="5B3578"/>
                </a:solidFill>
              </a:rPr>
              <a:t>Eleven</a:t>
            </a:r>
            <a:r>
              <a:rPr lang="fr-FR" sz="3000" b="1" dirty="0">
                <a:solidFill>
                  <a:srgbClr val="5B3578"/>
                </a:solidFill>
              </a:rPr>
              <a:t> Madison Park</a:t>
            </a:r>
            <a:r>
              <a:rPr lang="fr-FR" sz="3000" b="1" dirty="0" smtClean="0">
                <a:solidFill>
                  <a:srgbClr val="5B3578"/>
                </a:solidFill>
              </a:rPr>
              <a:t/>
            </a:r>
            <a:br>
              <a:rPr lang="fr-FR" sz="3000" b="1" dirty="0" smtClean="0">
                <a:solidFill>
                  <a:srgbClr val="5B3578"/>
                </a:solidFill>
              </a:rPr>
            </a:br>
            <a:r>
              <a:rPr lang="fr-FR" sz="3000" b="1" dirty="0" smtClean="0">
                <a:solidFill>
                  <a:srgbClr val="5B3578"/>
                </a:solidFill>
              </a:rPr>
              <a:t>à </a:t>
            </a:r>
            <a:r>
              <a:rPr lang="fr-FR" sz="3000" b="1" dirty="0">
                <a:solidFill>
                  <a:srgbClr val="5B3578"/>
                </a:solidFill>
              </a:rPr>
              <a:t>New </a:t>
            </a:r>
            <a:r>
              <a:rPr lang="fr-FR" sz="3000" b="1" dirty="0" smtClean="0">
                <a:solidFill>
                  <a:srgbClr val="5B3578"/>
                </a:solidFill>
              </a:rPr>
              <a:t>York (EMP)</a:t>
            </a:r>
            <a:endParaRPr lang="fr-FR" sz="3000" b="1" dirty="0">
              <a:solidFill>
                <a:srgbClr val="5B3578"/>
              </a:solidFill>
            </a:endParaRPr>
          </a:p>
        </p:txBody>
      </p:sp>
      <p:sp>
        <p:nvSpPr>
          <p:cNvPr id="4" name="ZoneTexte 3"/>
          <p:cNvSpPr txBox="1"/>
          <p:nvPr/>
        </p:nvSpPr>
        <p:spPr>
          <a:xfrm>
            <a:off x="4074220" y="1675788"/>
            <a:ext cx="4106684" cy="4524315"/>
          </a:xfrm>
          <a:prstGeom prst="rect">
            <a:avLst/>
          </a:prstGeom>
          <a:noFill/>
        </p:spPr>
        <p:txBody>
          <a:bodyPr wrap="square" rtlCol="0">
            <a:spAutoFit/>
          </a:bodyPr>
          <a:lstStyle/>
          <a:p>
            <a:pPr marL="285750" indent="-285750">
              <a:buFont typeface="Arial" panose="020B0604020202020204" pitchFamily="34" charset="0"/>
              <a:buChar char="•"/>
            </a:pPr>
            <a:r>
              <a:rPr lang="fr-FR" dirty="0" smtClean="0">
                <a:solidFill>
                  <a:srgbClr val="5B3578"/>
                </a:solidFill>
              </a:rPr>
              <a:t>En </a:t>
            </a:r>
            <a:r>
              <a:rPr lang="fr-FR" dirty="0">
                <a:solidFill>
                  <a:srgbClr val="5B3578"/>
                </a:solidFill>
              </a:rPr>
              <a:t>novembre 2021, Humm </a:t>
            </a:r>
            <a:r>
              <a:rPr lang="fr-FR" dirty="0" smtClean="0">
                <a:solidFill>
                  <a:srgbClr val="5B3578"/>
                </a:solidFill>
              </a:rPr>
              <a:t>quitte </a:t>
            </a:r>
            <a:r>
              <a:rPr lang="fr-FR" dirty="0">
                <a:solidFill>
                  <a:srgbClr val="5B3578"/>
                </a:solidFill>
              </a:rPr>
              <a:t>le </a:t>
            </a:r>
            <a:r>
              <a:rPr lang="fr-FR" dirty="0" err="1">
                <a:solidFill>
                  <a:srgbClr val="5B3578"/>
                </a:solidFill>
              </a:rPr>
              <a:t>Claridges</a:t>
            </a:r>
            <a:r>
              <a:rPr lang="fr-FR" dirty="0">
                <a:solidFill>
                  <a:srgbClr val="5B3578"/>
                </a:solidFill>
              </a:rPr>
              <a:t> </a:t>
            </a:r>
            <a:r>
              <a:rPr lang="fr-FR" dirty="0" smtClean="0">
                <a:solidFill>
                  <a:srgbClr val="5B3578"/>
                </a:solidFill>
              </a:rPr>
              <a:t>quand cet établissement rejette </a:t>
            </a:r>
            <a:r>
              <a:rPr lang="fr-FR" dirty="0">
                <a:solidFill>
                  <a:srgbClr val="5B3578"/>
                </a:solidFill>
              </a:rPr>
              <a:t>sa proposition de menu végétalien, craignant la réaction des clients habituels</a:t>
            </a:r>
            <a:r>
              <a:rPr lang="fr-FR" dirty="0" smtClean="0">
                <a:solidFill>
                  <a:srgbClr val="5B3578"/>
                </a:solidFill>
              </a:rPr>
              <a:t>.</a:t>
            </a:r>
          </a:p>
          <a:p>
            <a:pPr marL="285750" indent="-285750">
              <a:buFont typeface="Arial" panose="020B0604020202020204" pitchFamily="34" charset="0"/>
              <a:buChar char="•"/>
            </a:pPr>
            <a:r>
              <a:rPr lang="fr-FR" dirty="0" smtClean="0">
                <a:solidFill>
                  <a:srgbClr val="5B3578"/>
                </a:solidFill>
              </a:rPr>
              <a:t>La </a:t>
            </a:r>
            <a:r>
              <a:rPr lang="fr-FR" dirty="0">
                <a:solidFill>
                  <a:srgbClr val="5B3578"/>
                </a:solidFill>
              </a:rPr>
              <a:t>même année, il </a:t>
            </a:r>
            <a:r>
              <a:rPr lang="fr-FR" dirty="0" smtClean="0">
                <a:solidFill>
                  <a:srgbClr val="5B3578"/>
                </a:solidFill>
              </a:rPr>
              <a:t>rouvre l’</a:t>
            </a:r>
            <a:r>
              <a:rPr lang="fr-FR" dirty="0" err="1" smtClean="0">
                <a:solidFill>
                  <a:srgbClr val="5B3578"/>
                </a:solidFill>
              </a:rPr>
              <a:t>Eleven</a:t>
            </a:r>
            <a:r>
              <a:rPr lang="fr-FR" dirty="0" smtClean="0">
                <a:solidFill>
                  <a:srgbClr val="5B3578"/>
                </a:solidFill>
              </a:rPr>
              <a:t> </a:t>
            </a:r>
            <a:r>
              <a:rPr lang="fr-FR" dirty="0">
                <a:solidFill>
                  <a:srgbClr val="5B3578"/>
                </a:solidFill>
              </a:rPr>
              <a:t>Madison Park </a:t>
            </a:r>
            <a:r>
              <a:rPr lang="fr-FR" dirty="0" smtClean="0">
                <a:solidFill>
                  <a:srgbClr val="5B3578"/>
                </a:solidFill>
              </a:rPr>
              <a:t>(fermé pour cause de </a:t>
            </a:r>
            <a:r>
              <a:rPr lang="fr-FR" dirty="0" err="1" smtClean="0">
                <a:solidFill>
                  <a:srgbClr val="5B3578"/>
                </a:solidFill>
              </a:rPr>
              <a:t>covid</a:t>
            </a:r>
            <a:r>
              <a:rPr lang="fr-FR" dirty="0" smtClean="0">
                <a:solidFill>
                  <a:srgbClr val="5B3578"/>
                </a:solidFill>
              </a:rPr>
              <a:t>) avec </a:t>
            </a:r>
            <a:r>
              <a:rPr lang="fr-FR" dirty="0">
                <a:solidFill>
                  <a:srgbClr val="5B3578"/>
                </a:solidFill>
              </a:rPr>
              <a:t>un menu entièrement végétal.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En </a:t>
            </a:r>
            <a:r>
              <a:rPr lang="fr-FR" dirty="0">
                <a:solidFill>
                  <a:srgbClr val="5B3578"/>
                </a:solidFill>
              </a:rPr>
              <a:t>octobre 2022, l'</a:t>
            </a:r>
            <a:r>
              <a:rPr lang="fr-FR" dirty="0" err="1">
                <a:solidFill>
                  <a:srgbClr val="5B3578"/>
                </a:solidFill>
              </a:rPr>
              <a:t>Eleven</a:t>
            </a:r>
            <a:r>
              <a:rPr lang="fr-FR" dirty="0">
                <a:solidFill>
                  <a:srgbClr val="5B3578"/>
                </a:solidFill>
              </a:rPr>
              <a:t> Madison Park est devenu le premier et unique restaurant à base de plantes de l'histoire du Guide Michelin à obtenir </a:t>
            </a:r>
            <a:r>
              <a:rPr lang="fr-FR" b="1" dirty="0">
                <a:solidFill>
                  <a:srgbClr val="5B3578"/>
                </a:solidFill>
              </a:rPr>
              <a:t>trois étoiles</a:t>
            </a:r>
            <a:r>
              <a:rPr lang="fr-FR" dirty="0">
                <a:solidFill>
                  <a:srgbClr val="5B3578"/>
                </a:solidFill>
              </a:rPr>
              <a:t>. Le restaurant </a:t>
            </a:r>
            <a:r>
              <a:rPr lang="fr-FR" dirty="0" smtClean="0">
                <a:solidFill>
                  <a:srgbClr val="5B3578"/>
                </a:solidFill>
              </a:rPr>
              <a:t>reçoit de </a:t>
            </a:r>
            <a:r>
              <a:rPr lang="fr-FR" dirty="0">
                <a:solidFill>
                  <a:srgbClr val="5B3578"/>
                </a:solidFill>
              </a:rPr>
              <a:t>nouveau </a:t>
            </a:r>
            <a:r>
              <a:rPr lang="fr-FR" dirty="0" smtClean="0">
                <a:solidFill>
                  <a:srgbClr val="5B3578"/>
                </a:solidFill>
              </a:rPr>
              <a:t>trois </a:t>
            </a:r>
            <a:r>
              <a:rPr lang="fr-FR" dirty="0">
                <a:solidFill>
                  <a:srgbClr val="5B3578"/>
                </a:solidFill>
              </a:rPr>
              <a:t>étoiles Michelin en 2023.</a:t>
            </a:r>
          </a:p>
        </p:txBody>
      </p:sp>
      <p:grpSp>
        <p:nvGrpSpPr>
          <p:cNvPr id="6" name="Groupe 5"/>
          <p:cNvGrpSpPr/>
          <p:nvPr/>
        </p:nvGrpSpPr>
        <p:grpSpPr>
          <a:xfrm>
            <a:off x="379647" y="2170413"/>
            <a:ext cx="3352800" cy="3664767"/>
            <a:chOff x="504092" y="1718417"/>
            <a:chExt cx="3352800" cy="3664767"/>
          </a:xfrm>
        </p:grpSpPr>
        <p:pic>
          <p:nvPicPr>
            <p:cNvPr id="3" name="Image 2"/>
            <p:cNvPicPr>
              <a:picLocks noChangeAspect="1"/>
            </p:cNvPicPr>
            <p:nvPr/>
          </p:nvPicPr>
          <p:blipFill>
            <a:blip r:embed="rId2"/>
            <a:stretch>
              <a:fillRect/>
            </a:stretch>
          </p:blipFill>
          <p:spPr>
            <a:xfrm>
              <a:off x="504092" y="1718417"/>
              <a:ext cx="3352800" cy="3248025"/>
            </a:xfrm>
            <a:prstGeom prst="rect">
              <a:avLst/>
            </a:prstGeom>
          </p:spPr>
        </p:pic>
        <p:sp>
          <p:nvSpPr>
            <p:cNvPr id="5" name="Rectangle 4"/>
            <p:cNvSpPr/>
            <p:nvPr/>
          </p:nvSpPr>
          <p:spPr>
            <a:xfrm>
              <a:off x="1446156" y="5013852"/>
              <a:ext cx="1468672" cy="369332"/>
            </a:xfrm>
            <a:prstGeom prst="rect">
              <a:avLst/>
            </a:prstGeom>
          </p:spPr>
          <p:txBody>
            <a:bodyPr wrap="none">
              <a:spAutoFit/>
            </a:bodyPr>
            <a:lstStyle/>
            <a:p>
              <a:r>
                <a:rPr lang="fr-FR" dirty="0">
                  <a:solidFill>
                    <a:srgbClr val="5B3578"/>
                  </a:solidFill>
                </a:rPr>
                <a:t>Daniel Humm</a:t>
              </a:r>
              <a:endParaRPr lang="fr-FR" dirty="0"/>
            </a:p>
          </p:txBody>
        </p:sp>
      </p:grpSp>
    </p:spTree>
    <p:extLst>
      <p:ext uri="{BB962C8B-B14F-4D97-AF65-F5344CB8AC3E}">
        <p14:creationId xmlns:p14="http://schemas.microsoft.com/office/powerpoint/2010/main" val="137764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6475" y="578941"/>
            <a:ext cx="7749298" cy="923330"/>
          </a:xfrm>
          <a:prstGeom prst="rect">
            <a:avLst/>
          </a:prstGeom>
          <a:noFill/>
        </p:spPr>
        <p:txBody>
          <a:bodyPr wrap="square" rtlCol="0">
            <a:spAutoFit/>
          </a:bodyPr>
          <a:lstStyle/>
          <a:p>
            <a:r>
              <a:rPr lang="fr-FR" dirty="0">
                <a:solidFill>
                  <a:srgbClr val="5B3578"/>
                </a:solidFill>
              </a:rPr>
              <a:t>Humm a expliqué </a:t>
            </a:r>
            <a:r>
              <a:rPr lang="fr-FR" dirty="0" smtClean="0">
                <a:solidFill>
                  <a:srgbClr val="5B3578"/>
                </a:solidFill>
              </a:rPr>
              <a:t>qu’il </a:t>
            </a:r>
            <a:r>
              <a:rPr lang="fr-FR" dirty="0">
                <a:solidFill>
                  <a:srgbClr val="5B3578"/>
                </a:solidFill>
              </a:rPr>
              <a:t>s'était tourné vers une cuisine à base de végétaux en raison de </a:t>
            </a:r>
            <a:r>
              <a:rPr lang="fr-FR" b="1" dirty="0">
                <a:solidFill>
                  <a:srgbClr val="5B3578"/>
                </a:solidFill>
              </a:rPr>
              <a:t>préoccupations environnementales</a:t>
            </a:r>
            <a:r>
              <a:rPr lang="fr-FR" dirty="0">
                <a:solidFill>
                  <a:srgbClr val="5B3578"/>
                </a:solidFill>
              </a:rPr>
              <a:t> telles que le changement climatique et la surpêche.</a:t>
            </a:r>
          </a:p>
        </p:txBody>
      </p:sp>
      <p:pic>
        <p:nvPicPr>
          <p:cNvPr id="3" name="Image 2"/>
          <p:cNvPicPr>
            <a:picLocks noChangeAspect="1"/>
          </p:cNvPicPr>
          <p:nvPr/>
        </p:nvPicPr>
        <p:blipFill>
          <a:blip r:embed="rId2"/>
          <a:stretch>
            <a:fillRect/>
          </a:stretch>
        </p:blipFill>
        <p:spPr>
          <a:xfrm>
            <a:off x="546475" y="578941"/>
            <a:ext cx="8162925" cy="5734050"/>
          </a:xfrm>
          <a:prstGeom prst="rect">
            <a:avLst/>
          </a:prstGeom>
        </p:spPr>
      </p:pic>
      <p:pic>
        <p:nvPicPr>
          <p:cNvPr id="4" name="Image 3"/>
          <p:cNvPicPr>
            <a:picLocks noChangeAspect="1"/>
          </p:cNvPicPr>
          <p:nvPr/>
        </p:nvPicPr>
        <p:blipFill>
          <a:blip r:embed="rId3"/>
          <a:stretch>
            <a:fillRect/>
          </a:stretch>
        </p:blipFill>
        <p:spPr>
          <a:xfrm>
            <a:off x="2438038" y="1817466"/>
            <a:ext cx="6038850" cy="4762500"/>
          </a:xfrm>
          <a:prstGeom prst="rect">
            <a:avLst/>
          </a:prstGeom>
        </p:spPr>
      </p:pic>
    </p:spTree>
    <p:extLst>
      <p:ext uri="{BB962C8B-B14F-4D97-AF65-F5344CB8AC3E}">
        <p14:creationId xmlns:p14="http://schemas.microsoft.com/office/powerpoint/2010/main" val="233239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55040" y="567412"/>
            <a:ext cx="5666351" cy="369332"/>
          </a:xfrm>
          <a:prstGeom prst="rect">
            <a:avLst/>
          </a:prstGeom>
          <a:noFill/>
        </p:spPr>
        <p:txBody>
          <a:bodyPr wrap="square" rtlCol="0">
            <a:spAutoFit/>
          </a:bodyPr>
          <a:lstStyle/>
          <a:p>
            <a:r>
              <a:rPr lang="fr-FR" dirty="0">
                <a:solidFill>
                  <a:srgbClr val="5B3578"/>
                </a:solidFill>
              </a:rPr>
              <a:t>L’influence de la </a:t>
            </a:r>
            <a:r>
              <a:rPr lang="fr-FR" dirty="0" smtClean="0">
                <a:solidFill>
                  <a:srgbClr val="5B3578"/>
                </a:solidFill>
              </a:rPr>
              <a:t>cuisine japonaise </a:t>
            </a:r>
            <a:r>
              <a:rPr lang="fr-FR" i="1" dirty="0" err="1">
                <a:solidFill>
                  <a:srgbClr val="5B3578"/>
                </a:solidFill>
              </a:rPr>
              <a:t>shōjin</a:t>
            </a:r>
            <a:r>
              <a:rPr lang="fr-FR" i="1" dirty="0">
                <a:solidFill>
                  <a:srgbClr val="5B3578"/>
                </a:solidFill>
              </a:rPr>
              <a:t> </a:t>
            </a:r>
            <a:r>
              <a:rPr lang="fr-FR" i="1" dirty="0" err="1">
                <a:solidFill>
                  <a:srgbClr val="5B3578"/>
                </a:solidFill>
              </a:rPr>
              <a:t>ryōri</a:t>
            </a:r>
            <a:r>
              <a:rPr lang="fr-FR" dirty="0">
                <a:solidFill>
                  <a:srgbClr val="5B3578"/>
                </a:solidFill>
              </a:rPr>
              <a:t> </a:t>
            </a:r>
            <a:r>
              <a:rPr lang="fr-FR" dirty="0" smtClean="0">
                <a:solidFill>
                  <a:srgbClr val="5B3578"/>
                </a:solidFill>
              </a:rPr>
              <a:t>(</a:t>
            </a:r>
            <a:r>
              <a:rPr lang="fr-FR" i="1" dirty="0" smtClean="0">
                <a:solidFill>
                  <a:srgbClr val="5B3578"/>
                </a:solidFill>
                <a:hlinkClick r:id="rId2"/>
              </a:rPr>
              <a:t>L’Amorce</a:t>
            </a:r>
            <a:r>
              <a:rPr lang="fr-FR" dirty="0" smtClean="0">
                <a:solidFill>
                  <a:srgbClr val="5B3578"/>
                </a:solidFill>
              </a:rPr>
              <a:t>)</a:t>
            </a:r>
          </a:p>
        </p:txBody>
      </p:sp>
      <p:sp>
        <p:nvSpPr>
          <p:cNvPr id="7" name="Rectangle 6"/>
          <p:cNvSpPr/>
          <p:nvPr/>
        </p:nvSpPr>
        <p:spPr>
          <a:xfrm>
            <a:off x="272004" y="1054271"/>
            <a:ext cx="8608951" cy="3970318"/>
          </a:xfrm>
          <a:prstGeom prst="rect">
            <a:avLst/>
          </a:prstGeom>
        </p:spPr>
        <p:txBody>
          <a:bodyPr wrap="square">
            <a:spAutoFit/>
          </a:bodyPr>
          <a:lstStyle/>
          <a:p>
            <a:r>
              <a:rPr lang="fr-FR" dirty="0">
                <a:solidFill>
                  <a:srgbClr val="5B3578"/>
                </a:solidFill>
              </a:rPr>
              <a:t>Les origines de la cuisine </a:t>
            </a:r>
            <a:r>
              <a:rPr lang="fr-FR" dirty="0" err="1">
                <a:solidFill>
                  <a:srgbClr val="5B3578"/>
                </a:solidFill>
              </a:rPr>
              <a:t>shōjin</a:t>
            </a:r>
            <a:r>
              <a:rPr lang="fr-FR" dirty="0">
                <a:solidFill>
                  <a:srgbClr val="5B3578"/>
                </a:solidFill>
              </a:rPr>
              <a:t> </a:t>
            </a:r>
            <a:r>
              <a:rPr lang="fr-FR" dirty="0" err="1">
                <a:solidFill>
                  <a:srgbClr val="5B3578"/>
                </a:solidFill>
              </a:rPr>
              <a:t>ryōri</a:t>
            </a:r>
            <a:r>
              <a:rPr lang="fr-FR" dirty="0">
                <a:solidFill>
                  <a:srgbClr val="5B3578"/>
                </a:solidFill>
              </a:rPr>
              <a:t> font débat. Certains historiens pensent qu’elle est arrivée au Japon avec les </a:t>
            </a:r>
            <a:r>
              <a:rPr lang="fr-FR" b="1" dirty="0">
                <a:solidFill>
                  <a:srgbClr val="5B3578"/>
                </a:solidFill>
              </a:rPr>
              <a:t>moines zen chinois au XIIIe siècle</a:t>
            </a:r>
            <a:r>
              <a:rPr lang="fr-FR" dirty="0">
                <a:solidFill>
                  <a:srgbClr val="5B3578"/>
                </a:solidFill>
              </a:rPr>
              <a:t>. D’autres sont convaincus qu’elle trouve ses racines dans les enseignements du </a:t>
            </a:r>
            <a:r>
              <a:rPr lang="fr-FR" b="1" dirty="0">
                <a:solidFill>
                  <a:srgbClr val="5B3578"/>
                </a:solidFill>
              </a:rPr>
              <a:t>Bouddha </a:t>
            </a:r>
            <a:r>
              <a:rPr lang="fr-FR" dirty="0">
                <a:solidFill>
                  <a:srgbClr val="5B3578"/>
                </a:solidFill>
              </a:rPr>
              <a:t>et qu’elle est apparue vers </a:t>
            </a:r>
            <a:r>
              <a:rPr lang="fr-FR" b="1" dirty="0">
                <a:solidFill>
                  <a:srgbClr val="5B3578"/>
                </a:solidFill>
              </a:rPr>
              <a:t>675</a:t>
            </a:r>
            <a:r>
              <a:rPr lang="fr-FR" dirty="0">
                <a:solidFill>
                  <a:srgbClr val="5B3578"/>
                </a:solidFill>
              </a:rPr>
              <a:t> dans l’archipel nippon. Mais tous s’accordent pour dire que c’est dans les temples de </a:t>
            </a:r>
            <a:r>
              <a:rPr lang="fr-FR" b="1" dirty="0">
                <a:solidFill>
                  <a:srgbClr val="5B3578"/>
                </a:solidFill>
              </a:rPr>
              <a:t>Kyoto</a:t>
            </a:r>
            <a:r>
              <a:rPr lang="fr-FR" dirty="0">
                <a:solidFill>
                  <a:srgbClr val="5B3578"/>
                </a:solidFill>
              </a:rPr>
              <a:t> qu’elle s’est définitivement implantée. Ses origines bouddhistes expliquent </a:t>
            </a:r>
            <a:r>
              <a:rPr lang="fr-FR" b="1" dirty="0">
                <a:solidFill>
                  <a:srgbClr val="5B3578"/>
                </a:solidFill>
              </a:rPr>
              <a:t>l’interdiction de tuer un être sensible </a:t>
            </a:r>
            <a:r>
              <a:rPr lang="fr-FR" dirty="0">
                <a:solidFill>
                  <a:srgbClr val="5B3578"/>
                </a:solidFill>
              </a:rPr>
              <a:t>pour se nourrir, ce qui en fait une cuisine entièrement végane. </a:t>
            </a:r>
            <a:endParaRPr lang="fr-FR" dirty="0" smtClean="0">
              <a:solidFill>
                <a:srgbClr val="5B3578"/>
              </a:solidFill>
            </a:endParaRPr>
          </a:p>
          <a:p>
            <a:endParaRPr lang="fr-FR" dirty="0" smtClean="0">
              <a:solidFill>
                <a:srgbClr val="5B3578"/>
              </a:solidFill>
            </a:endParaRPr>
          </a:p>
          <a:p>
            <a:r>
              <a:rPr lang="fr-FR" dirty="0" smtClean="0">
                <a:solidFill>
                  <a:srgbClr val="5B3578"/>
                </a:solidFill>
              </a:rPr>
              <a:t>Au </a:t>
            </a:r>
            <a:r>
              <a:rPr lang="fr-FR" dirty="0">
                <a:solidFill>
                  <a:srgbClr val="5B3578"/>
                </a:solidFill>
              </a:rPr>
              <a:t>fil des siècles, des compétences et techniques spécifiques ont été perfectionnées pour transformer les quelques ingrédients qu’on trouve autour des temples. Chaque plat est conçu pour offrir un équilibre subtil de goût et de texture grâce à des méthodes telles que le </a:t>
            </a:r>
            <a:r>
              <a:rPr lang="fr-FR" dirty="0" err="1">
                <a:solidFill>
                  <a:srgbClr val="5B3578"/>
                </a:solidFill>
              </a:rPr>
              <a:t>mijotage</a:t>
            </a:r>
            <a:r>
              <a:rPr lang="fr-FR" dirty="0">
                <a:solidFill>
                  <a:srgbClr val="5B3578"/>
                </a:solidFill>
              </a:rPr>
              <a:t> pour révéler les saveurs profondes, la cuisson à la vapeur pour préserver la délicatesse des ingrédients, le grillage léger pour ajouter une touche fumée, et le blanchiment pour conserver la couleur vive et le croquant des légumes.</a:t>
            </a:r>
          </a:p>
        </p:txBody>
      </p:sp>
      <p:pic>
        <p:nvPicPr>
          <p:cNvPr id="2050" name="Picture 2" descr="https://lamorce.co/wp-content/uploads/2024/09/Asia-Icon-Jeong-Kwan-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8811" y="2728660"/>
            <a:ext cx="5882145" cy="3933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11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55041" y="567413"/>
            <a:ext cx="1876604" cy="369332"/>
          </a:xfrm>
          <a:prstGeom prst="rect">
            <a:avLst/>
          </a:prstGeom>
          <a:noFill/>
        </p:spPr>
        <p:txBody>
          <a:bodyPr wrap="none" rtlCol="0">
            <a:spAutoFit/>
          </a:bodyPr>
          <a:lstStyle/>
          <a:p>
            <a:r>
              <a:rPr lang="fr-FR" dirty="0" smtClean="0">
                <a:solidFill>
                  <a:srgbClr val="5B3578"/>
                </a:solidFill>
              </a:rPr>
              <a:t>Puis à l’été 2025…</a:t>
            </a:r>
            <a:endParaRPr lang="fr-FR" dirty="0">
              <a:solidFill>
                <a:srgbClr val="5B3578"/>
              </a:solidFill>
            </a:endParaRPr>
          </a:p>
        </p:txBody>
      </p:sp>
      <p:pic>
        <p:nvPicPr>
          <p:cNvPr id="3" name="Image 2"/>
          <p:cNvPicPr>
            <a:picLocks noChangeAspect="1"/>
          </p:cNvPicPr>
          <p:nvPr/>
        </p:nvPicPr>
        <p:blipFill>
          <a:blip r:embed="rId2"/>
          <a:stretch>
            <a:fillRect/>
          </a:stretch>
        </p:blipFill>
        <p:spPr>
          <a:xfrm>
            <a:off x="1439233" y="874920"/>
            <a:ext cx="7309479" cy="5959267"/>
          </a:xfrm>
          <a:prstGeom prst="rect">
            <a:avLst/>
          </a:prstGeom>
        </p:spPr>
      </p:pic>
    </p:spTree>
    <p:extLst>
      <p:ext uri="{BB962C8B-B14F-4D97-AF65-F5344CB8AC3E}">
        <p14:creationId xmlns:p14="http://schemas.microsoft.com/office/powerpoint/2010/main" val="384776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5171" y="595171"/>
            <a:ext cx="6738720" cy="369332"/>
          </a:xfrm>
          <a:prstGeom prst="rect">
            <a:avLst/>
          </a:prstGeom>
          <a:noFill/>
        </p:spPr>
        <p:txBody>
          <a:bodyPr wrap="square" rtlCol="0">
            <a:spAutoFit/>
          </a:bodyPr>
          <a:lstStyle/>
          <a:p>
            <a:r>
              <a:rPr lang="fr-FR" dirty="0" smtClean="0">
                <a:solidFill>
                  <a:srgbClr val="5B3578"/>
                </a:solidFill>
              </a:rPr>
              <a:t>Un effet de la « </a:t>
            </a:r>
            <a:r>
              <a:rPr lang="fr-FR" dirty="0" err="1" smtClean="0">
                <a:solidFill>
                  <a:srgbClr val="5B3578"/>
                </a:solidFill>
              </a:rPr>
              <a:t>trumpisation</a:t>
            </a:r>
            <a:r>
              <a:rPr lang="fr-FR" dirty="0" smtClean="0">
                <a:solidFill>
                  <a:srgbClr val="5B3578"/>
                </a:solidFill>
              </a:rPr>
              <a:t> » des États-Unis ?</a:t>
            </a:r>
            <a:endParaRPr lang="fr-FR" dirty="0">
              <a:solidFill>
                <a:srgbClr val="5B3578"/>
              </a:solidFill>
            </a:endParaRPr>
          </a:p>
        </p:txBody>
      </p:sp>
      <p:sp>
        <p:nvSpPr>
          <p:cNvPr id="3" name="Rectangle 2"/>
          <p:cNvSpPr/>
          <p:nvPr/>
        </p:nvSpPr>
        <p:spPr>
          <a:xfrm>
            <a:off x="369089" y="1773872"/>
            <a:ext cx="5499926" cy="3970318"/>
          </a:xfrm>
          <a:prstGeom prst="rect">
            <a:avLst/>
          </a:prstGeom>
        </p:spPr>
        <p:txBody>
          <a:bodyPr wrap="square">
            <a:spAutoFit/>
          </a:bodyPr>
          <a:lstStyle/>
          <a:p>
            <a:r>
              <a:rPr lang="fr-FR" dirty="0">
                <a:solidFill>
                  <a:srgbClr val="5B3578"/>
                </a:solidFill>
              </a:rPr>
              <a:t>« À une époque où le militantisme climatique est en perte de vitesse et où l’administration Trump s’acharne avec jubilation à démanteler les mesures de protection de l’environnement, Daniel Humm a su prendre le pouls de la situation en atténuant le « </a:t>
            </a:r>
            <a:r>
              <a:rPr lang="fr-FR" dirty="0" err="1">
                <a:solidFill>
                  <a:srgbClr val="5B3578"/>
                </a:solidFill>
              </a:rPr>
              <a:t>virtue</a:t>
            </a:r>
            <a:r>
              <a:rPr lang="fr-FR" dirty="0">
                <a:solidFill>
                  <a:srgbClr val="5B3578"/>
                </a:solidFill>
              </a:rPr>
              <a:t> </a:t>
            </a:r>
            <a:r>
              <a:rPr lang="fr-FR" dirty="0" err="1">
                <a:solidFill>
                  <a:srgbClr val="5B3578"/>
                </a:solidFill>
              </a:rPr>
              <a:t>signaling</a:t>
            </a:r>
            <a:r>
              <a:rPr lang="fr-FR" dirty="0">
                <a:solidFill>
                  <a:srgbClr val="5B3578"/>
                </a:solidFill>
              </a:rPr>
              <a:t> » végétalien de l’</a:t>
            </a:r>
            <a:r>
              <a:rPr lang="fr-FR" dirty="0" err="1">
                <a:solidFill>
                  <a:srgbClr val="5B3578"/>
                </a:solidFill>
              </a:rPr>
              <a:t>Eleven</a:t>
            </a:r>
            <a:r>
              <a:rPr lang="fr-FR" dirty="0">
                <a:solidFill>
                  <a:srgbClr val="5B3578"/>
                </a:solidFill>
              </a:rPr>
              <a:t> Madison </a:t>
            </a:r>
            <a:r>
              <a:rPr lang="fr-FR" dirty="0" smtClean="0">
                <a:solidFill>
                  <a:srgbClr val="5B3578"/>
                </a:solidFill>
              </a:rPr>
              <a:t>Park, </a:t>
            </a:r>
            <a:r>
              <a:rPr lang="fr-FR" dirty="0">
                <a:solidFill>
                  <a:srgbClr val="5B3578"/>
                </a:solidFill>
              </a:rPr>
              <a:t>l’un des restaurants les plus chers de la </a:t>
            </a:r>
            <a:r>
              <a:rPr lang="fr-FR" dirty="0" smtClean="0">
                <a:solidFill>
                  <a:srgbClr val="5B3578"/>
                </a:solidFill>
              </a:rPr>
              <a:t>ville [NDJ : autour de 500 €/pers.]. </a:t>
            </a:r>
          </a:p>
          <a:p>
            <a:r>
              <a:rPr lang="fr-FR" dirty="0" smtClean="0">
                <a:solidFill>
                  <a:srgbClr val="5B3578"/>
                </a:solidFill>
              </a:rPr>
              <a:t>Alors </a:t>
            </a:r>
            <a:r>
              <a:rPr lang="fr-FR" dirty="0">
                <a:solidFill>
                  <a:srgbClr val="5B3578"/>
                </a:solidFill>
              </a:rPr>
              <a:t>que de plus en plus de riches, à l’image des milliardaires du secteur des technologies, soutiennent Trump et ses politiques, le restaurant du quartier de </a:t>
            </a:r>
            <a:r>
              <a:rPr lang="fr-FR" dirty="0" err="1">
                <a:solidFill>
                  <a:srgbClr val="5B3578"/>
                </a:solidFill>
              </a:rPr>
              <a:t>Flatiron</a:t>
            </a:r>
            <a:r>
              <a:rPr lang="fr-FR" dirty="0">
                <a:solidFill>
                  <a:srgbClr val="5B3578"/>
                </a:solidFill>
              </a:rPr>
              <a:t> comprend peut-être qu’il doit s’adapter à un public plus large, capable de contribuer à faire tourner l’établissement. </a:t>
            </a:r>
            <a:r>
              <a:rPr lang="fr-FR" dirty="0" smtClean="0">
                <a:solidFill>
                  <a:srgbClr val="5B3578"/>
                </a:solidFill>
              </a:rPr>
              <a:t>» (</a:t>
            </a:r>
            <a:r>
              <a:rPr lang="fr-FR" dirty="0" smtClean="0">
                <a:solidFill>
                  <a:srgbClr val="5B3578"/>
                </a:solidFill>
                <a:hlinkClick r:id="rId2"/>
              </a:rPr>
              <a:t>EATER</a:t>
            </a:r>
            <a:r>
              <a:rPr lang="fr-FR" dirty="0" smtClean="0">
                <a:solidFill>
                  <a:srgbClr val="5B3578"/>
                </a:solidFill>
              </a:rPr>
              <a:t>)</a:t>
            </a:r>
          </a:p>
          <a:p>
            <a:pPr marL="285750" indent="-285750">
              <a:buFont typeface="Symbol" panose="05050102010706020507" pitchFamily="18" charset="2"/>
              <a:buChar char="Þ"/>
            </a:pPr>
            <a:r>
              <a:rPr lang="fr-FR" dirty="0" smtClean="0">
                <a:solidFill>
                  <a:srgbClr val="5B3578"/>
                </a:solidFill>
              </a:rPr>
              <a:t>Mise en place d’un double menu, végane ou pas.</a:t>
            </a:r>
          </a:p>
        </p:txBody>
      </p:sp>
      <p:sp>
        <p:nvSpPr>
          <p:cNvPr id="4" name="Rectangle 3"/>
          <p:cNvSpPr/>
          <p:nvPr/>
        </p:nvSpPr>
        <p:spPr>
          <a:xfrm>
            <a:off x="5975932" y="2488408"/>
            <a:ext cx="3007355" cy="3139321"/>
          </a:xfrm>
          <a:prstGeom prst="rect">
            <a:avLst/>
          </a:prstGeom>
        </p:spPr>
        <p:txBody>
          <a:bodyPr wrap="square">
            <a:spAutoFit/>
          </a:bodyPr>
          <a:lstStyle/>
          <a:p>
            <a:pPr marL="285750" indent="-285750">
              <a:buFont typeface="Symbol" panose="05050102010706020507" pitchFamily="18" charset="2"/>
              <a:buChar char="Þ"/>
            </a:pPr>
            <a:r>
              <a:rPr lang="fr-FR" dirty="0">
                <a:solidFill>
                  <a:srgbClr val="5B3578"/>
                </a:solidFill>
              </a:rPr>
              <a:t>Humm explique ainsi l’introduction de certains fruits de mer, du canard et </a:t>
            </a:r>
            <a:r>
              <a:rPr lang="fr-FR" dirty="0" smtClean="0">
                <a:solidFill>
                  <a:srgbClr val="5B3578"/>
                </a:solidFill>
              </a:rPr>
              <a:t>du </a:t>
            </a:r>
            <a:r>
              <a:rPr lang="fr-FR" dirty="0">
                <a:solidFill>
                  <a:srgbClr val="5B3578"/>
                </a:solidFill>
              </a:rPr>
              <a:t>poulet : « Même si nous avions créé quelque chose de significatif, nous avions aussi, sans le vouloir, </a:t>
            </a:r>
            <a:r>
              <a:rPr lang="fr-FR" b="1" dirty="0">
                <a:solidFill>
                  <a:srgbClr val="5B3578"/>
                </a:solidFill>
              </a:rPr>
              <a:t>exclu</a:t>
            </a:r>
            <a:r>
              <a:rPr lang="fr-FR" dirty="0">
                <a:solidFill>
                  <a:srgbClr val="5B3578"/>
                </a:solidFill>
              </a:rPr>
              <a:t> certaines personnes. C’est tout le contraire de ce que nous considérons comme l’hospitalité. »</a:t>
            </a:r>
          </a:p>
        </p:txBody>
      </p:sp>
      <p:pic>
        <p:nvPicPr>
          <p:cNvPr id="5" name="Image 4"/>
          <p:cNvPicPr>
            <a:picLocks noChangeAspect="1"/>
          </p:cNvPicPr>
          <p:nvPr/>
        </p:nvPicPr>
        <p:blipFill>
          <a:blip r:embed="rId3"/>
          <a:stretch>
            <a:fillRect/>
          </a:stretch>
        </p:blipFill>
        <p:spPr>
          <a:xfrm>
            <a:off x="6312131" y="77510"/>
            <a:ext cx="2831869" cy="2399889"/>
          </a:xfrm>
          <a:prstGeom prst="rect">
            <a:avLst/>
          </a:prstGeom>
        </p:spPr>
      </p:pic>
    </p:spTree>
    <p:extLst>
      <p:ext uri="{BB962C8B-B14F-4D97-AF65-F5344CB8AC3E}">
        <p14:creationId xmlns:p14="http://schemas.microsoft.com/office/powerpoint/2010/main" val="354387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6186" y="469806"/>
            <a:ext cx="4760534" cy="564385"/>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6"/>
            </a:pPr>
            <a:r>
              <a:rPr lang="fr-FR" sz="3000" b="1" dirty="0">
                <a:solidFill>
                  <a:srgbClr val="5B3578"/>
                </a:solidFill>
              </a:rPr>
              <a:t>Alexis Gauthier à Londres</a:t>
            </a:r>
          </a:p>
        </p:txBody>
      </p:sp>
      <p:sp>
        <p:nvSpPr>
          <p:cNvPr id="5" name="ZoneTexte 4"/>
          <p:cNvSpPr txBox="1"/>
          <p:nvPr/>
        </p:nvSpPr>
        <p:spPr>
          <a:xfrm>
            <a:off x="7303624" y="1811250"/>
            <a:ext cx="1356462" cy="477054"/>
          </a:xfrm>
          <a:prstGeom prst="rect">
            <a:avLst/>
          </a:prstGeom>
          <a:noFill/>
        </p:spPr>
        <p:txBody>
          <a:bodyPr wrap="none" rtlCol="0">
            <a:spAutoFit/>
          </a:bodyPr>
          <a:lstStyle/>
          <a:p>
            <a:r>
              <a:rPr lang="fr-FR" sz="2500" b="1" dirty="0" smtClean="0">
                <a:solidFill>
                  <a:srgbClr val="5B3578"/>
                </a:solidFill>
                <a:hlinkClick r:id="rId2"/>
              </a:rPr>
              <a:t>Vidéo YT</a:t>
            </a:r>
            <a:endParaRPr lang="fr-FR" sz="2500" b="1" dirty="0">
              <a:solidFill>
                <a:srgbClr val="5B3578"/>
              </a:solidFill>
            </a:endParaRPr>
          </a:p>
        </p:txBody>
      </p:sp>
      <p:sp>
        <p:nvSpPr>
          <p:cNvPr id="6" name="ZoneTexte 5"/>
          <p:cNvSpPr txBox="1"/>
          <p:nvPr/>
        </p:nvSpPr>
        <p:spPr>
          <a:xfrm>
            <a:off x="150470" y="2049777"/>
            <a:ext cx="7153154" cy="4247317"/>
          </a:xfrm>
          <a:prstGeom prst="rect">
            <a:avLst/>
          </a:prstGeom>
          <a:noFill/>
        </p:spPr>
        <p:txBody>
          <a:bodyPr wrap="square" rtlCol="0">
            <a:spAutoFit/>
          </a:bodyPr>
          <a:lstStyle/>
          <a:p>
            <a:r>
              <a:rPr lang="fr-FR" dirty="0" smtClean="0">
                <a:solidFill>
                  <a:srgbClr val="5B3578"/>
                </a:solidFill>
              </a:rPr>
              <a:t>« - J’ai </a:t>
            </a:r>
            <a:r>
              <a:rPr lang="fr-FR" dirty="0">
                <a:solidFill>
                  <a:srgbClr val="5B3578"/>
                </a:solidFill>
              </a:rPr>
              <a:t>eu des manifestations contre </a:t>
            </a:r>
            <a:r>
              <a:rPr lang="fr-FR" dirty="0" smtClean="0">
                <a:solidFill>
                  <a:srgbClr val="5B3578"/>
                </a:solidFill>
              </a:rPr>
              <a:t>l’utilisation </a:t>
            </a:r>
            <a:r>
              <a:rPr lang="fr-FR" dirty="0">
                <a:solidFill>
                  <a:srgbClr val="5B3578"/>
                </a:solidFill>
              </a:rPr>
              <a:t>du foie gras. </a:t>
            </a:r>
            <a:endParaRPr lang="fr-FR" dirty="0" smtClean="0">
              <a:solidFill>
                <a:srgbClr val="5B3578"/>
              </a:solidFill>
            </a:endParaRPr>
          </a:p>
          <a:p>
            <a:pPr marL="285750" indent="-285750">
              <a:buFontTx/>
              <a:buChar char="-"/>
            </a:pPr>
            <a:r>
              <a:rPr lang="fr-FR" dirty="0" smtClean="0">
                <a:solidFill>
                  <a:srgbClr val="5B3578"/>
                </a:solidFill>
              </a:rPr>
              <a:t>À l’époque </a:t>
            </a:r>
            <a:r>
              <a:rPr lang="fr-FR" dirty="0">
                <a:solidFill>
                  <a:srgbClr val="5B3578"/>
                </a:solidFill>
              </a:rPr>
              <a:t>où tu cuisinais de la </a:t>
            </a:r>
            <a:r>
              <a:rPr lang="fr-FR" dirty="0" smtClean="0">
                <a:solidFill>
                  <a:srgbClr val="5B3578"/>
                </a:solidFill>
              </a:rPr>
              <a:t>viande </a:t>
            </a:r>
            <a:r>
              <a:rPr lang="fr-FR" dirty="0">
                <a:solidFill>
                  <a:srgbClr val="5B3578"/>
                </a:solidFill>
              </a:rPr>
              <a:t>? </a:t>
            </a:r>
            <a:endParaRPr lang="fr-FR" dirty="0" smtClean="0">
              <a:solidFill>
                <a:srgbClr val="5B3578"/>
              </a:solidFill>
            </a:endParaRPr>
          </a:p>
          <a:p>
            <a:pPr marL="285750" indent="-285750">
              <a:buFontTx/>
              <a:buChar char="-"/>
            </a:pPr>
            <a:r>
              <a:rPr lang="fr-FR" dirty="0" smtClean="0">
                <a:solidFill>
                  <a:srgbClr val="5B3578"/>
                </a:solidFill>
              </a:rPr>
              <a:t>À </a:t>
            </a:r>
            <a:r>
              <a:rPr lang="fr-FR" dirty="0">
                <a:solidFill>
                  <a:srgbClr val="5B3578"/>
                </a:solidFill>
              </a:rPr>
              <a:t>l'époque où je cuisinais la viande. Et </a:t>
            </a:r>
            <a:r>
              <a:rPr lang="fr-FR" dirty="0" smtClean="0">
                <a:solidFill>
                  <a:srgbClr val="5B3578"/>
                </a:solidFill>
              </a:rPr>
              <a:t>c’est </a:t>
            </a:r>
            <a:r>
              <a:rPr lang="fr-FR" dirty="0">
                <a:solidFill>
                  <a:srgbClr val="5B3578"/>
                </a:solidFill>
              </a:rPr>
              <a:t>vrai </a:t>
            </a:r>
            <a:r>
              <a:rPr lang="fr-FR" dirty="0" smtClean="0">
                <a:solidFill>
                  <a:srgbClr val="5B3578"/>
                </a:solidFill>
              </a:rPr>
              <a:t>qu’on </a:t>
            </a:r>
            <a:r>
              <a:rPr lang="fr-FR" dirty="0">
                <a:solidFill>
                  <a:srgbClr val="5B3578"/>
                </a:solidFill>
              </a:rPr>
              <a:t>était très connu pour notre foie gras. Donc je suis allé rencontrer les gens qui étaient devant mon restaurant et au lieu de de me battre avec eux, je les ai </a:t>
            </a:r>
            <a:r>
              <a:rPr lang="fr-FR" dirty="0" smtClean="0">
                <a:solidFill>
                  <a:srgbClr val="5B3578"/>
                </a:solidFill>
              </a:rPr>
              <a:t>écoutés </a:t>
            </a:r>
            <a:r>
              <a:rPr lang="fr-FR" dirty="0">
                <a:solidFill>
                  <a:srgbClr val="5B3578"/>
                </a:solidFill>
              </a:rPr>
              <a:t>et quand je suis rentré, tout le monde </a:t>
            </a:r>
            <a:r>
              <a:rPr lang="fr-FR" dirty="0" smtClean="0">
                <a:solidFill>
                  <a:srgbClr val="5B3578"/>
                </a:solidFill>
              </a:rPr>
              <a:t>m’a demandé « Alors c’est </a:t>
            </a:r>
            <a:r>
              <a:rPr lang="fr-FR" dirty="0">
                <a:solidFill>
                  <a:srgbClr val="5B3578"/>
                </a:solidFill>
              </a:rPr>
              <a:t>bon, tu leur as dit </a:t>
            </a:r>
            <a:r>
              <a:rPr lang="fr-FR" dirty="0" smtClean="0">
                <a:solidFill>
                  <a:srgbClr val="5B3578"/>
                </a:solidFill>
              </a:rPr>
              <a:t>qu’ils </a:t>
            </a:r>
            <a:r>
              <a:rPr lang="fr-FR" dirty="0">
                <a:solidFill>
                  <a:srgbClr val="5B3578"/>
                </a:solidFill>
              </a:rPr>
              <a:t>nous </a:t>
            </a:r>
            <a:r>
              <a:rPr lang="fr-FR" dirty="0" smtClean="0">
                <a:solidFill>
                  <a:srgbClr val="5B3578"/>
                </a:solidFill>
              </a:rPr>
              <a:t>laissent </a:t>
            </a:r>
            <a:r>
              <a:rPr lang="fr-FR" dirty="0">
                <a:solidFill>
                  <a:srgbClr val="5B3578"/>
                </a:solidFill>
              </a:rPr>
              <a:t>tranquille, </a:t>
            </a:r>
            <a:r>
              <a:rPr lang="fr-FR" dirty="0" smtClean="0">
                <a:solidFill>
                  <a:srgbClr val="5B3578"/>
                </a:solidFill>
              </a:rPr>
              <a:t>qu’ils s’en aillent ? » J’ai </a:t>
            </a:r>
            <a:r>
              <a:rPr lang="fr-FR" dirty="0">
                <a:solidFill>
                  <a:srgbClr val="5B3578"/>
                </a:solidFill>
              </a:rPr>
              <a:t>dit </a:t>
            </a:r>
            <a:r>
              <a:rPr lang="fr-FR" dirty="0" smtClean="0">
                <a:solidFill>
                  <a:srgbClr val="5B3578"/>
                </a:solidFill>
              </a:rPr>
              <a:t>« Ouais </a:t>
            </a:r>
            <a:r>
              <a:rPr lang="fr-FR" dirty="0" err="1">
                <a:solidFill>
                  <a:srgbClr val="5B3578"/>
                </a:solidFill>
              </a:rPr>
              <a:t>ouais</a:t>
            </a:r>
            <a:r>
              <a:rPr lang="fr-FR" dirty="0">
                <a:solidFill>
                  <a:srgbClr val="5B3578"/>
                </a:solidFill>
              </a:rPr>
              <a:t>, ils vont partir parce </a:t>
            </a:r>
            <a:r>
              <a:rPr lang="fr-FR" dirty="0" smtClean="0">
                <a:solidFill>
                  <a:srgbClr val="5B3578"/>
                </a:solidFill>
              </a:rPr>
              <a:t>qu’on </a:t>
            </a:r>
            <a:r>
              <a:rPr lang="fr-FR" dirty="0">
                <a:solidFill>
                  <a:srgbClr val="5B3578"/>
                </a:solidFill>
              </a:rPr>
              <a:t>va arrêter de </a:t>
            </a:r>
            <a:r>
              <a:rPr lang="fr-FR" dirty="0" smtClean="0">
                <a:solidFill>
                  <a:srgbClr val="5B3578"/>
                </a:solidFill>
              </a:rPr>
              <a:t>d’utiliser </a:t>
            </a:r>
            <a:r>
              <a:rPr lang="fr-FR" dirty="0">
                <a:solidFill>
                  <a:srgbClr val="5B3578"/>
                </a:solidFill>
              </a:rPr>
              <a:t>du foie gras</a:t>
            </a:r>
            <a:r>
              <a:rPr lang="fr-FR" dirty="0" smtClean="0">
                <a:solidFill>
                  <a:srgbClr val="5B3578"/>
                </a:solidFill>
              </a:rPr>
              <a:t>. »</a:t>
            </a:r>
            <a:br>
              <a:rPr lang="fr-FR" dirty="0" smtClean="0">
                <a:solidFill>
                  <a:srgbClr val="5B3578"/>
                </a:solidFill>
              </a:rPr>
            </a:br>
            <a:r>
              <a:rPr lang="fr-FR" dirty="0" smtClean="0">
                <a:solidFill>
                  <a:srgbClr val="5B3578"/>
                </a:solidFill>
              </a:rPr>
              <a:t>(...) </a:t>
            </a:r>
            <a:r>
              <a:rPr lang="fr-FR" dirty="0">
                <a:solidFill>
                  <a:srgbClr val="5B3578"/>
                </a:solidFill>
              </a:rPr>
              <a:t>Je ne peux plus continuer à profiter de leur mort pour </a:t>
            </a:r>
            <a:r>
              <a:rPr lang="fr-FR" dirty="0" smtClean="0">
                <a:solidFill>
                  <a:srgbClr val="5B3578"/>
                </a:solidFill>
              </a:rPr>
              <a:t>m’enrichir </a:t>
            </a:r>
            <a:r>
              <a:rPr lang="fr-FR" dirty="0">
                <a:solidFill>
                  <a:srgbClr val="5B3578"/>
                </a:solidFill>
              </a:rPr>
              <a:t>parce que </a:t>
            </a:r>
            <a:r>
              <a:rPr lang="fr-FR" dirty="0" smtClean="0">
                <a:solidFill>
                  <a:srgbClr val="5B3578"/>
                </a:solidFill>
              </a:rPr>
              <a:t>c’était </a:t>
            </a:r>
            <a:r>
              <a:rPr lang="fr-FR" dirty="0">
                <a:solidFill>
                  <a:srgbClr val="5B3578"/>
                </a:solidFill>
              </a:rPr>
              <a:t>ce que je faisais avec mon restaurant.(...) Si je me suis posé beaucoup de questions mais quand on a fait le </a:t>
            </a:r>
            <a:r>
              <a:rPr lang="fr-FR" dirty="0" smtClean="0">
                <a:solidFill>
                  <a:srgbClr val="5B3578"/>
                </a:solidFill>
              </a:rPr>
              <a:t>« faux gras » </a:t>
            </a:r>
            <a:r>
              <a:rPr lang="fr-FR" dirty="0">
                <a:solidFill>
                  <a:srgbClr val="5B3578"/>
                </a:solidFill>
              </a:rPr>
              <a:t>et </a:t>
            </a:r>
            <a:r>
              <a:rPr lang="fr-FR" dirty="0" smtClean="0">
                <a:solidFill>
                  <a:srgbClr val="5B3578"/>
                </a:solidFill>
              </a:rPr>
              <a:t>qu’on </a:t>
            </a:r>
            <a:r>
              <a:rPr lang="fr-FR" dirty="0">
                <a:solidFill>
                  <a:srgbClr val="5B3578"/>
                </a:solidFill>
              </a:rPr>
              <a:t>a mis la vidéo online et </a:t>
            </a:r>
            <a:r>
              <a:rPr lang="fr-FR" dirty="0" smtClean="0">
                <a:solidFill>
                  <a:srgbClr val="5B3578"/>
                </a:solidFill>
              </a:rPr>
              <a:t>qu’on </a:t>
            </a:r>
            <a:r>
              <a:rPr lang="fr-FR" dirty="0">
                <a:solidFill>
                  <a:srgbClr val="5B3578"/>
                </a:solidFill>
              </a:rPr>
              <a:t>s'est rendu compte que en espace </a:t>
            </a:r>
            <a:r>
              <a:rPr lang="fr-FR" dirty="0" smtClean="0">
                <a:solidFill>
                  <a:srgbClr val="5B3578"/>
                </a:solidFill>
              </a:rPr>
              <a:t>d’une </a:t>
            </a:r>
            <a:r>
              <a:rPr lang="fr-FR" dirty="0">
                <a:solidFill>
                  <a:srgbClr val="5B3578"/>
                </a:solidFill>
              </a:rPr>
              <a:t>nuit, on avait eu 5 millions de vues, ça </a:t>
            </a:r>
            <a:r>
              <a:rPr lang="fr-FR" dirty="0" smtClean="0">
                <a:solidFill>
                  <a:srgbClr val="5B3578"/>
                </a:solidFill>
              </a:rPr>
              <a:t>m’a </a:t>
            </a:r>
            <a:r>
              <a:rPr lang="fr-FR" dirty="0">
                <a:solidFill>
                  <a:srgbClr val="5B3578"/>
                </a:solidFill>
              </a:rPr>
              <a:t>conforté dans </a:t>
            </a:r>
            <a:r>
              <a:rPr lang="fr-FR" dirty="0" smtClean="0">
                <a:solidFill>
                  <a:srgbClr val="5B3578"/>
                </a:solidFill>
              </a:rPr>
              <a:t>l’idée </a:t>
            </a:r>
            <a:r>
              <a:rPr lang="fr-FR" dirty="0">
                <a:solidFill>
                  <a:srgbClr val="5B3578"/>
                </a:solidFill>
              </a:rPr>
              <a:t>que </a:t>
            </a:r>
            <a:r>
              <a:rPr lang="fr-FR" dirty="0" smtClean="0">
                <a:solidFill>
                  <a:srgbClr val="5B3578"/>
                </a:solidFill>
              </a:rPr>
              <a:t>j’étais </a:t>
            </a:r>
            <a:r>
              <a:rPr lang="fr-FR" dirty="0">
                <a:solidFill>
                  <a:srgbClr val="5B3578"/>
                </a:solidFill>
              </a:rPr>
              <a:t>pas le seul en fait. Il y avait un intérêt</a:t>
            </a:r>
            <a:r>
              <a:rPr lang="fr-FR" dirty="0" smtClean="0">
                <a:solidFill>
                  <a:srgbClr val="5B3578"/>
                </a:solidFill>
              </a:rPr>
              <a:t>. »</a:t>
            </a:r>
            <a:endParaRPr lang="fr-FR" dirty="0">
              <a:solidFill>
                <a:srgbClr val="5B3578"/>
              </a:solidFill>
            </a:endParaRPr>
          </a:p>
        </p:txBody>
      </p:sp>
      <p:sp>
        <p:nvSpPr>
          <p:cNvPr id="7" name="Rectangle 6"/>
          <p:cNvSpPr/>
          <p:nvPr/>
        </p:nvSpPr>
        <p:spPr>
          <a:xfrm>
            <a:off x="709295" y="1080319"/>
            <a:ext cx="7350538" cy="923330"/>
          </a:xfrm>
          <a:prstGeom prst="rect">
            <a:avLst/>
          </a:prstGeom>
        </p:spPr>
        <p:txBody>
          <a:bodyPr wrap="none">
            <a:spAutoFit/>
          </a:bodyPr>
          <a:lstStyle/>
          <a:p>
            <a:r>
              <a:rPr lang="fr-FR" dirty="0">
                <a:solidFill>
                  <a:srgbClr val="5B3578"/>
                </a:solidFill>
              </a:rPr>
              <a:t>1991 </a:t>
            </a:r>
            <a:r>
              <a:rPr lang="fr-FR" dirty="0" smtClean="0">
                <a:solidFill>
                  <a:srgbClr val="5B3578"/>
                </a:solidFill>
              </a:rPr>
              <a:t>Hôtel </a:t>
            </a:r>
            <a:r>
              <a:rPr lang="fr-FR" dirty="0" err="1" smtClean="0">
                <a:solidFill>
                  <a:srgbClr val="5B3578"/>
                </a:solidFill>
              </a:rPr>
              <a:t>Negresco</a:t>
            </a:r>
            <a:r>
              <a:rPr lang="fr-FR" dirty="0" smtClean="0">
                <a:solidFill>
                  <a:srgbClr val="5B3578"/>
                </a:solidFill>
              </a:rPr>
              <a:t> à Nice</a:t>
            </a:r>
          </a:p>
          <a:p>
            <a:r>
              <a:rPr lang="fr-FR" dirty="0" smtClean="0">
                <a:solidFill>
                  <a:srgbClr val="5B3578"/>
                </a:solidFill>
              </a:rPr>
              <a:t>1993-1996 avec Alain </a:t>
            </a:r>
            <a:r>
              <a:rPr lang="fr-FR" dirty="0">
                <a:solidFill>
                  <a:srgbClr val="5B3578"/>
                </a:solidFill>
              </a:rPr>
              <a:t>Ducasse dans son restaurant « Le Louis XV » à </a:t>
            </a:r>
            <a:r>
              <a:rPr lang="fr-FR" dirty="0" smtClean="0">
                <a:solidFill>
                  <a:srgbClr val="5B3578"/>
                </a:solidFill>
              </a:rPr>
              <a:t>Monaco</a:t>
            </a:r>
          </a:p>
          <a:p>
            <a:r>
              <a:rPr lang="fr-FR" dirty="0" smtClean="0">
                <a:solidFill>
                  <a:srgbClr val="5B3578"/>
                </a:solidFill>
              </a:rPr>
              <a:t>1998 Londres =&gt; 2015 végétalien et même végane !</a:t>
            </a:r>
            <a:endParaRPr lang="fr-FR" dirty="0"/>
          </a:p>
        </p:txBody>
      </p:sp>
      <p:pic>
        <p:nvPicPr>
          <p:cNvPr id="8" name="Image 7"/>
          <p:cNvPicPr>
            <a:picLocks noChangeAspect="1"/>
          </p:cNvPicPr>
          <p:nvPr/>
        </p:nvPicPr>
        <p:blipFill>
          <a:blip r:embed="rId3"/>
          <a:stretch>
            <a:fillRect/>
          </a:stretch>
        </p:blipFill>
        <p:spPr>
          <a:xfrm>
            <a:off x="3822539" y="2598456"/>
            <a:ext cx="5029200" cy="3952875"/>
          </a:xfrm>
          <a:prstGeom prst="rect">
            <a:avLst/>
          </a:prstGeom>
        </p:spPr>
      </p:pic>
    </p:spTree>
    <p:extLst>
      <p:ext uri="{BB962C8B-B14F-4D97-AF65-F5344CB8AC3E}">
        <p14:creationId xmlns:p14="http://schemas.microsoft.com/office/powerpoint/2010/main" val="124149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1137" y="468970"/>
            <a:ext cx="6843284" cy="564385"/>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7"/>
            </a:pPr>
            <a:r>
              <a:rPr lang="fr-FR" sz="3000" b="1" dirty="0">
                <a:solidFill>
                  <a:srgbClr val="5B3578"/>
                </a:solidFill>
              </a:rPr>
              <a:t>La stigmatisation des « hommes soja »</a:t>
            </a:r>
          </a:p>
        </p:txBody>
      </p:sp>
      <p:sp>
        <p:nvSpPr>
          <p:cNvPr id="3" name="ZoneTexte 2"/>
          <p:cNvSpPr txBox="1"/>
          <p:nvPr/>
        </p:nvSpPr>
        <p:spPr>
          <a:xfrm>
            <a:off x="335841" y="3110137"/>
            <a:ext cx="2299561" cy="646331"/>
          </a:xfrm>
          <a:prstGeom prst="rect">
            <a:avLst/>
          </a:prstGeom>
          <a:noFill/>
        </p:spPr>
        <p:txBody>
          <a:bodyPr wrap="square" rtlCol="0">
            <a:spAutoFit/>
          </a:bodyPr>
          <a:lstStyle/>
          <a:p>
            <a:r>
              <a:rPr lang="fr-FR" dirty="0" smtClean="0">
                <a:solidFill>
                  <a:srgbClr val="5B3578"/>
                </a:solidFill>
              </a:rPr>
              <a:t>« Tofu </a:t>
            </a:r>
            <a:r>
              <a:rPr lang="fr-FR" dirty="0" err="1" smtClean="0">
                <a:solidFill>
                  <a:srgbClr val="5B3578"/>
                </a:solidFill>
              </a:rPr>
              <a:t>ist</a:t>
            </a:r>
            <a:r>
              <a:rPr lang="fr-FR" dirty="0" smtClean="0">
                <a:solidFill>
                  <a:srgbClr val="5B3578"/>
                </a:solidFill>
              </a:rPr>
              <a:t> </a:t>
            </a:r>
            <a:r>
              <a:rPr lang="fr-FR" dirty="0" err="1" smtClean="0">
                <a:solidFill>
                  <a:srgbClr val="5B3578"/>
                </a:solidFill>
              </a:rPr>
              <a:t>schwules</a:t>
            </a:r>
            <a:r>
              <a:rPr lang="fr-FR" dirty="0" smtClean="0">
                <a:solidFill>
                  <a:srgbClr val="5B3578"/>
                </a:solidFill>
              </a:rPr>
              <a:t> </a:t>
            </a:r>
            <a:r>
              <a:rPr lang="fr-FR" dirty="0" err="1" smtClean="0">
                <a:solidFill>
                  <a:srgbClr val="5B3578"/>
                </a:solidFill>
              </a:rPr>
              <a:t>Fleisch</a:t>
            </a:r>
            <a:r>
              <a:rPr lang="fr-FR" dirty="0" smtClean="0">
                <a:solidFill>
                  <a:srgbClr val="5B3578"/>
                </a:solidFill>
              </a:rPr>
              <a:t> » (2009)</a:t>
            </a:r>
            <a:endParaRPr lang="fr-FR" dirty="0">
              <a:solidFill>
                <a:srgbClr val="5B3578"/>
              </a:solidFill>
            </a:endParaRPr>
          </a:p>
        </p:txBody>
      </p:sp>
      <p:pic>
        <p:nvPicPr>
          <p:cNvPr id="1026" name="Picture 2" descr="https://i0.wp.com/www.graswortels.org/wordpress/wp-content/uploads/2012/03/Tofu-is-schwules-fleisch.jpg?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245" y="1616939"/>
            <a:ext cx="6142750" cy="409516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6281" y="4030870"/>
            <a:ext cx="2278683" cy="2031325"/>
          </a:xfrm>
          <a:prstGeom prst="rect">
            <a:avLst/>
          </a:prstGeom>
        </p:spPr>
        <p:txBody>
          <a:bodyPr wrap="square">
            <a:spAutoFit/>
          </a:bodyPr>
          <a:lstStyle/>
          <a:p>
            <a:r>
              <a:rPr lang="fr-FR" dirty="0">
                <a:solidFill>
                  <a:srgbClr val="5B3578"/>
                </a:solidFill>
              </a:rPr>
              <a:t>Cette campagne a remporté une médaille d'argent lors de la cérémonie annuelle de remise des prix de </a:t>
            </a:r>
            <a:r>
              <a:rPr lang="fr-FR" dirty="0" smtClean="0">
                <a:solidFill>
                  <a:srgbClr val="5B3578"/>
                </a:solidFill>
              </a:rPr>
              <a:t>l’</a:t>
            </a:r>
            <a:r>
              <a:rPr lang="fr-FR" i="1" dirty="0" smtClean="0">
                <a:solidFill>
                  <a:srgbClr val="5B3578"/>
                </a:solidFill>
              </a:rPr>
              <a:t>Art </a:t>
            </a:r>
            <a:r>
              <a:rPr lang="fr-FR" i="1" dirty="0" err="1">
                <a:solidFill>
                  <a:srgbClr val="5B3578"/>
                </a:solidFill>
              </a:rPr>
              <a:t>Directors</a:t>
            </a:r>
            <a:r>
              <a:rPr lang="fr-FR" i="1" dirty="0">
                <a:solidFill>
                  <a:srgbClr val="5B3578"/>
                </a:solidFill>
              </a:rPr>
              <a:t> </a:t>
            </a:r>
            <a:r>
              <a:rPr lang="fr-FR" i="1" dirty="0" smtClean="0">
                <a:solidFill>
                  <a:srgbClr val="5B3578"/>
                </a:solidFill>
              </a:rPr>
              <a:t>Club</a:t>
            </a:r>
            <a:r>
              <a:rPr lang="fr-FR" dirty="0" smtClean="0">
                <a:solidFill>
                  <a:srgbClr val="5B3578"/>
                </a:solidFill>
              </a:rPr>
              <a:t>.</a:t>
            </a:r>
            <a:endParaRPr lang="fr-FR" dirty="0">
              <a:solidFill>
                <a:srgbClr val="5B3578"/>
              </a:solidFill>
            </a:endParaRPr>
          </a:p>
        </p:txBody>
      </p:sp>
      <p:sp>
        <p:nvSpPr>
          <p:cNvPr id="5" name="Rectangle 4"/>
          <p:cNvSpPr/>
          <p:nvPr/>
        </p:nvSpPr>
        <p:spPr>
          <a:xfrm>
            <a:off x="335841" y="1383354"/>
            <a:ext cx="2240553" cy="1477328"/>
          </a:xfrm>
          <a:prstGeom prst="rect">
            <a:avLst/>
          </a:prstGeom>
        </p:spPr>
        <p:txBody>
          <a:bodyPr wrap="square">
            <a:spAutoFit/>
          </a:bodyPr>
          <a:lstStyle/>
          <a:p>
            <a:r>
              <a:rPr lang="fr-FR" dirty="0" smtClean="0">
                <a:solidFill>
                  <a:srgbClr val="5B3578"/>
                </a:solidFill>
              </a:rPr>
              <a:t>C’est important car c’est un des obstacles au développement de la gastronomie végétalienne !</a:t>
            </a:r>
            <a:endParaRPr lang="fr-FR" dirty="0"/>
          </a:p>
        </p:txBody>
      </p:sp>
    </p:spTree>
    <p:extLst>
      <p:ext uri="{BB962C8B-B14F-4D97-AF65-F5344CB8AC3E}">
        <p14:creationId xmlns:p14="http://schemas.microsoft.com/office/powerpoint/2010/main" val="67112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8635" y="840933"/>
            <a:ext cx="8761807" cy="4277543"/>
          </a:xfrm>
          <a:prstGeom prst="rect">
            <a:avLst/>
          </a:prstGeom>
        </p:spPr>
      </p:pic>
      <p:sp>
        <p:nvSpPr>
          <p:cNvPr id="3" name="ZoneTexte 2"/>
          <p:cNvSpPr txBox="1"/>
          <p:nvPr/>
        </p:nvSpPr>
        <p:spPr>
          <a:xfrm>
            <a:off x="1709766" y="5518864"/>
            <a:ext cx="6699206" cy="369332"/>
          </a:xfrm>
          <a:prstGeom prst="rect">
            <a:avLst/>
          </a:prstGeom>
          <a:noFill/>
        </p:spPr>
        <p:txBody>
          <a:bodyPr wrap="none" rtlCol="0">
            <a:spAutoFit/>
          </a:bodyPr>
          <a:lstStyle/>
          <a:p>
            <a:r>
              <a:rPr lang="fr-FR" dirty="0" smtClean="0">
                <a:solidFill>
                  <a:srgbClr val="5B3578"/>
                </a:solidFill>
              </a:rPr>
              <a:t>2015/2016, première campagne de D. Trump (investi en janvier 2017)</a:t>
            </a:r>
            <a:endParaRPr lang="fr-FR" dirty="0">
              <a:solidFill>
                <a:srgbClr val="5B3578"/>
              </a:solidFill>
            </a:endParaRPr>
          </a:p>
        </p:txBody>
      </p:sp>
      <p:sp>
        <p:nvSpPr>
          <p:cNvPr id="4" name="Rectangle 3"/>
          <p:cNvSpPr/>
          <p:nvPr/>
        </p:nvSpPr>
        <p:spPr>
          <a:xfrm>
            <a:off x="3040785" y="4323110"/>
            <a:ext cx="1341841" cy="57893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p:cNvSpPr/>
          <p:nvPr/>
        </p:nvSpPr>
        <p:spPr>
          <a:xfrm>
            <a:off x="6882348" y="2169671"/>
            <a:ext cx="1991119" cy="2800011"/>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191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iro.medium.com/v2/resize:fit:700/1*tw_GKr1aq2Hd6pTseKtCeg.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659" y="1150614"/>
            <a:ext cx="6667500" cy="28098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14012" y="519533"/>
            <a:ext cx="7001382" cy="430887"/>
          </a:xfrm>
          <a:prstGeom prst="rect">
            <a:avLst/>
          </a:prstGeom>
        </p:spPr>
        <p:txBody>
          <a:bodyPr wrap="square">
            <a:spAutoFit/>
          </a:bodyPr>
          <a:lstStyle/>
          <a:p>
            <a:r>
              <a:rPr lang="fr-FR" sz="2200" b="1" dirty="0" smtClean="0">
                <a:solidFill>
                  <a:srgbClr val="5B3578"/>
                </a:solidFill>
                <a:latin typeface="Arial" panose="020B0604020202020204" pitchFamily="34" charset="0"/>
                <a:cs typeface="Arial" panose="020B0604020202020204" pitchFamily="34" charset="0"/>
              </a:rPr>
              <a:t>Le tofu est devenu un symbole opposé à la virilité</a:t>
            </a:r>
            <a:endParaRPr lang="fr-FR" sz="2200" dirty="0" smtClean="0">
              <a:solidFill>
                <a:srgbClr val="5B3578"/>
              </a:solidFill>
              <a:latin typeface="Arial" panose="020B0604020202020204" pitchFamily="34" charset="0"/>
              <a:cs typeface="Arial" panose="020B0604020202020204" pitchFamily="34" charset="0"/>
            </a:endParaRPr>
          </a:p>
        </p:txBody>
      </p:sp>
      <p:sp>
        <p:nvSpPr>
          <p:cNvPr id="4" name="ZoneTexte 3"/>
          <p:cNvSpPr txBox="1"/>
          <p:nvPr/>
        </p:nvSpPr>
        <p:spPr>
          <a:xfrm>
            <a:off x="514012" y="4296057"/>
            <a:ext cx="8197726" cy="646331"/>
          </a:xfrm>
          <a:prstGeom prst="rect">
            <a:avLst/>
          </a:prstGeom>
          <a:noFill/>
        </p:spPr>
        <p:txBody>
          <a:bodyPr wrap="square" rtlCol="0">
            <a:spAutoFit/>
          </a:bodyPr>
          <a:lstStyle/>
          <a:p>
            <a:r>
              <a:rPr lang="fr-FR" dirty="0" smtClean="0">
                <a:solidFill>
                  <a:srgbClr val="5B3578"/>
                </a:solidFill>
              </a:rPr>
              <a:t>La science dit pourtant l’inverse : </a:t>
            </a:r>
            <a:r>
              <a:rPr lang="en-US" dirty="0">
                <a:solidFill>
                  <a:srgbClr val="5B3578"/>
                </a:solidFill>
              </a:rPr>
              <a:t>Jiménez MDCF. </a:t>
            </a:r>
            <a:r>
              <a:rPr lang="en-US" dirty="0" smtClean="0">
                <a:solidFill>
                  <a:srgbClr val="5B3578"/>
                </a:solidFill>
              </a:rPr>
              <a:t>“</a:t>
            </a:r>
            <a:r>
              <a:rPr lang="en-US" dirty="0" smtClean="0">
                <a:solidFill>
                  <a:srgbClr val="5B3578"/>
                </a:solidFill>
                <a:hlinkClick r:id="rId3"/>
              </a:rPr>
              <a:t>Plant-Based </a:t>
            </a:r>
            <a:r>
              <a:rPr lang="en-US" dirty="0">
                <a:solidFill>
                  <a:srgbClr val="5B3578"/>
                </a:solidFill>
                <a:hlinkClick r:id="rId3"/>
              </a:rPr>
              <a:t>Diet and Erectile Dysfunction: A Narrative </a:t>
            </a:r>
            <a:r>
              <a:rPr lang="en-US" dirty="0" smtClean="0">
                <a:solidFill>
                  <a:srgbClr val="5B3578"/>
                </a:solidFill>
                <a:hlinkClick r:id="rId3"/>
              </a:rPr>
              <a:t>Review</a:t>
            </a:r>
            <a:r>
              <a:rPr lang="en-US" dirty="0" smtClean="0">
                <a:solidFill>
                  <a:srgbClr val="5B3578"/>
                </a:solidFill>
              </a:rPr>
              <a:t>”. </a:t>
            </a:r>
            <a:r>
              <a:rPr lang="en-US" i="1" dirty="0">
                <a:solidFill>
                  <a:srgbClr val="5B3578"/>
                </a:solidFill>
              </a:rPr>
              <a:t>J </a:t>
            </a:r>
            <a:r>
              <a:rPr lang="en-US" i="1" dirty="0" err="1">
                <a:solidFill>
                  <a:srgbClr val="5B3578"/>
                </a:solidFill>
              </a:rPr>
              <a:t>Nutr</a:t>
            </a:r>
            <a:r>
              <a:rPr lang="en-US" i="1" dirty="0">
                <a:solidFill>
                  <a:srgbClr val="5B3578"/>
                </a:solidFill>
              </a:rPr>
              <a:t>.</a:t>
            </a:r>
            <a:r>
              <a:rPr lang="en-US" dirty="0">
                <a:solidFill>
                  <a:srgbClr val="5B3578"/>
                </a:solidFill>
              </a:rPr>
              <a:t> 2025 Jun;155(6):1644-1652</a:t>
            </a:r>
            <a:endParaRPr lang="fr-FR" dirty="0">
              <a:solidFill>
                <a:srgbClr val="5B3578"/>
              </a:solidFill>
            </a:endParaRPr>
          </a:p>
        </p:txBody>
      </p:sp>
      <p:sp>
        <p:nvSpPr>
          <p:cNvPr id="5" name="Rectangle 4"/>
          <p:cNvSpPr/>
          <p:nvPr/>
        </p:nvSpPr>
        <p:spPr>
          <a:xfrm rot="21234931">
            <a:off x="901102" y="3248665"/>
            <a:ext cx="2204750" cy="432394"/>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4"/>
          <a:stretch>
            <a:fillRect/>
          </a:stretch>
        </p:blipFill>
        <p:spPr>
          <a:xfrm>
            <a:off x="604659" y="519533"/>
            <a:ext cx="7433697" cy="5837982"/>
          </a:xfrm>
          <a:prstGeom prst="rect">
            <a:avLst/>
          </a:prstGeom>
        </p:spPr>
      </p:pic>
    </p:spTree>
    <p:extLst>
      <p:ext uri="{BB962C8B-B14F-4D97-AF65-F5344CB8AC3E}">
        <p14:creationId xmlns:p14="http://schemas.microsoft.com/office/powerpoint/2010/main" val="385584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386" y="580957"/>
            <a:ext cx="6559043" cy="646331"/>
          </a:xfrm>
          <a:prstGeom prst="rect">
            <a:avLst/>
          </a:prstGeom>
        </p:spPr>
        <p:txBody>
          <a:bodyPr wrap="square">
            <a:spAutoFit/>
          </a:bodyPr>
          <a:lstStyle/>
          <a:p>
            <a:pPr fontAlgn="base"/>
            <a:r>
              <a:rPr lang="fr-FR" dirty="0" smtClean="0">
                <a:solidFill>
                  <a:srgbClr val="5B3578"/>
                </a:solidFill>
                <a:latin typeface="CenturyGothic"/>
              </a:rPr>
              <a:t>« </a:t>
            </a:r>
            <a:r>
              <a:rPr lang="fr-FR" dirty="0" smtClean="0">
                <a:solidFill>
                  <a:srgbClr val="5B3578"/>
                </a:solidFill>
                <a:latin typeface="CenturyGothic"/>
                <a:hlinkClick r:id="rId2"/>
              </a:rPr>
              <a:t>Changer </a:t>
            </a:r>
            <a:r>
              <a:rPr lang="fr-FR" dirty="0">
                <a:solidFill>
                  <a:srgbClr val="5B3578"/>
                </a:solidFill>
                <a:latin typeface="CenturyGothic"/>
                <a:hlinkClick r:id="rId2"/>
              </a:rPr>
              <a:t>le jeu pour changer le monde </a:t>
            </a:r>
            <a:r>
              <a:rPr lang="fr-FR" dirty="0" smtClean="0">
                <a:solidFill>
                  <a:srgbClr val="5B3578"/>
                </a:solidFill>
                <a:latin typeface="CenturyGothic"/>
                <a:hlinkClick r:id="rId2"/>
              </a:rPr>
              <a:t>?</a:t>
            </a:r>
            <a:r>
              <a:rPr lang="fr-FR" dirty="0" smtClean="0">
                <a:solidFill>
                  <a:srgbClr val="5B3578"/>
                </a:solidFill>
                <a:latin typeface="CenturyGothic"/>
              </a:rPr>
              <a:t> » (sur </a:t>
            </a:r>
            <a:r>
              <a:rPr lang="fr-FR" dirty="0">
                <a:solidFill>
                  <a:srgbClr val="5B3578"/>
                </a:solidFill>
                <a:latin typeface="CenturyGothic"/>
              </a:rPr>
              <a:t>le film The Game </a:t>
            </a:r>
            <a:r>
              <a:rPr lang="fr-FR" dirty="0" err="1">
                <a:solidFill>
                  <a:srgbClr val="5B3578"/>
                </a:solidFill>
                <a:latin typeface="CenturyGothic"/>
              </a:rPr>
              <a:t>Changers</a:t>
            </a:r>
            <a:r>
              <a:rPr lang="fr-FR" dirty="0" smtClean="0">
                <a:solidFill>
                  <a:srgbClr val="5B3578"/>
                </a:solidFill>
                <a:latin typeface="CenturyGothic"/>
              </a:rPr>
              <a:t>), </a:t>
            </a:r>
            <a:r>
              <a:rPr lang="fr-FR" i="1" dirty="0" smtClean="0">
                <a:solidFill>
                  <a:srgbClr val="5B3578"/>
                </a:solidFill>
                <a:latin typeface="inherit"/>
              </a:rPr>
              <a:t>L'Amorce, </a:t>
            </a:r>
            <a:r>
              <a:rPr lang="fr-FR" dirty="0" smtClean="0">
                <a:solidFill>
                  <a:srgbClr val="5B3578"/>
                </a:solidFill>
                <a:latin typeface="inherit"/>
              </a:rPr>
              <a:t>janvier </a:t>
            </a:r>
            <a:r>
              <a:rPr lang="fr-FR" dirty="0">
                <a:solidFill>
                  <a:srgbClr val="5B3578"/>
                </a:solidFill>
                <a:latin typeface="inherit"/>
              </a:rPr>
              <a:t>2020</a:t>
            </a:r>
            <a:endParaRPr lang="fr-FR" b="0" i="0" dirty="0">
              <a:solidFill>
                <a:srgbClr val="5B3578"/>
              </a:solidFill>
              <a:effectLst/>
              <a:latin typeface="inherit"/>
            </a:endParaRPr>
          </a:p>
        </p:txBody>
      </p:sp>
      <p:pic>
        <p:nvPicPr>
          <p:cNvPr id="3" name="Image 2"/>
          <p:cNvPicPr>
            <a:picLocks noChangeAspect="1"/>
          </p:cNvPicPr>
          <p:nvPr/>
        </p:nvPicPr>
        <p:blipFill>
          <a:blip r:embed="rId3"/>
          <a:stretch>
            <a:fillRect/>
          </a:stretch>
        </p:blipFill>
        <p:spPr>
          <a:xfrm>
            <a:off x="5358850" y="1125136"/>
            <a:ext cx="3368115" cy="4615565"/>
          </a:xfrm>
          <a:prstGeom prst="rect">
            <a:avLst/>
          </a:prstGeom>
        </p:spPr>
      </p:pic>
      <p:pic>
        <p:nvPicPr>
          <p:cNvPr id="4" name="Picture 2" descr="https://lamorce.co/wp-content/uploads/2020/01/affiche-game-changer-270x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214" y="1303967"/>
            <a:ext cx="257175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394977" y="5210103"/>
            <a:ext cx="8305348" cy="1477328"/>
          </a:xfrm>
          <a:prstGeom prst="rect">
            <a:avLst/>
          </a:prstGeom>
          <a:noFill/>
        </p:spPr>
        <p:txBody>
          <a:bodyPr wrap="square" rtlCol="0">
            <a:spAutoFit/>
          </a:bodyPr>
          <a:lstStyle/>
          <a:p>
            <a:r>
              <a:rPr lang="fr-FR" dirty="0">
                <a:solidFill>
                  <a:srgbClr val="5B3578"/>
                </a:solidFill>
              </a:rPr>
              <a:t>Des pompiers new-yorkais, souvent un peu en </a:t>
            </a:r>
            <a:r>
              <a:rPr lang="fr-FR" dirty="0" smtClean="0">
                <a:solidFill>
                  <a:srgbClr val="5B3578"/>
                </a:solidFill>
              </a:rPr>
              <a:t/>
            </a:r>
            <a:br>
              <a:rPr lang="fr-FR" dirty="0" smtClean="0">
                <a:solidFill>
                  <a:srgbClr val="5B3578"/>
                </a:solidFill>
              </a:rPr>
            </a:br>
            <a:r>
              <a:rPr lang="fr-FR" dirty="0" smtClean="0">
                <a:solidFill>
                  <a:srgbClr val="5B3578"/>
                </a:solidFill>
              </a:rPr>
              <a:t>surpoids</a:t>
            </a:r>
            <a:r>
              <a:rPr lang="fr-FR" dirty="0">
                <a:solidFill>
                  <a:srgbClr val="5B3578"/>
                </a:solidFill>
              </a:rPr>
              <a:t>, souffrant de diabète ou avec un taux de </a:t>
            </a:r>
            <a:r>
              <a:rPr lang="fr-FR" dirty="0" smtClean="0">
                <a:solidFill>
                  <a:srgbClr val="5B3578"/>
                </a:solidFill>
              </a:rPr>
              <a:t/>
            </a:r>
            <a:br>
              <a:rPr lang="fr-FR" dirty="0" smtClean="0">
                <a:solidFill>
                  <a:srgbClr val="5B3578"/>
                </a:solidFill>
              </a:rPr>
            </a:br>
            <a:r>
              <a:rPr lang="fr-FR" dirty="0" smtClean="0">
                <a:solidFill>
                  <a:srgbClr val="5B3578"/>
                </a:solidFill>
              </a:rPr>
              <a:t>cholestérol </a:t>
            </a:r>
            <a:r>
              <a:rPr lang="fr-FR" dirty="0">
                <a:solidFill>
                  <a:srgbClr val="5B3578"/>
                </a:solidFill>
              </a:rPr>
              <a:t>trop élevé, acceptent de se mettre à </a:t>
            </a:r>
            <a:r>
              <a:rPr lang="fr-FR" dirty="0" smtClean="0">
                <a:solidFill>
                  <a:srgbClr val="5B3578"/>
                </a:solidFill>
              </a:rPr>
              <a:t>une </a:t>
            </a:r>
            <a:r>
              <a:rPr lang="fr-FR" dirty="0">
                <a:solidFill>
                  <a:srgbClr val="5B3578"/>
                </a:solidFill>
              </a:rPr>
              <a:t>nourriture </a:t>
            </a:r>
            <a:r>
              <a:rPr lang="fr-FR" dirty="0" smtClean="0">
                <a:solidFill>
                  <a:srgbClr val="5B3578"/>
                </a:solidFill>
              </a:rPr>
              <a:t/>
            </a:r>
            <a:br>
              <a:rPr lang="fr-FR" dirty="0" smtClean="0">
                <a:solidFill>
                  <a:srgbClr val="5B3578"/>
                </a:solidFill>
              </a:rPr>
            </a:br>
            <a:r>
              <a:rPr lang="fr-FR" dirty="0" smtClean="0">
                <a:solidFill>
                  <a:srgbClr val="5B3578"/>
                </a:solidFill>
              </a:rPr>
              <a:t>végétale </a:t>
            </a:r>
            <a:r>
              <a:rPr lang="fr-FR" dirty="0">
                <a:solidFill>
                  <a:srgbClr val="5B3578"/>
                </a:solidFill>
              </a:rPr>
              <a:t>pendant </a:t>
            </a:r>
            <a:r>
              <a:rPr lang="fr-FR" b="1" dirty="0">
                <a:solidFill>
                  <a:srgbClr val="5B3578"/>
                </a:solidFill>
              </a:rPr>
              <a:t>une semaine</a:t>
            </a:r>
            <a:r>
              <a:rPr lang="fr-FR" dirty="0">
                <a:solidFill>
                  <a:srgbClr val="5B3578"/>
                </a:solidFill>
              </a:rPr>
              <a:t>. Les mêmes </a:t>
            </a:r>
            <a:r>
              <a:rPr lang="fr-FR" dirty="0" smtClean="0">
                <a:solidFill>
                  <a:srgbClr val="5B3578"/>
                </a:solidFill>
              </a:rPr>
              <a:t>examens </a:t>
            </a:r>
            <a:r>
              <a:rPr lang="fr-FR" dirty="0">
                <a:solidFill>
                  <a:srgbClr val="5B3578"/>
                </a:solidFill>
              </a:rPr>
              <a:t>de sang </a:t>
            </a:r>
            <a:r>
              <a:rPr lang="fr-FR" dirty="0" smtClean="0">
                <a:solidFill>
                  <a:srgbClr val="5B3578"/>
                </a:solidFill>
              </a:rPr>
              <a:t/>
            </a:r>
            <a:br>
              <a:rPr lang="fr-FR" dirty="0" smtClean="0">
                <a:solidFill>
                  <a:srgbClr val="5B3578"/>
                </a:solidFill>
              </a:rPr>
            </a:br>
            <a:r>
              <a:rPr lang="fr-FR" dirty="0" smtClean="0">
                <a:solidFill>
                  <a:srgbClr val="5B3578"/>
                </a:solidFill>
              </a:rPr>
              <a:t>sont </a:t>
            </a:r>
            <a:r>
              <a:rPr lang="fr-FR" dirty="0">
                <a:solidFill>
                  <a:srgbClr val="5B3578"/>
                </a:solidFill>
              </a:rPr>
              <a:t>alors faits et tous notent des améliorations significatives de leur état de santé. </a:t>
            </a:r>
          </a:p>
        </p:txBody>
      </p:sp>
    </p:spTree>
    <p:extLst>
      <p:ext uri="{BB962C8B-B14F-4D97-AF65-F5344CB8AC3E}">
        <p14:creationId xmlns:p14="http://schemas.microsoft.com/office/powerpoint/2010/main" val="346293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16862" y="1233627"/>
            <a:ext cx="3686734" cy="4024397"/>
          </a:xfrm>
          <a:prstGeom prst="rect">
            <a:avLst/>
          </a:prstGeom>
        </p:spPr>
      </p:pic>
      <p:pic>
        <p:nvPicPr>
          <p:cNvPr id="3" name="Image 2"/>
          <p:cNvPicPr>
            <a:picLocks noChangeAspect="1"/>
          </p:cNvPicPr>
          <p:nvPr/>
        </p:nvPicPr>
        <p:blipFill>
          <a:blip r:embed="rId3"/>
          <a:stretch>
            <a:fillRect/>
          </a:stretch>
        </p:blipFill>
        <p:spPr>
          <a:xfrm>
            <a:off x="4397829" y="1233627"/>
            <a:ext cx="4242980" cy="4052505"/>
          </a:xfrm>
          <a:prstGeom prst="rect">
            <a:avLst/>
          </a:prstGeom>
        </p:spPr>
      </p:pic>
      <p:sp>
        <p:nvSpPr>
          <p:cNvPr id="4" name="ZoneTexte 3"/>
          <p:cNvSpPr txBox="1"/>
          <p:nvPr/>
        </p:nvSpPr>
        <p:spPr>
          <a:xfrm>
            <a:off x="858982" y="5630487"/>
            <a:ext cx="5323637" cy="369332"/>
          </a:xfrm>
          <a:prstGeom prst="rect">
            <a:avLst/>
          </a:prstGeom>
          <a:noFill/>
        </p:spPr>
        <p:txBody>
          <a:bodyPr wrap="none" rtlCol="0">
            <a:spAutoFit/>
          </a:bodyPr>
          <a:lstStyle/>
          <a:p>
            <a:r>
              <a:rPr lang="fr-FR" dirty="0" smtClean="0">
                <a:solidFill>
                  <a:srgbClr val="5B3578"/>
                </a:solidFill>
              </a:rPr>
              <a:t>Consommation de viande par jour (source </a:t>
            </a:r>
            <a:r>
              <a:rPr lang="fr-FR" dirty="0" smtClean="0">
                <a:solidFill>
                  <a:srgbClr val="5B3578"/>
                </a:solidFill>
                <a:hlinkClick r:id="rId4"/>
              </a:rPr>
              <a:t>France TV</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134800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753952" y="1174112"/>
            <a:ext cx="5929912" cy="4269003"/>
          </a:xfrm>
          <a:prstGeom prst="rect">
            <a:avLst/>
          </a:prstGeom>
        </p:spPr>
      </p:pic>
      <p:pic>
        <p:nvPicPr>
          <p:cNvPr id="5" name="Image 4"/>
          <p:cNvPicPr>
            <a:picLocks noChangeAspect="1"/>
          </p:cNvPicPr>
          <p:nvPr/>
        </p:nvPicPr>
        <p:blipFill>
          <a:blip r:embed="rId3"/>
          <a:stretch>
            <a:fillRect/>
          </a:stretch>
        </p:blipFill>
        <p:spPr>
          <a:xfrm>
            <a:off x="175796" y="4119285"/>
            <a:ext cx="8624831" cy="2314511"/>
          </a:xfrm>
          <a:prstGeom prst="rect">
            <a:avLst/>
          </a:prstGeom>
        </p:spPr>
      </p:pic>
      <p:sp>
        <p:nvSpPr>
          <p:cNvPr id="6" name="ZoneTexte 5"/>
          <p:cNvSpPr txBox="1"/>
          <p:nvPr/>
        </p:nvSpPr>
        <p:spPr>
          <a:xfrm>
            <a:off x="534737" y="423504"/>
            <a:ext cx="6863590" cy="646331"/>
          </a:xfrm>
          <a:prstGeom prst="rect">
            <a:avLst/>
          </a:prstGeom>
          <a:noFill/>
        </p:spPr>
        <p:txBody>
          <a:bodyPr wrap="square" rtlCol="0">
            <a:spAutoFit/>
          </a:bodyPr>
          <a:lstStyle/>
          <a:p>
            <a:r>
              <a:rPr lang="fr-FR" dirty="0" smtClean="0">
                <a:solidFill>
                  <a:srgbClr val="5B3578"/>
                </a:solidFill>
              </a:rPr>
              <a:t>Ces rappels étant faits, retour sur la polémique autour de S. Rousseau, (soutenue par Clémentine </a:t>
            </a:r>
            <a:r>
              <a:rPr lang="fr-FR" dirty="0" err="1" smtClean="0">
                <a:solidFill>
                  <a:srgbClr val="5B3578"/>
                </a:solidFill>
              </a:rPr>
              <a:t>Autain</a:t>
            </a:r>
            <a:r>
              <a:rPr lang="fr-FR" dirty="0" smtClean="0">
                <a:solidFill>
                  <a:srgbClr val="5B3578"/>
                </a:solidFill>
              </a:rPr>
              <a:t>)</a:t>
            </a:r>
            <a:endParaRPr lang="fr-FR" dirty="0">
              <a:solidFill>
                <a:srgbClr val="5B3578"/>
              </a:solidFill>
            </a:endParaRPr>
          </a:p>
        </p:txBody>
      </p:sp>
      <p:pic>
        <p:nvPicPr>
          <p:cNvPr id="7" name="Image 6"/>
          <p:cNvPicPr>
            <a:picLocks noChangeAspect="1"/>
          </p:cNvPicPr>
          <p:nvPr/>
        </p:nvPicPr>
        <p:blipFill>
          <a:blip r:embed="rId4"/>
          <a:stretch>
            <a:fillRect/>
          </a:stretch>
        </p:blipFill>
        <p:spPr>
          <a:xfrm>
            <a:off x="3522136" y="1584503"/>
            <a:ext cx="5324475" cy="2790825"/>
          </a:xfrm>
          <a:prstGeom prst="rect">
            <a:avLst/>
          </a:prstGeom>
        </p:spPr>
      </p:pic>
    </p:spTree>
    <p:extLst>
      <p:ext uri="{BB962C8B-B14F-4D97-AF65-F5344CB8AC3E}">
        <p14:creationId xmlns:p14="http://schemas.microsoft.com/office/powerpoint/2010/main" val="94514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0824" y="455912"/>
            <a:ext cx="7734525" cy="1058367"/>
          </a:xfrm>
          <a:prstGeom prst="rect">
            <a:avLst/>
          </a:prstGeom>
        </p:spPr>
        <p:txBody>
          <a:bodyPr wrap="square">
            <a:spAutoFit/>
          </a:bodyPr>
          <a:lstStyle/>
          <a:p>
            <a:pPr marL="342900" indent="-342900">
              <a:lnSpc>
                <a:spcPct val="107000"/>
              </a:lnSpc>
              <a:spcBef>
                <a:spcPts val="600"/>
              </a:spcBef>
              <a:spcAft>
                <a:spcPts val="600"/>
              </a:spcAft>
              <a:buFont typeface="+mj-lt"/>
              <a:buAutoNum type="arabicPeriod" startAt="8"/>
            </a:pPr>
            <a:r>
              <a:rPr lang="fr-FR" sz="3000" b="1" dirty="0">
                <a:solidFill>
                  <a:srgbClr val="5B3578"/>
                </a:solidFill>
              </a:rPr>
              <a:t>La question des </a:t>
            </a:r>
            <a:r>
              <a:rPr lang="fr-FR" sz="3000" b="1" dirty="0" smtClean="0">
                <a:solidFill>
                  <a:srgbClr val="5B3578"/>
                </a:solidFill>
              </a:rPr>
              <a:t>similis et produits </a:t>
            </a:r>
            <a:r>
              <a:rPr lang="fr-FR" sz="3000" b="1" dirty="0">
                <a:solidFill>
                  <a:srgbClr val="5B3578"/>
                </a:solidFill>
              </a:rPr>
              <a:t>(ultra-) transformés</a:t>
            </a:r>
          </a:p>
        </p:txBody>
      </p:sp>
      <p:pic>
        <p:nvPicPr>
          <p:cNvPr id="3" name="Image 2"/>
          <p:cNvPicPr>
            <a:picLocks noChangeAspect="1"/>
          </p:cNvPicPr>
          <p:nvPr/>
        </p:nvPicPr>
        <p:blipFill>
          <a:blip r:embed="rId2"/>
          <a:stretch>
            <a:fillRect/>
          </a:stretch>
        </p:blipFill>
        <p:spPr>
          <a:xfrm>
            <a:off x="527227" y="1920782"/>
            <a:ext cx="8552098" cy="3918635"/>
          </a:xfrm>
          <a:prstGeom prst="rect">
            <a:avLst/>
          </a:prstGeom>
        </p:spPr>
      </p:pic>
      <p:sp>
        <p:nvSpPr>
          <p:cNvPr id="4" name="Ellipse 3"/>
          <p:cNvSpPr/>
          <p:nvPr/>
        </p:nvSpPr>
        <p:spPr>
          <a:xfrm>
            <a:off x="6135678" y="2494311"/>
            <a:ext cx="1693534" cy="562707"/>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055922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eut être une image de texte qui dit ’ET COMME ON A DES FAITS QUI DOCUMENTENT CETTE PROLIFÉRATION, ON VOUS GLISSE LES PERFORMANCES DE LA VIE EN GRANDE DISTRIBUTION DEPUIS 2023: Total weight products 140,000 120,000 100,000 100, 80,000 60, 60,000 000 40,000 20,000 Jun 2022 Sept2 Sept Dec Mar jun 2022 2022 2023 2023 Sept Dec DeL Mar jun Sept Sept Dec Mal Mar 2023 2024 2024 2024 2025 2025 2026 Sept 2025 Dec? Del Mar PAS BESOIN D'ÊTRE PRIX NOBEL DE MATHÉMATIQUES POUR COMPRENDRE QUE ÇA PROLIFÈ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352" y="455717"/>
            <a:ext cx="4734043" cy="5869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2229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6476" y="568118"/>
            <a:ext cx="7880891" cy="646331"/>
          </a:xfrm>
          <a:prstGeom prst="rect">
            <a:avLst/>
          </a:prstGeom>
          <a:noFill/>
        </p:spPr>
        <p:txBody>
          <a:bodyPr wrap="square" rtlCol="0">
            <a:spAutoFit/>
          </a:bodyPr>
          <a:lstStyle/>
          <a:p>
            <a:r>
              <a:rPr lang="fr-FR" b="1" dirty="0" smtClean="0">
                <a:solidFill>
                  <a:srgbClr val="5B3578"/>
                </a:solidFill>
              </a:rPr>
              <a:t>Fromage</a:t>
            </a:r>
            <a:r>
              <a:rPr lang="fr-FR" dirty="0" smtClean="0">
                <a:solidFill>
                  <a:srgbClr val="5B3578"/>
                </a:solidFill>
              </a:rPr>
              <a:t> </a:t>
            </a:r>
            <a:r>
              <a:rPr lang="fr-FR" dirty="0">
                <a:solidFill>
                  <a:srgbClr val="5B3578"/>
                </a:solidFill>
              </a:rPr>
              <a:t>:  </a:t>
            </a:r>
            <a:r>
              <a:rPr lang="fr-FR" dirty="0" smtClean="0">
                <a:solidFill>
                  <a:srgbClr val="5B3578"/>
                </a:solidFill>
              </a:rPr>
              <a:t>« Produit </a:t>
            </a:r>
            <a:r>
              <a:rPr lang="fr-FR" dirty="0">
                <a:solidFill>
                  <a:srgbClr val="5B3578"/>
                </a:solidFill>
              </a:rPr>
              <a:t>alimentaire obtenu par coagulation du lait, égouttage du caillé ainsi obtenu et, éventuellement, affinage</a:t>
            </a:r>
            <a:r>
              <a:rPr lang="fr-FR" dirty="0" smtClean="0">
                <a:solidFill>
                  <a:srgbClr val="5B3578"/>
                </a:solidFill>
              </a:rPr>
              <a:t>. » (Larousse)</a:t>
            </a:r>
            <a:endParaRPr lang="fr-FR" dirty="0">
              <a:solidFill>
                <a:srgbClr val="5B3578"/>
              </a:solidFill>
            </a:endParaRPr>
          </a:p>
        </p:txBody>
      </p:sp>
      <p:sp>
        <p:nvSpPr>
          <p:cNvPr id="3" name="Rectangle 2"/>
          <p:cNvSpPr/>
          <p:nvPr/>
        </p:nvSpPr>
        <p:spPr>
          <a:xfrm>
            <a:off x="546476" y="1869839"/>
            <a:ext cx="1030347" cy="369332"/>
          </a:xfrm>
          <a:prstGeom prst="rect">
            <a:avLst/>
          </a:prstGeom>
        </p:spPr>
        <p:txBody>
          <a:bodyPr wrap="none">
            <a:spAutoFit/>
          </a:bodyPr>
          <a:lstStyle/>
          <a:p>
            <a:r>
              <a:rPr lang="fr-FR" dirty="0">
                <a:solidFill>
                  <a:srgbClr val="5B3578"/>
                </a:solidFill>
              </a:rPr>
              <a:t>Jay &amp; Joy</a:t>
            </a:r>
            <a:endParaRPr lang="fr-FR" dirty="0"/>
          </a:p>
        </p:txBody>
      </p:sp>
      <p:sp>
        <p:nvSpPr>
          <p:cNvPr id="4" name="Rectangle 3"/>
          <p:cNvSpPr/>
          <p:nvPr/>
        </p:nvSpPr>
        <p:spPr>
          <a:xfrm>
            <a:off x="546476" y="1345195"/>
            <a:ext cx="3541034" cy="369332"/>
          </a:xfrm>
          <a:prstGeom prst="rect">
            <a:avLst/>
          </a:prstGeom>
        </p:spPr>
        <p:txBody>
          <a:bodyPr wrap="none">
            <a:spAutoFit/>
          </a:bodyPr>
          <a:lstStyle/>
          <a:p>
            <a:r>
              <a:rPr lang="fr-FR" dirty="0">
                <a:solidFill>
                  <a:srgbClr val="5B3578"/>
                </a:solidFill>
              </a:rPr>
              <a:t>Cela ne dit rien sur la nature du lait.</a:t>
            </a:r>
            <a:endParaRPr lang="fr-FR" dirty="0"/>
          </a:p>
        </p:txBody>
      </p:sp>
      <p:pic>
        <p:nvPicPr>
          <p:cNvPr id="7" name="Image 6"/>
          <p:cNvPicPr>
            <a:picLocks noChangeAspect="1"/>
          </p:cNvPicPr>
          <p:nvPr/>
        </p:nvPicPr>
        <p:blipFill>
          <a:blip r:embed="rId2"/>
          <a:stretch>
            <a:fillRect/>
          </a:stretch>
        </p:blipFill>
        <p:spPr>
          <a:xfrm>
            <a:off x="668411" y="2456198"/>
            <a:ext cx="8006814" cy="3166639"/>
          </a:xfrm>
          <a:prstGeom prst="rect">
            <a:avLst/>
          </a:prstGeom>
        </p:spPr>
      </p:pic>
    </p:spTree>
    <p:extLst>
      <p:ext uri="{BB962C8B-B14F-4D97-AF65-F5344CB8AC3E}">
        <p14:creationId xmlns:p14="http://schemas.microsoft.com/office/powerpoint/2010/main" val="284722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130" y="1193467"/>
            <a:ext cx="7778153" cy="4524315"/>
          </a:xfrm>
          <a:prstGeom prst="rect">
            <a:avLst/>
          </a:prstGeom>
        </p:spPr>
        <p:txBody>
          <a:bodyPr wrap="square">
            <a:spAutoFit/>
          </a:bodyPr>
          <a:lstStyle/>
          <a:p>
            <a:r>
              <a:rPr lang="fr-FR" dirty="0" smtClean="0">
                <a:solidFill>
                  <a:srgbClr val="5B3578"/>
                </a:solidFill>
              </a:rPr>
              <a:t>« Certaines </a:t>
            </a:r>
            <a:r>
              <a:rPr lang="fr-FR" dirty="0">
                <a:solidFill>
                  <a:srgbClr val="5B3578"/>
                </a:solidFill>
              </a:rPr>
              <a:t>de ces premières critiques négatives reprochaient à la cuisine de vouloir </a:t>
            </a:r>
            <a:r>
              <a:rPr lang="fr-FR" b="1" dirty="0">
                <a:solidFill>
                  <a:srgbClr val="5B3578"/>
                </a:solidFill>
              </a:rPr>
              <a:t>imiter des plats à base de viande sans utiliser de viande</a:t>
            </a:r>
            <a:r>
              <a:rPr lang="fr-FR" dirty="0">
                <a:solidFill>
                  <a:srgbClr val="5B3578"/>
                </a:solidFill>
              </a:rPr>
              <a:t>. Le chef Humm a sans doute pris cette critique très à cœur : </a:t>
            </a:r>
            <a:r>
              <a:rPr lang="fr-FR" b="1" dirty="0">
                <a:solidFill>
                  <a:srgbClr val="5B3578"/>
                </a:solidFill>
              </a:rPr>
              <a:t>aucun plat ne ressemblait à de la viande</a:t>
            </a:r>
            <a:r>
              <a:rPr lang="fr-FR" dirty="0">
                <a:solidFill>
                  <a:srgbClr val="5B3578"/>
                </a:solidFill>
              </a:rPr>
              <a:t> ni ne cherchait à la reproduire de quelque manière que ce soit. Chacun mettait à </a:t>
            </a:r>
            <a:r>
              <a:rPr lang="fr-FR" dirty="0" smtClean="0">
                <a:solidFill>
                  <a:srgbClr val="5B3578"/>
                </a:solidFill>
              </a:rPr>
              <a:t>l’honneur </a:t>
            </a:r>
            <a:r>
              <a:rPr lang="fr-FR" dirty="0">
                <a:solidFill>
                  <a:srgbClr val="5B3578"/>
                </a:solidFill>
              </a:rPr>
              <a:t>les légumes, certains familiers, </a:t>
            </a:r>
            <a:r>
              <a:rPr lang="fr-FR" dirty="0" smtClean="0">
                <a:solidFill>
                  <a:srgbClr val="5B3578"/>
                </a:solidFill>
              </a:rPr>
              <a:t>d’autres </a:t>
            </a:r>
            <a:r>
              <a:rPr lang="fr-FR" dirty="0">
                <a:solidFill>
                  <a:srgbClr val="5B3578"/>
                </a:solidFill>
              </a:rPr>
              <a:t>moins connus, mais toujours en respectant leurs qualités propres</a:t>
            </a:r>
            <a:r>
              <a:rPr lang="fr-FR" dirty="0" smtClean="0">
                <a:solidFill>
                  <a:srgbClr val="5B3578"/>
                </a:solidFill>
              </a:rPr>
              <a:t>. »</a:t>
            </a:r>
          </a:p>
          <a:p>
            <a:r>
              <a:rPr lang="fr-FR" dirty="0" smtClean="0">
                <a:solidFill>
                  <a:srgbClr val="5B3578"/>
                </a:solidFill>
              </a:rPr>
              <a:t>« Pete </a:t>
            </a:r>
            <a:r>
              <a:rPr lang="fr-FR" dirty="0">
                <a:solidFill>
                  <a:srgbClr val="5B3578"/>
                </a:solidFill>
              </a:rPr>
              <a:t>Wells, du New York Times, n’a pas été tendre, déplorant que les légumes aient été tellement dénaturés en ersatz de viande et de poisson qu’il a </a:t>
            </a:r>
            <a:r>
              <a:rPr lang="fr-FR" dirty="0" smtClean="0">
                <a:solidFill>
                  <a:srgbClr val="5B3578"/>
                </a:solidFill>
              </a:rPr>
              <a:t>‘presque </a:t>
            </a:r>
            <a:r>
              <a:rPr lang="fr-FR" dirty="0">
                <a:solidFill>
                  <a:srgbClr val="5B3578"/>
                </a:solidFill>
              </a:rPr>
              <a:t>eu pitié </a:t>
            </a:r>
            <a:r>
              <a:rPr lang="fr-FR" dirty="0" smtClean="0">
                <a:solidFill>
                  <a:srgbClr val="5B3578"/>
                </a:solidFill>
              </a:rPr>
              <a:t>d’eux’ (…)</a:t>
            </a:r>
            <a:r>
              <a:rPr lang="fr-FR" dirty="0">
                <a:solidFill>
                  <a:srgbClr val="5B3578"/>
                </a:solidFill>
              </a:rPr>
              <a:t> </a:t>
            </a:r>
            <a:r>
              <a:rPr lang="fr-FR" dirty="0" smtClean="0">
                <a:solidFill>
                  <a:srgbClr val="5B3578"/>
                </a:solidFill>
              </a:rPr>
              <a:t>» (É. </a:t>
            </a:r>
            <a:r>
              <a:rPr lang="fr-FR" dirty="0" err="1" smtClean="0">
                <a:solidFill>
                  <a:srgbClr val="5B3578"/>
                </a:solidFill>
              </a:rPr>
              <a:t>Desaulnier</a:t>
            </a:r>
            <a:r>
              <a:rPr lang="fr-FR" dirty="0" smtClean="0">
                <a:solidFill>
                  <a:srgbClr val="5B3578"/>
                </a:solidFill>
              </a:rPr>
              <a:t> dans </a:t>
            </a:r>
            <a:r>
              <a:rPr lang="fr-FR" i="1" dirty="0" smtClean="0">
                <a:solidFill>
                  <a:srgbClr val="5B3578"/>
                </a:solidFill>
                <a:hlinkClick r:id="rId2"/>
              </a:rPr>
              <a:t>L’Amorce</a:t>
            </a:r>
            <a:r>
              <a:rPr lang="fr-FR" dirty="0" smtClean="0">
                <a:solidFill>
                  <a:srgbClr val="5B3578"/>
                </a:solidFill>
              </a:rPr>
              <a:t>).</a:t>
            </a:r>
          </a:p>
          <a:p>
            <a:endParaRPr lang="fr-FR" dirty="0">
              <a:solidFill>
                <a:srgbClr val="5B3578"/>
              </a:solidFill>
            </a:endParaRPr>
          </a:p>
          <a:p>
            <a:r>
              <a:rPr lang="fr-FR" dirty="0" smtClean="0">
                <a:solidFill>
                  <a:srgbClr val="5B3578"/>
                </a:solidFill>
              </a:rPr>
              <a:t>Pourquoi chercher à imiter ce qu’on refuse de manger ?</a:t>
            </a:r>
          </a:p>
          <a:p>
            <a:endParaRPr lang="fr-FR" dirty="0" smtClean="0">
              <a:solidFill>
                <a:srgbClr val="5B3578"/>
              </a:solidFill>
            </a:endParaRPr>
          </a:p>
          <a:p>
            <a:r>
              <a:rPr lang="fr-FR" dirty="0" smtClean="0">
                <a:solidFill>
                  <a:srgbClr val="5B3578"/>
                </a:solidFill>
              </a:rPr>
              <a:t>Parce que les véganes refusent la souffrance des animaux non humains, et/ou qu’iels ont une pensée pour l’écologie ou pour leur santé, pas parce qu’iels n’aiment pas le goût de la merguez, du steak haché, du gorgonzola ou du saumon fumé !</a:t>
            </a:r>
          </a:p>
        </p:txBody>
      </p:sp>
      <p:sp>
        <p:nvSpPr>
          <p:cNvPr id="3" name="Rectangle 2"/>
          <p:cNvSpPr/>
          <p:nvPr/>
        </p:nvSpPr>
        <p:spPr>
          <a:xfrm>
            <a:off x="572983" y="570584"/>
            <a:ext cx="3004669" cy="369332"/>
          </a:xfrm>
          <a:prstGeom prst="rect">
            <a:avLst/>
          </a:prstGeom>
        </p:spPr>
        <p:txBody>
          <a:bodyPr wrap="none">
            <a:spAutoFit/>
          </a:bodyPr>
          <a:lstStyle/>
          <a:p>
            <a:r>
              <a:rPr lang="fr-FR" dirty="0">
                <a:solidFill>
                  <a:srgbClr val="5B3578"/>
                </a:solidFill>
              </a:rPr>
              <a:t>À propos de l’EMP à New York</a:t>
            </a:r>
          </a:p>
        </p:txBody>
      </p:sp>
    </p:spTree>
    <p:extLst>
      <p:ext uri="{BB962C8B-B14F-4D97-AF65-F5344CB8AC3E}">
        <p14:creationId xmlns:p14="http://schemas.microsoft.com/office/powerpoint/2010/main" val="407741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B46AA11-159A-E34A-6B0A-F53AE3A2E685}"/>
              </a:ext>
            </a:extLst>
          </p:cNvPr>
          <p:cNvSpPr txBox="1"/>
          <p:nvPr/>
        </p:nvSpPr>
        <p:spPr>
          <a:xfrm>
            <a:off x="583095" y="565242"/>
            <a:ext cx="8342979" cy="646331"/>
          </a:xfrm>
          <a:prstGeom prst="rect">
            <a:avLst/>
          </a:prstGeom>
          <a:noFill/>
        </p:spPr>
        <p:txBody>
          <a:bodyPr wrap="square" rtlCol="0">
            <a:spAutoFit/>
          </a:bodyPr>
          <a:lstStyle/>
          <a:p>
            <a:r>
              <a:rPr lang="fr-FR" sz="1800" b="0" i="0" dirty="0" smtClean="0">
                <a:solidFill>
                  <a:srgbClr val="5B3578"/>
                </a:solidFill>
                <a:effectLst/>
              </a:rPr>
              <a:t>Les lobbys ont un pouvoir important. </a:t>
            </a:r>
          </a:p>
          <a:p>
            <a:r>
              <a:rPr lang="fr-FR" dirty="0" smtClean="0">
                <a:solidFill>
                  <a:srgbClr val="5B3578"/>
                </a:solidFill>
              </a:rPr>
              <a:t>Avec la récupération du flexitarisme, est venu le temps de la défense des appellations.</a:t>
            </a:r>
            <a:endParaRPr lang="fr-FR" dirty="0">
              <a:solidFill>
                <a:srgbClr val="5B3578"/>
              </a:solidFill>
            </a:endParaRPr>
          </a:p>
        </p:txBody>
      </p:sp>
      <p:sp>
        <p:nvSpPr>
          <p:cNvPr id="3" name="ZoneTexte 2"/>
          <p:cNvSpPr txBox="1"/>
          <p:nvPr/>
        </p:nvSpPr>
        <p:spPr>
          <a:xfrm>
            <a:off x="283838" y="1454727"/>
            <a:ext cx="8179904" cy="1477328"/>
          </a:xfrm>
          <a:prstGeom prst="rect">
            <a:avLst/>
          </a:prstGeom>
          <a:noFill/>
        </p:spPr>
        <p:txBody>
          <a:bodyPr wrap="square" rtlCol="0">
            <a:spAutoFit/>
          </a:bodyPr>
          <a:lstStyle/>
          <a:p>
            <a:r>
              <a:rPr lang="fr-FR" dirty="0" smtClean="0">
                <a:solidFill>
                  <a:srgbClr val="5B3578"/>
                </a:solidFill>
              </a:rPr>
              <a:t>Au niveau européen, </a:t>
            </a:r>
            <a:r>
              <a:rPr lang="fr-FR" dirty="0">
                <a:solidFill>
                  <a:srgbClr val="5B3578"/>
                </a:solidFill>
              </a:rPr>
              <a:t>la loi interdit </a:t>
            </a:r>
            <a:r>
              <a:rPr lang="fr-FR" dirty="0" smtClean="0">
                <a:solidFill>
                  <a:srgbClr val="5B3578"/>
                </a:solidFill>
              </a:rPr>
              <a:t>d’appeler « lait » </a:t>
            </a:r>
            <a:r>
              <a:rPr lang="fr-FR" dirty="0">
                <a:solidFill>
                  <a:srgbClr val="5B3578"/>
                </a:solidFill>
              </a:rPr>
              <a:t>les boissons végétales depuis un arrêt de la CJUE du 14 juin </a:t>
            </a:r>
            <a:r>
              <a:rPr lang="fr-FR" dirty="0" smtClean="0">
                <a:solidFill>
                  <a:srgbClr val="5B3578"/>
                </a:solidFill>
              </a:rPr>
              <a:t>2017. Le </a:t>
            </a:r>
            <a:r>
              <a:rPr lang="fr-FR" dirty="0">
                <a:solidFill>
                  <a:srgbClr val="5B3578"/>
                </a:solidFill>
              </a:rPr>
              <a:t>terme </a:t>
            </a:r>
            <a:r>
              <a:rPr lang="fr-FR" dirty="0" smtClean="0">
                <a:solidFill>
                  <a:srgbClr val="5B3578"/>
                </a:solidFill>
              </a:rPr>
              <a:t>« lait » </a:t>
            </a:r>
            <a:r>
              <a:rPr lang="fr-FR" dirty="0">
                <a:solidFill>
                  <a:srgbClr val="5B3578"/>
                </a:solidFill>
              </a:rPr>
              <a:t>est réservé aux produits laitiers </a:t>
            </a:r>
            <a:r>
              <a:rPr lang="fr-FR" dirty="0" smtClean="0">
                <a:solidFill>
                  <a:srgbClr val="5B3578"/>
                </a:solidFill>
              </a:rPr>
              <a:t>d’origine animale… sauf </a:t>
            </a:r>
            <a:r>
              <a:rPr lang="fr-FR" dirty="0">
                <a:solidFill>
                  <a:srgbClr val="5B3578"/>
                </a:solidFill>
              </a:rPr>
              <a:t>pour le lait </a:t>
            </a:r>
            <a:r>
              <a:rPr lang="fr-FR" dirty="0" smtClean="0">
                <a:solidFill>
                  <a:srgbClr val="5B3578"/>
                </a:solidFill>
              </a:rPr>
              <a:t>d’amande </a:t>
            </a:r>
            <a:r>
              <a:rPr lang="fr-FR" dirty="0">
                <a:solidFill>
                  <a:srgbClr val="5B3578"/>
                </a:solidFill>
              </a:rPr>
              <a:t>et le lait de coco qui sont des exceptions culturelles admises. </a:t>
            </a:r>
            <a:endParaRPr lang="fr-FR" dirty="0" smtClean="0">
              <a:solidFill>
                <a:srgbClr val="5B3578"/>
              </a:solidFill>
            </a:endParaRPr>
          </a:p>
          <a:p>
            <a:r>
              <a:rPr lang="fr-FR" dirty="0" smtClean="0">
                <a:solidFill>
                  <a:srgbClr val="5B3578"/>
                </a:solidFill>
              </a:rPr>
              <a:t>C’est ce qui a amené l’autrice Rosa BD à réaliser ces schémas « explicatifs » :</a:t>
            </a:r>
            <a:endParaRPr lang="fr-FR" dirty="0">
              <a:solidFill>
                <a:srgbClr val="5B3578"/>
              </a:solidFill>
            </a:endParaRPr>
          </a:p>
        </p:txBody>
      </p:sp>
      <p:pic>
        <p:nvPicPr>
          <p:cNvPr id="5" name="Image 4"/>
          <p:cNvPicPr>
            <a:picLocks noChangeAspect="1"/>
          </p:cNvPicPr>
          <p:nvPr/>
        </p:nvPicPr>
        <p:blipFill>
          <a:blip r:embed="rId2"/>
          <a:stretch>
            <a:fillRect/>
          </a:stretch>
        </p:blipFill>
        <p:spPr>
          <a:xfrm>
            <a:off x="218910" y="101221"/>
            <a:ext cx="5357962" cy="6510857"/>
          </a:xfrm>
          <a:prstGeom prst="rect">
            <a:avLst/>
          </a:prstGeom>
        </p:spPr>
      </p:pic>
      <p:pic>
        <p:nvPicPr>
          <p:cNvPr id="6" name="Image 5"/>
          <p:cNvPicPr>
            <a:picLocks noChangeAspect="1"/>
          </p:cNvPicPr>
          <p:nvPr/>
        </p:nvPicPr>
        <p:blipFill>
          <a:blip r:embed="rId3"/>
          <a:stretch>
            <a:fillRect/>
          </a:stretch>
        </p:blipFill>
        <p:spPr>
          <a:xfrm>
            <a:off x="3609327" y="92342"/>
            <a:ext cx="5468246" cy="6722370"/>
          </a:xfrm>
          <a:prstGeom prst="rect">
            <a:avLst/>
          </a:prstGeom>
        </p:spPr>
      </p:pic>
    </p:spTree>
    <p:extLst>
      <p:ext uri="{BB962C8B-B14F-4D97-AF65-F5344CB8AC3E}">
        <p14:creationId xmlns:p14="http://schemas.microsoft.com/office/powerpoint/2010/main" val="62219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1"/>
          <p:cNvSpPr>
            <a:spLocks noGrp="1"/>
          </p:cNvSpPr>
          <p:nvPr>
            <p:ph type="subTitle" idx="1"/>
          </p:nvPr>
        </p:nvSpPr>
        <p:spPr>
          <a:xfrm>
            <a:off x="537900" y="556527"/>
            <a:ext cx="6294373" cy="357996"/>
          </a:xfrm>
        </p:spPr>
        <p:txBody>
          <a:bodyPr/>
          <a:lstStyle/>
          <a:p>
            <a:r>
              <a:rPr lang="fr-FR" sz="1800" b="1" dirty="0" smtClean="0">
                <a:latin typeface="+mn-lt"/>
              </a:rPr>
              <a:t>Viande </a:t>
            </a:r>
            <a:r>
              <a:rPr lang="fr-FR" sz="1800" b="1" dirty="0">
                <a:latin typeface="+mn-lt"/>
              </a:rPr>
              <a:t>végétale ou cultivée : sortir des réflexes </a:t>
            </a:r>
            <a:r>
              <a:rPr lang="fr-FR" sz="1800" b="1" dirty="0" smtClean="0">
                <a:latin typeface="+mn-lt"/>
              </a:rPr>
              <a:t>pavloviens </a:t>
            </a:r>
            <a:endParaRPr lang="fr-FR" sz="1800" b="1" dirty="0">
              <a:latin typeface="+mn-lt"/>
            </a:endParaRPr>
          </a:p>
        </p:txBody>
      </p:sp>
      <p:sp>
        <p:nvSpPr>
          <p:cNvPr id="4" name="ZoneTexte 3"/>
          <p:cNvSpPr txBox="1"/>
          <p:nvPr/>
        </p:nvSpPr>
        <p:spPr>
          <a:xfrm>
            <a:off x="939338" y="1655263"/>
            <a:ext cx="7930342" cy="2308324"/>
          </a:xfrm>
          <a:prstGeom prst="rect">
            <a:avLst/>
          </a:prstGeom>
          <a:noFill/>
        </p:spPr>
        <p:txBody>
          <a:bodyPr wrap="square" rtlCol="0">
            <a:spAutoFit/>
          </a:bodyPr>
          <a:lstStyle/>
          <a:p>
            <a:r>
              <a:rPr lang="fr-FR" b="1" dirty="0" smtClean="0">
                <a:solidFill>
                  <a:srgbClr val="5B3578"/>
                </a:solidFill>
              </a:rPr>
              <a:t>Viande végétale</a:t>
            </a:r>
            <a:r>
              <a:rPr lang="fr-FR" dirty="0" smtClean="0">
                <a:solidFill>
                  <a:srgbClr val="5B3578"/>
                </a:solidFill>
              </a:rPr>
              <a:t> : offrir </a:t>
            </a:r>
            <a:r>
              <a:rPr lang="fr-FR" dirty="0">
                <a:solidFill>
                  <a:srgbClr val="5B3578"/>
                </a:solidFill>
              </a:rPr>
              <a:t>un produit de consommation comparable </a:t>
            </a:r>
            <a:r>
              <a:rPr lang="fr-FR" dirty="0" smtClean="0">
                <a:solidFill>
                  <a:srgbClr val="5B3578"/>
                </a:solidFill>
              </a:rPr>
              <a:t>dans son </a:t>
            </a:r>
            <a:r>
              <a:rPr lang="fr-FR" dirty="0">
                <a:solidFill>
                  <a:srgbClr val="5B3578"/>
                </a:solidFill>
              </a:rPr>
              <a:t>goût et sa texture à la </a:t>
            </a:r>
            <a:r>
              <a:rPr lang="fr-FR" dirty="0" smtClean="0">
                <a:solidFill>
                  <a:srgbClr val="5B3578"/>
                </a:solidFill>
              </a:rPr>
              <a:t>viande. Exemple, le seitan inventé par des moines bouddhiste au XIII</a:t>
            </a:r>
            <a:r>
              <a:rPr lang="fr-FR" baseline="30000" dirty="0" smtClean="0">
                <a:solidFill>
                  <a:srgbClr val="5B3578"/>
                </a:solidFill>
              </a:rPr>
              <a:t>ème</a:t>
            </a:r>
            <a:r>
              <a:rPr lang="fr-FR" dirty="0" smtClean="0">
                <a:solidFill>
                  <a:srgbClr val="5B3578"/>
                </a:solidFill>
              </a:rPr>
              <a:t> siècle (longue tradition !).</a:t>
            </a:r>
          </a:p>
          <a:p>
            <a:r>
              <a:rPr lang="fr-FR" b="1" dirty="0" smtClean="0">
                <a:solidFill>
                  <a:srgbClr val="5B3578"/>
                </a:solidFill>
              </a:rPr>
              <a:t>Viande de culture :</a:t>
            </a:r>
            <a:r>
              <a:rPr lang="fr-FR" dirty="0" smtClean="0">
                <a:solidFill>
                  <a:srgbClr val="5B3578"/>
                </a:solidFill>
              </a:rPr>
              <a:t> (et non « viande de laboratoire » ou « viande </a:t>
            </a:r>
            <a:r>
              <a:rPr lang="fr-FR" dirty="0" err="1" smtClean="0">
                <a:solidFill>
                  <a:srgbClr val="5B3578"/>
                </a:solidFill>
              </a:rPr>
              <a:t>artificelle</a:t>
            </a:r>
            <a:r>
              <a:rPr lang="fr-FR" dirty="0" smtClean="0">
                <a:solidFill>
                  <a:srgbClr val="5B3578"/>
                </a:solidFill>
              </a:rPr>
              <a:t> ») </a:t>
            </a:r>
            <a:r>
              <a:rPr lang="fr-FR" dirty="0">
                <a:solidFill>
                  <a:srgbClr val="5B3578"/>
                </a:solidFill>
              </a:rPr>
              <a:t>: croissance </a:t>
            </a:r>
            <a:r>
              <a:rPr lang="fr-FR" i="1" dirty="0">
                <a:solidFill>
                  <a:srgbClr val="5B3578"/>
                </a:solidFill>
              </a:rPr>
              <a:t>in vitro</a:t>
            </a:r>
            <a:r>
              <a:rPr lang="fr-FR" dirty="0">
                <a:solidFill>
                  <a:srgbClr val="5B3578"/>
                </a:solidFill>
              </a:rPr>
              <a:t> de cellules </a:t>
            </a:r>
            <a:r>
              <a:rPr lang="fr-FR" dirty="0" smtClean="0">
                <a:solidFill>
                  <a:srgbClr val="5B3578"/>
                </a:solidFill>
              </a:rPr>
              <a:t>musculaires originairement </a:t>
            </a:r>
            <a:r>
              <a:rPr lang="fr-FR" dirty="0">
                <a:solidFill>
                  <a:srgbClr val="5B3578"/>
                </a:solidFill>
              </a:rPr>
              <a:t>prélevées sur des animaux, pour produire de la </a:t>
            </a:r>
            <a:r>
              <a:rPr lang="fr-FR" dirty="0" smtClean="0">
                <a:solidFill>
                  <a:srgbClr val="5B3578"/>
                </a:solidFill>
              </a:rPr>
              <a:t>viande.</a:t>
            </a:r>
          </a:p>
          <a:p>
            <a:r>
              <a:rPr lang="fr-FR" dirty="0" smtClean="0">
                <a:solidFill>
                  <a:srgbClr val="5B3578"/>
                </a:solidFill>
              </a:rPr>
              <a:t>2020 : </a:t>
            </a:r>
            <a:r>
              <a:rPr lang="fr-FR" dirty="0">
                <a:solidFill>
                  <a:srgbClr val="5B3578"/>
                </a:solidFill>
              </a:rPr>
              <a:t>Singapour </a:t>
            </a:r>
            <a:r>
              <a:rPr lang="fr-FR" dirty="0" smtClean="0">
                <a:solidFill>
                  <a:srgbClr val="5B3578"/>
                </a:solidFill>
              </a:rPr>
              <a:t>premier </a:t>
            </a:r>
            <a:r>
              <a:rPr lang="fr-FR" dirty="0">
                <a:solidFill>
                  <a:srgbClr val="5B3578"/>
                </a:solidFill>
              </a:rPr>
              <a:t>pays au monde à accepter la commercialisation du poulet </a:t>
            </a:r>
            <a:r>
              <a:rPr lang="fr-FR" dirty="0" smtClean="0">
                <a:solidFill>
                  <a:srgbClr val="5B3578"/>
                </a:solidFill>
              </a:rPr>
              <a:t>artificiel.</a:t>
            </a:r>
            <a:endParaRPr lang="fr-FR" dirty="0">
              <a:solidFill>
                <a:srgbClr val="5B3578"/>
              </a:solidFill>
            </a:endParaRPr>
          </a:p>
        </p:txBody>
      </p:sp>
      <p:pic>
        <p:nvPicPr>
          <p:cNvPr id="5" name="Image 4"/>
          <p:cNvPicPr>
            <a:picLocks noChangeAspect="1"/>
          </p:cNvPicPr>
          <p:nvPr/>
        </p:nvPicPr>
        <p:blipFill>
          <a:blip r:embed="rId2"/>
          <a:stretch>
            <a:fillRect/>
          </a:stretch>
        </p:blipFill>
        <p:spPr>
          <a:xfrm>
            <a:off x="527078" y="2809425"/>
            <a:ext cx="5629275" cy="3067050"/>
          </a:xfrm>
          <a:prstGeom prst="rect">
            <a:avLst/>
          </a:prstGeom>
        </p:spPr>
      </p:pic>
      <p:grpSp>
        <p:nvGrpSpPr>
          <p:cNvPr id="6" name="Groupe 5"/>
          <p:cNvGrpSpPr/>
          <p:nvPr/>
        </p:nvGrpSpPr>
        <p:grpSpPr>
          <a:xfrm>
            <a:off x="2759480" y="504509"/>
            <a:ext cx="5963399" cy="6011322"/>
            <a:chOff x="2759480" y="504509"/>
            <a:chExt cx="5963399" cy="6011322"/>
          </a:xfrm>
        </p:grpSpPr>
        <p:pic>
          <p:nvPicPr>
            <p:cNvPr id="2050"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9480" y="504509"/>
              <a:ext cx="5963399" cy="59634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278854" y="6146499"/>
              <a:ext cx="1193019" cy="369332"/>
            </a:xfrm>
            <a:prstGeom prst="rect">
              <a:avLst/>
            </a:prstGeom>
            <a:noFill/>
          </p:spPr>
          <p:txBody>
            <a:bodyPr wrap="none" rtlCol="0">
              <a:spAutoFit/>
            </a:bodyPr>
            <a:lstStyle/>
            <a:p>
              <a:r>
                <a:rPr lang="fr-FR" dirty="0" smtClean="0">
                  <a:solidFill>
                    <a:srgbClr val="5B3578"/>
                  </a:solidFill>
                </a:rPr>
                <a:t>© Rosa BD</a:t>
              </a:r>
              <a:endParaRPr lang="fr-FR" dirty="0">
                <a:solidFill>
                  <a:srgbClr val="5B3578"/>
                </a:solidFill>
              </a:endParaRPr>
            </a:p>
          </p:txBody>
        </p:sp>
      </p:grpSp>
    </p:spTree>
    <p:extLst>
      <p:ext uri="{BB962C8B-B14F-4D97-AF65-F5344CB8AC3E}">
        <p14:creationId xmlns:p14="http://schemas.microsoft.com/office/powerpoint/2010/main" val="111518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0004" y="464401"/>
            <a:ext cx="7144392" cy="586314"/>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9"/>
            </a:pPr>
            <a:r>
              <a:rPr lang="fr-FR" sz="3000" b="1" dirty="0">
                <a:solidFill>
                  <a:srgbClr val="5B3578"/>
                </a:solidFill>
              </a:rPr>
              <a:t>Des personnes </a:t>
            </a:r>
            <a:r>
              <a:rPr lang="fr-FR" sz="3000" b="1" dirty="0" smtClean="0">
                <a:solidFill>
                  <a:srgbClr val="5B3578"/>
                </a:solidFill>
              </a:rPr>
              <a:t>ressources et autres liens</a:t>
            </a:r>
            <a:endParaRPr lang="fr-FR" sz="3000" b="1" dirty="0">
              <a:solidFill>
                <a:srgbClr val="5B3578"/>
              </a:solidFill>
            </a:endParaRPr>
          </a:p>
        </p:txBody>
      </p:sp>
      <p:sp>
        <p:nvSpPr>
          <p:cNvPr id="5" name="ZoneTexte 4"/>
          <p:cNvSpPr txBox="1"/>
          <p:nvPr/>
        </p:nvSpPr>
        <p:spPr>
          <a:xfrm>
            <a:off x="941453" y="1249860"/>
            <a:ext cx="6529288" cy="4801314"/>
          </a:xfrm>
          <a:prstGeom prst="rect">
            <a:avLst/>
          </a:prstGeom>
          <a:noFill/>
        </p:spPr>
        <p:txBody>
          <a:bodyPr wrap="none" rtlCol="0">
            <a:spAutoFit/>
          </a:bodyPr>
          <a:lstStyle/>
          <a:p>
            <a:r>
              <a:rPr lang="fr-FR" dirty="0">
                <a:solidFill>
                  <a:srgbClr val="5B3578"/>
                </a:solidFill>
                <a:hlinkClick r:id="rId2"/>
              </a:rPr>
              <a:t>Le Renard et les Raisins</a:t>
            </a:r>
            <a:r>
              <a:rPr lang="fr-FR" dirty="0">
                <a:solidFill>
                  <a:srgbClr val="5B3578"/>
                </a:solidFill>
              </a:rPr>
              <a:t> (935 k </a:t>
            </a:r>
            <a:r>
              <a:rPr lang="fr-FR" dirty="0" err="1">
                <a:solidFill>
                  <a:srgbClr val="5B3578"/>
                </a:solidFill>
              </a:rPr>
              <a:t>abonné·es</a:t>
            </a:r>
            <a:r>
              <a:rPr lang="fr-FR" dirty="0">
                <a:solidFill>
                  <a:srgbClr val="5B3578"/>
                </a:solidFill>
              </a:rPr>
              <a:t> sur Instagram) </a:t>
            </a:r>
            <a:endParaRPr lang="fr-FR" dirty="0" smtClean="0">
              <a:solidFill>
                <a:srgbClr val="5B3578"/>
              </a:solidFill>
            </a:endParaRPr>
          </a:p>
          <a:p>
            <a:r>
              <a:rPr lang="fr-FR" dirty="0" smtClean="0">
                <a:solidFill>
                  <a:srgbClr val="5B3578"/>
                </a:solidFill>
                <a:hlinkClick r:id="rId3"/>
              </a:rPr>
              <a:t>The Chef </a:t>
            </a:r>
            <a:r>
              <a:rPr lang="fr-FR" dirty="0" err="1" smtClean="0">
                <a:solidFill>
                  <a:srgbClr val="5B3578"/>
                </a:solidFill>
                <a:hlinkClick r:id="rId3"/>
              </a:rPr>
              <a:t>Tomy</a:t>
            </a:r>
            <a:r>
              <a:rPr lang="fr-FR" dirty="0" smtClean="0">
                <a:solidFill>
                  <a:srgbClr val="5B3578"/>
                </a:solidFill>
              </a:rPr>
              <a:t> (760 </a:t>
            </a:r>
            <a:r>
              <a:rPr lang="fr-FR" dirty="0">
                <a:solidFill>
                  <a:srgbClr val="5B3578"/>
                </a:solidFill>
              </a:rPr>
              <a:t>k </a:t>
            </a:r>
            <a:r>
              <a:rPr lang="fr-FR" dirty="0" err="1" smtClean="0">
                <a:solidFill>
                  <a:srgbClr val="5B3578"/>
                </a:solidFill>
              </a:rPr>
              <a:t>abonné·es</a:t>
            </a:r>
            <a:r>
              <a:rPr lang="fr-FR" dirty="0" smtClean="0">
                <a:solidFill>
                  <a:srgbClr val="5B3578"/>
                </a:solidFill>
              </a:rPr>
              <a:t>)</a:t>
            </a:r>
            <a:endParaRPr lang="fr-FR" dirty="0">
              <a:solidFill>
                <a:srgbClr val="5B3578"/>
              </a:solidFill>
            </a:endParaRPr>
          </a:p>
          <a:p>
            <a:r>
              <a:rPr lang="fr-FR" dirty="0" smtClean="0">
                <a:solidFill>
                  <a:srgbClr val="5B3578"/>
                </a:solidFill>
                <a:hlinkClick r:id="rId4"/>
              </a:rPr>
              <a:t>Sam </a:t>
            </a:r>
            <a:r>
              <a:rPr lang="fr-FR" dirty="0">
                <a:solidFill>
                  <a:srgbClr val="5B3578"/>
                </a:solidFill>
                <a:hlinkClick r:id="rId4"/>
              </a:rPr>
              <a:t>(</a:t>
            </a:r>
            <a:r>
              <a:rPr lang="fr-FR" dirty="0" err="1">
                <a:solidFill>
                  <a:srgbClr val="5B3578"/>
                </a:solidFill>
                <a:hlinkClick r:id="rId4"/>
              </a:rPr>
              <a:t>healthy.lalou</a:t>
            </a:r>
            <a:r>
              <a:rPr lang="fr-FR" dirty="0">
                <a:solidFill>
                  <a:srgbClr val="5B3578"/>
                </a:solidFill>
                <a:hlinkClick r:id="rId4"/>
              </a:rPr>
              <a:t>)</a:t>
            </a:r>
            <a:r>
              <a:rPr lang="fr-FR" dirty="0">
                <a:solidFill>
                  <a:srgbClr val="5B3578"/>
                </a:solidFill>
              </a:rPr>
              <a:t> (498 k </a:t>
            </a:r>
            <a:r>
              <a:rPr lang="fr-FR" dirty="0" err="1">
                <a:solidFill>
                  <a:srgbClr val="5B3578"/>
                </a:solidFill>
              </a:rPr>
              <a:t>abonné·es</a:t>
            </a:r>
            <a:r>
              <a:rPr lang="fr-FR" dirty="0">
                <a:solidFill>
                  <a:srgbClr val="5B3578"/>
                </a:solidFill>
              </a:rPr>
              <a:t> sur Instagram)</a:t>
            </a:r>
          </a:p>
          <a:p>
            <a:r>
              <a:rPr lang="fr-FR" dirty="0" err="1">
                <a:solidFill>
                  <a:srgbClr val="5B3578"/>
                </a:solidFill>
                <a:hlinkClick r:id="rId5"/>
              </a:rPr>
              <a:t>Alie</a:t>
            </a:r>
            <a:r>
              <a:rPr lang="fr-FR" dirty="0">
                <a:solidFill>
                  <a:srgbClr val="5B3578"/>
                </a:solidFill>
                <a:hlinkClick r:id="rId5"/>
              </a:rPr>
              <a:t> </a:t>
            </a:r>
            <a:r>
              <a:rPr lang="fr-FR" dirty="0" err="1">
                <a:solidFill>
                  <a:srgbClr val="5B3578"/>
                </a:solidFill>
                <a:hlinkClick r:id="rId5"/>
              </a:rPr>
              <a:t>Suvélor</a:t>
            </a:r>
            <a:r>
              <a:rPr lang="fr-FR" dirty="0">
                <a:solidFill>
                  <a:srgbClr val="5B3578"/>
                </a:solidFill>
                <a:hlinkClick r:id="rId5"/>
              </a:rPr>
              <a:t> (</a:t>
            </a:r>
            <a:r>
              <a:rPr lang="fr-FR" dirty="0" err="1">
                <a:solidFill>
                  <a:srgbClr val="5B3578"/>
                </a:solidFill>
                <a:hlinkClick r:id="rId5"/>
              </a:rPr>
              <a:t>healthyalie</a:t>
            </a:r>
            <a:r>
              <a:rPr lang="fr-FR" dirty="0">
                <a:solidFill>
                  <a:srgbClr val="5B3578"/>
                </a:solidFill>
                <a:hlinkClick r:id="rId5"/>
              </a:rPr>
              <a:t>)</a:t>
            </a:r>
            <a:r>
              <a:rPr lang="fr-FR" dirty="0">
                <a:solidFill>
                  <a:srgbClr val="5B3578"/>
                </a:solidFill>
              </a:rPr>
              <a:t> (436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6"/>
              </a:rPr>
              <a:t>Alice </a:t>
            </a:r>
            <a:r>
              <a:rPr lang="fr-FR" dirty="0" err="1">
                <a:solidFill>
                  <a:srgbClr val="5B3578"/>
                </a:solidFill>
                <a:hlinkClick r:id="rId6"/>
              </a:rPr>
              <a:t>Esmeralda</a:t>
            </a:r>
            <a:r>
              <a:rPr lang="fr-FR" dirty="0">
                <a:solidFill>
                  <a:srgbClr val="5B3578"/>
                </a:solidFill>
              </a:rPr>
              <a:t> (314 k </a:t>
            </a:r>
            <a:r>
              <a:rPr lang="fr-FR" dirty="0" err="1">
                <a:solidFill>
                  <a:srgbClr val="5B3578"/>
                </a:solidFill>
              </a:rPr>
              <a:t>abonné·es</a:t>
            </a:r>
            <a:r>
              <a:rPr lang="fr-FR" dirty="0">
                <a:solidFill>
                  <a:srgbClr val="5B3578"/>
                </a:solidFill>
              </a:rPr>
              <a:t> sur YouTube)</a:t>
            </a:r>
          </a:p>
          <a:p>
            <a:r>
              <a:rPr lang="fr-FR" dirty="0">
                <a:solidFill>
                  <a:srgbClr val="5B3578"/>
                </a:solidFill>
                <a:hlinkClick r:id="rId7"/>
              </a:rPr>
              <a:t>Mélanie En </a:t>
            </a:r>
            <a:r>
              <a:rPr lang="fr-FR" dirty="0" err="1">
                <a:solidFill>
                  <a:srgbClr val="5B3578"/>
                </a:solidFill>
                <a:hlinkClick r:id="rId7"/>
              </a:rPr>
              <a:t>Véganie</a:t>
            </a:r>
            <a:r>
              <a:rPr lang="fr-FR" dirty="0">
                <a:solidFill>
                  <a:srgbClr val="5B3578"/>
                </a:solidFill>
              </a:rPr>
              <a:t> (284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8"/>
              </a:rPr>
              <a:t>mail0ves (</a:t>
            </a:r>
            <a:r>
              <a:rPr lang="fr-FR" dirty="0" err="1">
                <a:solidFill>
                  <a:srgbClr val="5B3578"/>
                </a:solidFill>
                <a:hlinkClick r:id="rId8"/>
              </a:rPr>
              <a:t>Mailody</a:t>
            </a:r>
            <a:r>
              <a:rPr lang="fr-FR" dirty="0">
                <a:solidFill>
                  <a:srgbClr val="5B3578"/>
                </a:solidFill>
                <a:hlinkClick r:id="rId8"/>
              </a:rPr>
              <a:t>)</a:t>
            </a:r>
            <a:r>
              <a:rPr lang="fr-FR" dirty="0">
                <a:solidFill>
                  <a:srgbClr val="5B3578"/>
                </a:solidFill>
              </a:rPr>
              <a:t> (248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9"/>
              </a:rPr>
              <a:t>La petite Okara</a:t>
            </a:r>
            <a:r>
              <a:rPr lang="fr-FR" dirty="0">
                <a:solidFill>
                  <a:srgbClr val="5B3578"/>
                </a:solidFill>
              </a:rPr>
              <a:t> (174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0"/>
              </a:rPr>
              <a:t>Lloyd Lang</a:t>
            </a:r>
            <a:r>
              <a:rPr lang="fr-FR" dirty="0">
                <a:solidFill>
                  <a:srgbClr val="5B3578"/>
                </a:solidFill>
              </a:rPr>
              <a:t> (172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1"/>
              </a:rPr>
              <a:t>Mûre et Noisettes</a:t>
            </a:r>
            <a:r>
              <a:rPr lang="fr-FR" dirty="0">
                <a:solidFill>
                  <a:srgbClr val="5B3578"/>
                </a:solidFill>
              </a:rPr>
              <a:t> (141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2"/>
              </a:rPr>
              <a:t>Marie </a:t>
            </a:r>
            <a:r>
              <a:rPr lang="fr-FR" dirty="0" err="1">
                <a:solidFill>
                  <a:srgbClr val="5B3578"/>
                </a:solidFill>
                <a:hlinkClick r:id="rId12"/>
              </a:rPr>
              <a:t>Laforêt</a:t>
            </a:r>
            <a:r>
              <a:rPr lang="fr-FR" dirty="0">
                <a:solidFill>
                  <a:srgbClr val="5B3578"/>
                </a:solidFill>
              </a:rPr>
              <a:t> (n’est plus active que sur Instagram, 102 k </a:t>
            </a:r>
            <a:r>
              <a:rPr lang="fr-FR" dirty="0" err="1">
                <a:solidFill>
                  <a:srgbClr val="5B3578"/>
                </a:solidFill>
              </a:rPr>
              <a:t>abonné·es</a:t>
            </a:r>
            <a:r>
              <a:rPr lang="fr-FR" dirty="0">
                <a:solidFill>
                  <a:srgbClr val="5B3578"/>
                </a:solidFill>
              </a:rPr>
              <a:t>)</a:t>
            </a:r>
          </a:p>
          <a:p>
            <a:r>
              <a:rPr lang="fr-FR" dirty="0">
                <a:solidFill>
                  <a:srgbClr val="5B3578"/>
                </a:solidFill>
                <a:hlinkClick r:id="rId13"/>
              </a:rPr>
              <a:t>Eva Les petits plats</a:t>
            </a:r>
            <a:r>
              <a:rPr lang="fr-FR" dirty="0">
                <a:solidFill>
                  <a:srgbClr val="5B3578"/>
                </a:solidFill>
              </a:rPr>
              <a:t> (63 k </a:t>
            </a:r>
            <a:r>
              <a:rPr lang="fr-FR" dirty="0" err="1">
                <a:solidFill>
                  <a:srgbClr val="5B3578"/>
                </a:solidFill>
              </a:rPr>
              <a:t>abonné·es</a:t>
            </a:r>
            <a:r>
              <a:rPr lang="fr-FR" dirty="0">
                <a:solidFill>
                  <a:srgbClr val="5B3578"/>
                </a:solidFill>
              </a:rPr>
              <a:t> sur YouTube)</a:t>
            </a:r>
          </a:p>
          <a:p>
            <a:r>
              <a:rPr lang="fr-FR" dirty="0">
                <a:solidFill>
                  <a:srgbClr val="5B3578"/>
                </a:solidFill>
                <a:hlinkClick r:id="rId14"/>
              </a:rPr>
              <a:t>Laura </a:t>
            </a:r>
            <a:r>
              <a:rPr lang="fr-FR" dirty="0" err="1">
                <a:solidFill>
                  <a:srgbClr val="5B3578"/>
                </a:solidFill>
                <a:hlinkClick r:id="rId14"/>
              </a:rPr>
              <a:t>Healthy</a:t>
            </a:r>
            <a:r>
              <a:rPr lang="fr-FR" dirty="0">
                <a:solidFill>
                  <a:srgbClr val="5B3578"/>
                </a:solidFill>
                <a:hlinkClick r:id="rId14"/>
              </a:rPr>
              <a:t> </a:t>
            </a:r>
            <a:r>
              <a:rPr lang="fr-FR" dirty="0" err="1">
                <a:solidFill>
                  <a:srgbClr val="5B3578"/>
                </a:solidFill>
                <a:hlinkClick r:id="rId14"/>
              </a:rPr>
              <a:t>Vegan</a:t>
            </a:r>
            <a:r>
              <a:rPr lang="fr-FR" dirty="0">
                <a:solidFill>
                  <a:srgbClr val="5B3578"/>
                </a:solidFill>
              </a:rPr>
              <a:t> (30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5"/>
              </a:rPr>
              <a:t>The </a:t>
            </a:r>
            <a:r>
              <a:rPr lang="fr-FR" dirty="0" err="1">
                <a:solidFill>
                  <a:srgbClr val="5B3578"/>
                </a:solidFill>
                <a:hlinkClick r:id="rId15"/>
              </a:rPr>
              <a:t>Vegan</a:t>
            </a:r>
            <a:r>
              <a:rPr lang="fr-FR" dirty="0">
                <a:solidFill>
                  <a:srgbClr val="5B3578"/>
                </a:solidFill>
                <a:hlinkClick r:id="rId15"/>
              </a:rPr>
              <a:t> Colibri</a:t>
            </a:r>
            <a:r>
              <a:rPr lang="fr-FR" dirty="0">
                <a:solidFill>
                  <a:srgbClr val="5B3578"/>
                </a:solidFill>
              </a:rPr>
              <a:t> (15 k </a:t>
            </a:r>
            <a:r>
              <a:rPr lang="fr-FR" dirty="0" err="1">
                <a:solidFill>
                  <a:srgbClr val="5B3578"/>
                </a:solidFill>
              </a:rPr>
              <a:t>abonné·es</a:t>
            </a:r>
            <a:r>
              <a:rPr lang="fr-FR" dirty="0">
                <a:solidFill>
                  <a:srgbClr val="5B3578"/>
                </a:solidFill>
              </a:rPr>
              <a:t> sur Instagram)</a:t>
            </a:r>
          </a:p>
          <a:p>
            <a:r>
              <a:rPr lang="fr-FR" dirty="0" err="1">
                <a:solidFill>
                  <a:srgbClr val="5B3578"/>
                </a:solidFill>
                <a:hlinkClick r:id="rId16"/>
              </a:rPr>
              <a:t>Healthy</a:t>
            </a:r>
            <a:r>
              <a:rPr lang="fr-FR" dirty="0">
                <a:solidFill>
                  <a:srgbClr val="5B3578"/>
                </a:solidFill>
                <a:hlinkClick r:id="rId16"/>
              </a:rPr>
              <a:t> Juliette</a:t>
            </a:r>
            <a:r>
              <a:rPr lang="fr-FR" dirty="0">
                <a:solidFill>
                  <a:srgbClr val="5B3578"/>
                </a:solidFill>
              </a:rPr>
              <a:t> (15 k </a:t>
            </a:r>
            <a:r>
              <a:rPr lang="fr-FR" dirty="0" err="1">
                <a:solidFill>
                  <a:srgbClr val="5B3578"/>
                </a:solidFill>
              </a:rPr>
              <a:t>abonné·es</a:t>
            </a:r>
            <a:r>
              <a:rPr lang="fr-FR" dirty="0">
                <a:solidFill>
                  <a:srgbClr val="5B3578"/>
                </a:solidFill>
              </a:rPr>
              <a:t> sur YouTube)</a:t>
            </a:r>
          </a:p>
          <a:p>
            <a:r>
              <a:rPr lang="fr-FR" dirty="0">
                <a:solidFill>
                  <a:srgbClr val="5B3578"/>
                </a:solidFill>
                <a:hlinkClick r:id="rId17"/>
              </a:rPr>
              <a:t>France Végétalienne </a:t>
            </a:r>
            <a:r>
              <a:rPr lang="fr-FR" dirty="0">
                <a:solidFill>
                  <a:srgbClr val="5B3578"/>
                </a:solidFill>
              </a:rPr>
              <a:t>(site)</a:t>
            </a:r>
          </a:p>
          <a:p>
            <a:r>
              <a:rPr lang="fr-FR" dirty="0">
                <a:solidFill>
                  <a:srgbClr val="5B3578"/>
                </a:solidFill>
                <a:hlinkClick r:id="rId18"/>
              </a:rPr>
              <a:t>Au Vert avec Lili</a:t>
            </a:r>
            <a:r>
              <a:rPr lang="fr-FR" dirty="0">
                <a:solidFill>
                  <a:srgbClr val="5B3578"/>
                </a:solidFill>
              </a:rPr>
              <a:t> (site</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23179103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7587" y="549722"/>
            <a:ext cx="2068067" cy="369332"/>
          </a:xfrm>
          <a:prstGeom prst="rect">
            <a:avLst/>
          </a:prstGeom>
          <a:noFill/>
        </p:spPr>
        <p:txBody>
          <a:bodyPr wrap="none" rtlCol="0">
            <a:spAutoFit/>
          </a:bodyPr>
          <a:lstStyle/>
          <a:p>
            <a:r>
              <a:rPr lang="fr-FR" dirty="0" smtClean="0">
                <a:solidFill>
                  <a:srgbClr val="5B3578"/>
                </a:solidFill>
                <a:hlinkClick r:id="rId2"/>
              </a:rPr>
              <a:t>France végétalienne</a:t>
            </a:r>
            <a:endParaRPr lang="fr-FR" dirty="0" smtClean="0">
              <a:solidFill>
                <a:srgbClr val="5B3578"/>
              </a:solidFill>
            </a:endParaRPr>
          </a:p>
        </p:txBody>
      </p:sp>
      <p:pic>
        <p:nvPicPr>
          <p:cNvPr id="3" name="Image 2"/>
          <p:cNvPicPr>
            <a:picLocks noChangeAspect="1"/>
          </p:cNvPicPr>
          <p:nvPr/>
        </p:nvPicPr>
        <p:blipFill>
          <a:blip r:embed="rId3"/>
          <a:stretch>
            <a:fillRect/>
          </a:stretch>
        </p:blipFill>
        <p:spPr>
          <a:xfrm>
            <a:off x="394153" y="1120005"/>
            <a:ext cx="8595587" cy="5557789"/>
          </a:xfrm>
          <a:prstGeom prst="rect">
            <a:avLst/>
          </a:prstGeom>
        </p:spPr>
      </p:pic>
    </p:spTree>
    <p:extLst>
      <p:ext uri="{BB962C8B-B14F-4D97-AF65-F5344CB8AC3E}">
        <p14:creationId xmlns:p14="http://schemas.microsoft.com/office/powerpoint/2010/main" val="149401562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4185" y="560652"/>
            <a:ext cx="3614644" cy="369332"/>
          </a:xfrm>
          <a:prstGeom prst="rect">
            <a:avLst/>
          </a:prstGeom>
        </p:spPr>
        <p:txBody>
          <a:bodyPr wrap="none">
            <a:spAutoFit/>
          </a:bodyPr>
          <a:lstStyle/>
          <a:p>
            <a:r>
              <a:rPr lang="fr-FR" dirty="0">
                <a:solidFill>
                  <a:srgbClr val="5B3578"/>
                </a:solidFill>
                <a:hlinkClick r:id="rId2"/>
              </a:rPr>
              <a:t>L’Association végétarienne de France</a:t>
            </a:r>
            <a:endParaRPr lang="fr-FR" dirty="0">
              <a:solidFill>
                <a:srgbClr val="5B3578"/>
              </a:solidFill>
            </a:endParaRPr>
          </a:p>
        </p:txBody>
      </p:sp>
      <p:pic>
        <p:nvPicPr>
          <p:cNvPr id="5" name="Image 4"/>
          <p:cNvPicPr>
            <a:picLocks noChangeAspect="1"/>
          </p:cNvPicPr>
          <p:nvPr/>
        </p:nvPicPr>
        <p:blipFill>
          <a:blip r:embed="rId3"/>
          <a:stretch>
            <a:fillRect/>
          </a:stretch>
        </p:blipFill>
        <p:spPr>
          <a:xfrm>
            <a:off x="305752" y="1223184"/>
            <a:ext cx="8428153" cy="4141256"/>
          </a:xfrm>
          <a:prstGeom prst="rect">
            <a:avLst/>
          </a:prstGeom>
        </p:spPr>
      </p:pic>
    </p:spTree>
    <p:extLst>
      <p:ext uri="{BB962C8B-B14F-4D97-AF65-F5344CB8AC3E}">
        <p14:creationId xmlns:p14="http://schemas.microsoft.com/office/powerpoint/2010/main" val="10069077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3774" y="552008"/>
            <a:ext cx="5343018" cy="369332"/>
          </a:xfrm>
          <a:prstGeom prst="rect">
            <a:avLst/>
          </a:prstGeom>
        </p:spPr>
        <p:txBody>
          <a:bodyPr wrap="square">
            <a:spAutoFit/>
          </a:bodyPr>
          <a:lstStyle/>
          <a:p>
            <a:r>
              <a:rPr lang="fr-FR" dirty="0">
                <a:solidFill>
                  <a:srgbClr val="5B3578"/>
                </a:solidFill>
                <a:hlinkClick r:id="rId2"/>
              </a:rPr>
              <a:t>L’Observatoire national des alimentations végétales</a:t>
            </a:r>
            <a:endParaRPr lang="fr-FR" dirty="0"/>
          </a:p>
        </p:txBody>
      </p:sp>
      <p:pic>
        <p:nvPicPr>
          <p:cNvPr id="5" name="Image 4"/>
          <p:cNvPicPr>
            <a:picLocks noChangeAspect="1"/>
          </p:cNvPicPr>
          <p:nvPr/>
        </p:nvPicPr>
        <p:blipFill>
          <a:blip r:embed="rId3"/>
          <a:stretch>
            <a:fillRect/>
          </a:stretch>
        </p:blipFill>
        <p:spPr>
          <a:xfrm>
            <a:off x="475042" y="1241367"/>
            <a:ext cx="7871801" cy="3863946"/>
          </a:xfrm>
          <a:prstGeom prst="rect">
            <a:avLst/>
          </a:prstGeom>
        </p:spPr>
      </p:pic>
      <p:pic>
        <p:nvPicPr>
          <p:cNvPr id="6" name="Image 5"/>
          <p:cNvPicPr>
            <a:picLocks noChangeAspect="1"/>
          </p:cNvPicPr>
          <p:nvPr/>
        </p:nvPicPr>
        <p:blipFill>
          <a:blip r:embed="rId4"/>
          <a:stretch>
            <a:fillRect/>
          </a:stretch>
        </p:blipFill>
        <p:spPr>
          <a:xfrm>
            <a:off x="2892830" y="204008"/>
            <a:ext cx="5888700" cy="6630973"/>
          </a:xfrm>
          <a:prstGeom prst="rect">
            <a:avLst/>
          </a:prstGeom>
        </p:spPr>
      </p:pic>
    </p:spTree>
    <p:extLst>
      <p:ext uri="{BB962C8B-B14F-4D97-AF65-F5344CB8AC3E}">
        <p14:creationId xmlns:p14="http://schemas.microsoft.com/office/powerpoint/2010/main" val="387245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7113" y="541646"/>
            <a:ext cx="3357586" cy="369332"/>
          </a:xfrm>
          <a:prstGeom prst="rect">
            <a:avLst/>
          </a:prstGeom>
        </p:spPr>
        <p:txBody>
          <a:bodyPr wrap="none">
            <a:spAutoFit/>
          </a:bodyPr>
          <a:lstStyle/>
          <a:p>
            <a:r>
              <a:rPr lang="fr-FR" dirty="0" smtClean="0">
                <a:hlinkClick r:id="rId2"/>
              </a:rPr>
              <a:t>L’Institut de gastronomie végétale</a:t>
            </a:r>
            <a:endParaRPr lang="fr-FR" dirty="0"/>
          </a:p>
        </p:txBody>
      </p:sp>
      <p:pic>
        <p:nvPicPr>
          <p:cNvPr id="4" name="Image 3"/>
          <p:cNvPicPr>
            <a:picLocks noChangeAspect="1"/>
          </p:cNvPicPr>
          <p:nvPr/>
        </p:nvPicPr>
        <p:blipFill>
          <a:blip r:embed="rId3"/>
          <a:stretch>
            <a:fillRect/>
          </a:stretch>
        </p:blipFill>
        <p:spPr>
          <a:xfrm>
            <a:off x="567113" y="1406927"/>
            <a:ext cx="8204156" cy="5103833"/>
          </a:xfrm>
          <a:prstGeom prst="rect">
            <a:avLst/>
          </a:prstGeom>
        </p:spPr>
      </p:pic>
      <p:sp>
        <p:nvSpPr>
          <p:cNvPr id="5" name="Rectangle 4"/>
          <p:cNvSpPr/>
          <p:nvPr/>
        </p:nvSpPr>
        <p:spPr>
          <a:xfrm>
            <a:off x="2285999" y="927562"/>
            <a:ext cx="6485269" cy="1200329"/>
          </a:xfrm>
          <a:prstGeom prst="rect">
            <a:avLst/>
          </a:prstGeom>
        </p:spPr>
        <p:txBody>
          <a:bodyPr wrap="square">
            <a:spAutoFit/>
          </a:bodyPr>
          <a:lstStyle/>
          <a:p>
            <a:r>
              <a:rPr lang="fr-FR" dirty="0">
                <a:solidFill>
                  <a:srgbClr val="5B3578"/>
                </a:solidFill>
              </a:rPr>
              <a:t>L'Institut de la Gastronomie Végétale propose des ateliers de sensibilisation pour accompagner les équipes d'hôtellerie-restauration dans la compréhension des fondamentaux </a:t>
            </a:r>
            <a:endParaRPr lang="fr-FR" dirty="0" smtClean="0">
              <a:solidFill>
                <a:srgbClr val="5B3578"/>
              </a:solidFill>
            </a:endParaRPr>
          </a:p>
          <a:p>
            <a:r>
              <a:rPr lang="fr-FR" dirty="0" smtClean="0">
                <a:solidFill>
                  <a:srgbClr val="5B3578"/>
                </a:solidFill>
              </a:rPr>
              <a:t>de </a:t>
            </a:r>
            <a:r>
              <a:rPr lang="fr-FR" dirty="0">
                <a:solidFill>
                  <a:srgbClr val="5B3578"/>
                </a:solidFill>
              </a:rPr>
              <a:t>la gastronomie végétale</a:t>
            </a:r>
            <a:r>
              <a:rPr lang="fr-FR" dirty="0" smtClean="0">
                <a:solidFill>
                  <a:srgbClr val="5B3578"/>
                </a:solidFill>
              </a:rPr>
              <a:t>. </a:t>
            </a:r>
            <a:endParaRPr lang="fr-FR" dirty="0">
              <a:solidFill>
                <a:srgbClr val="5B3578"/>
              </a:solidFill>
            </a:endParaRPr>
          </a:p>
        </p:txBody>
      </p:sp>
    </p:spTree>
    <p:extLst>
      <p:ext uri="{BB962C8B-B14F-4D97-AF65-F5344CB8AC3E}">
        <p14:creationId xmlns:p14="http://schemas.microsoft.com/office/powerpoint/2010/main" val="29315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5073" y="469807"/>
            <a:ext cx="5338321" cy="564385"/>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10"/>
            </a:pPr>
            <a:r>
              <a:rPr lang="fr-FR" sz="3000" b="1" kern="0" dirty="0">
                <a:solidFill>
                  <a:srgbClr val="5B3578"/>
                </a:solidFill>
                <a:ea typeface="Times New Roman" panose="02020603050405020304" pitchFamily="18" charset="0"/>
                <a:cs typeface="Calibri" panose="020F0502020204030204" pitchFamily="34" charset="0"/>
              </a:rPr>
              <a:t> Des </a:t>
            </a:r>
            <a:r>
              <a:rPr lang="fr-FR" sz="3000" b="1" kern="0" dirty="0" smtClean="0">
                <a:solidFill>
                  <a:srgbClr val="5B3578"/>
                </a:solidFill>
                <a:ea typeface="Times New Roman" panose="02020603050405020304" pitchFamily="18" charset="0"/>
                <a:cs typeface="Calibri" panose="020F0502020204030204" pitchFamily="34" charset="0"/>
              </a:rPr>
              <a:t>lieux et recettes </a:t>
            </a:r>
            <a:r>
              <a:rPr lang="fr-FR" sz="3000" b="1" kern="0" dirty="0">
                <a:solidFill>
                  <a:srgbClr val="5B3578"/>
                </a:solidFill>
                <a:ea typeface="Times New Roman" panose="02020603050405020304" pitchFamily="18" charset="0"/>
                <a:cs typeface="Calibri" panose="020F0502020204030204" pitchFamily="34" charset="0"/>
              </a:rPr>
              <a:t>à tester</a:t>
            </a:r>
          </a:p>
        </p:txBody>
      </p:sp>
      <p:sp>
        <p:nvSpPr>
          <p:cNvPr id="3" name="ZoneTexte 2"/>
          <p:cNvSpPr txBox="1"/>
          <p:nvPr/>
        </p:nvSpPr>
        <p:spPr>
          <a:xfrm>
            <a:off x="387752" y="1268076"/>
            <a:ext cx="8209170" cy="369332"/>
          </a:xfrm>
          <a:prstGeom prst="rect">
            <a:avLst/>
          </a:prstGeom>
          <a:noFill/>
        </p:spPr>
        <p:txBody>
          <a:bodyPr wrap="none" rtlCol="0">
            <a:spAutoFit/>
          </a:bodyPr>
          <a:lstStyle/>
          <a:p>
            <a:r>
              <a:rPr lang="fr-FR" dirty="0" smtClean="0">
                <a:solidFill>
                  <a:srgbClr val="5B3578"/>
                </a:solidFill>
              </a:rPr>
              <a:t>Land &amp; </a:t>
            </a:r>
            <a:r>
              <a:rPr lang="fr-FR" dirty="0" err="1" smtClean="0">
                <a:solidFill>
                  <a:srgbClr val="5B3578"/>
                </a:solidFill>
              </a:rPr>
              <a:t>Monkeys</a:t>
            </a:r>
            <a:r>
              <a:rPr lang="fr-FR" dirty="0" smtClean="0">
                <a:solidFill>
                  <a:srgbClr val="5B3578"/>
                </a:solidFill>
              </a:rPr>
              <a:t> a fait le choix de ne pas communiquer sur le végétal… et ça marche !</a:t>
            </a:r>
          </a:p>
        </p:txBody>
      </p:sp>
      <p:pic>
        <p:nvPicPr>
          <p:cNvPr id="4" name="Image 3"/>
          <p:cNvPicPr>
            <a:picLocks noChangeAspect="1"/>
          </p:cNvPicPr>
          <p:nvPr/>
        </p:nvPicPr>
        <p:blipFill>
          <a:blip r:embed="rId2"/>
          <a:stretch>
            <a:fillRect/>
          </a:stretch>
        </p:blipFill>
        <p:spPr>
          <a:xfrm>
            <a:off x="672008" y="2080006"/>
            <a:ext cx="2562225" cy="3114675"/>
          </a:xfrm>
          <a:prstGeom prst="rect">
            <a:avLst/>
          </a:prstGeom>
        </p:spPr>
      </p:pic>
      <p:pic>
        <p:nvPicPr>
          <p:cNvPr id="6" name="Image 5"/>
          <p:cNvPicPr>
            <a:picLocks noChangeAspect="1"/>
          </p:cNvPicPr>
          <p:nvPr/>
        </p:nvPicPr>
        <p:blipFill>
          <a:blip r:embed="rId3"/>
          <a:stretch>
            <a:fillRect/>
          </a:stretch>
        </p:blipFill>
        <p:spPr>
          <a:xfrm>
            <a:off x="3483979" y="2080006"/>
            <a:ext cx="5517446" cy="3351720"/>
          </a:xfrm>
          <a:prstGeom prst="rect">
            <a:avLst/>
          </a:prstGeom>
        </p:spPr>
      </p:pic>
      <p:pic>
        <p:nvPicPr>
          <p:cNvPr id="5" name="Image 4"/>
          <p:cNvPicPr>
            <a:picLocks noChangeAspect="1"/>
          </p:cNvPicPr>
          <p:nvPr/>
        </p:nvPicPr>
        <p:blipFill>
          <a:blip r:embed="rId4"/>
          <a:stretch>
            <a:fillRect/>
          </a:stretch>
        </p:blipFill>
        <p:spPr>
          <a:xfrm>
            <a:off x="982328" y="3212999"/>
            <a:ext cx="7010400" cy="3209925"/>
          </a:xfrm>
          <a:prstGeom prst="rect">
            <a:avLst/>
          </a:prstGeom>
        </p:spPr>
      </p:pic>
    </p:spTree>
    <p:extLst>
      <p:ext uri="{BB962C8B-B14F-4D97-AF65-F5344CB8AC3E}">
        <p14:creationId xmlns:p14="http://schemas.microsoft.com/office/powerpoint/2010/main" val="315650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7277" y="99973"/>
            <a:ext cx="8684208" cy="4057823"/>
          </a:xfrm>
          <a:prstGeom prst="rect">
            <a:avLst/>
          </a:prstGeom>
        </p:spPr>
      </p:pic>
      <p:grpSp>
        <p:nvGrpSpPr>
          <p:cNvPr id="5" name="Groupe 4"/>
          <p:cNvGrpSpPr/>
          <p:nvPr/>
        </p:nvGrpSpPr>
        <p:grpSpPr>
          <a:xfrm>
            <a:off x="5281491" y="1239096"/>
            <a:ext cx="3743325" cy="4674947"/>
            <a:chOff x="5281491" y="2128114"/>
            <a:chExt cx="3743325" cy="4674947"/>
          </a:xfrm>
        </p:grpSpPr>
        <p:pic>
          <p:nvPicPr>
            <p:cNvPr id="3" name="Image 2"/>
            <p:cNvPicPr>
              <a:picLocks noChangeAspect="1"/>
            </p:cNvPicPr>
            <p:nvPr/>
          </p:nvPicPr>
          <p:blipFill>
            <a:blip r:embed="rId3"/>
            <a:stretch>
              <a:fillRect/>
            </a:stretch>
          </p:blipFill>
          <p:spPr>
            <a:xfrm>
              <a:off x="5281491" y="2128114"/>
              <a:ext cx="3743325" cy="4314825"/>
            </a:xfrm>
            <a:prstGeom prst="rect">
              <a:avLst/>
            </a:prstGeom>
          </p:spPr>
        </p:pic>
        <p:sp>
          <p:nvSpPr>
            <p:cNvPr id="4" name="Rectangle 3"/>
            <p:cNvSpPr/>
            <p:nvPr/>
          </p:nvSpPr>
          <p:spPr>
            <a:xfrm>
              <a:off x="6009218" y="6433729"/>
              <a:ext cx="2287870" cy="369332"/>
            </a:xfrm>
            <a:prstGeom prst="rect">
              <a:avLst/>
            </a:prstGeom>
          </p:spPr>
          <p:txBody>
            <a:bodyPr wrap="none">
              <a:spAutoFit/>
            </a:bodyPr>
            <a:lstStyle/>
            <a:p>
              <a:r>
                <a:rPr lang="fr-FR" dirty="0">
                  <a:solidFill>
                    <a:srgbClr val="5B3578"/>
                  </a:solidFill>
                </a:rPr>
                <a:t>Rodolphe </a:t>
              </a:r>
              <a:r>
                <a:rPr lang="fr-FR" dirty="0" err="1">
                  <a:solidFill>
                    <a:srgbClr val="5B3578"/>
                  </a:solidFill>
                </a:rPr>
                <a:t>Landemaine</a:t>
              </a:r>
              <a:endParaRPr lang="fr-FR" dirty="0">
                <a:solidFill>
                  <a:srgbClr val="5B3578"/>
                </a:solidFill>
              </a:endParaRPr>
            </a:p>
          </p:txBody>
        </p:sp>
      </p:grpSp>
      <p:sp>
        <p:nvSpPr>
          <p:cNvPr id="6" name="Rectangle 5"/>
          <p:cNvSpPr/>
          <p:nvPr/>
        </p:nvSpPr>
        <p:spPr>
          <a:xfrm>
            <a:off x="147277" y="4159717"/>
            <a:ext cx="5006050" cy="1754326"/>
          </a:xfrm>
          <a:prstGeom prst="rect">
            <a:avLst/>
          </a:prstGeom>
        </p:spPr>
        <p:txBody>
          <a:bodyPr wrap="square">
            <a:spAutoFit/>
          </a:bodyPr>
          <a:lstStyle/>
          <a:p>
            <a:r>
              <a:rPr lang="fr-FR" dirty="0" smtClean="0">
                <a:solidFill>
                  <a:srgbClr val="5B3578"/>
                </a:solidFill>
              </a:rPr>
              <a:t>« [P]</a:t>
            </a:r>
            <a:r>
              <a:rPr lang="fr-FR" dirty="0" err="1" smtClean="0">
                <a:solidFill>
                  <a:srgbClr val="5B3578"/>
                </a:solidFill>
              </a:rPr>
              <a:t>arce</a:t>
            </a:r>
            <a:r>
              <a:rPr lang="fr-FR" dirty="0" smtClean="0">
                <a:solidFill>
                  <a:srgbClr val="5B3578"/>
                </a:solidFill>
              </a:rPr>
              <a:t> </a:t>
            </a:r>
            <a:r>
              <a:rPr lang="fr-FR" dirty="0">
                <a:solidFill>
                  <a:srgbClr val="5B3578"/>
                </a:solidFill>
              </a:rPr>
              <a:t>que c’est bon, et non parce que c’est </a:t>
            </a:r>
            <a:r>
              <a:rPr lang="fr-FR" dirty="0" smtClean="0">
                <a:solidFill>
                  <a:srgbClr val="5B3578"/>
                </a:solidFill>
              </a:rPr>
              <a:t>végane. </a:t>
            </a:r>
            <a:r>
              <a:rPr lang="fr-FR" dirty="0">
                <a:solidFill>
                  <a:srgbClr val="5B3578"/>
                </a:solidFill>
              </a:rPr>
              <a:t>Comme ce sandwich au pâté végétal, baptisé le </a:t>
            </a:r>
            <a:r>
              <a:rPr lang="fr-FR" dirty="0" smtClean="0">
                <a:solidFill>
                  <a:srgbClr val="5B3578"/>
                </a:solidFill>
              </a:rPr>
              <a:t>‘Campagnard’, </a:t>
            </a:r>
            <a:r>
              <a:rPr lang="fr-FR" dirty="0">
                <a:solidFill>
                  <a:srgbClr val="5B3578"/>
                </a:solidFill>
              </a:rPr>
              <a:t>qui est emblématique pour moi : c’est très français, traditionnel, simple et savoureux. On reconnaît le classique. Le fait que ce soit des légumes est secondaire</a:t>
            </a:r>
            <a:r>
              <a:rPr lang="fr-FR" dirty="0" smtClean="0">
                <a:solidFill>
                  <a:srgbClr val="5B3578"/>
                </a:solidFill>
              </a:rPr>
              <a:t>.</a:t>
            </a:r>
          </a:p>
        </p:txBody>
      </p:sp>
      <p:sp>
        <p:nvSpPr>
          <p:cNvPr id="7" name="Rectangle 6"/>
          <p:cNvSpPr/>
          <p:nvPr/>
        </p:nvSpPr>
        <p:spPr>
          <a:xfrm>
            <a:off x="387751" y="5969392"/>
            <a:ext cx="5972537" cy="923330"/>
          </a:xfrm>
          <a:prstGeom prst="rect">
            <a:avLst/>
          </a:prstGeom>
        </p:spPr>
        <p:txBody>
          <a:bodyPr wrap="square">
            <a:spAutoFit/>
          </a:bodyPr>
          <a:lstStyle/>
          <a:p>
            <a:r>
              <a:rPr lang="fr-FR" dirty="0" smtClean="0">
                <a:solidFill>
                  <a:srgbClr val="5B3578"/>
                </a:solidFill>
              </a:rPr>
              <a:t>« En </a:t>
            </a:r>
            <a:r>
              <a:rPr lang="fr-FR" dirty="0">
                <a:solidFill>
                  <a:srgbClr val="5B3578"/>
                </a:solidFill>
              </a:rPr>
              <a:t>végétalisant son assiette, on peut réduire drastiquement son empreinte carbone et nourrir bien plus de monde sur la planète, tout en la préservant</a:t>
            </a:r>
            <a:r>
              <a:rPr lang="fr-FR" dirty="0" smtClean="0">
                <a:solidFill>
                  <a:srgbClr val="5B3578"/>
                </a:solidFill>
              </a:rPr>
              <a:t>. » =&gt; Pourquoi ?</a:t>
            </a:r>
            <a:endParaRPr lang="fr-FR" dirty="0">
              <a:solidFill>
                <a:srgbClr val="5B3578"/>
              </a:solidFill>
            </a:endParaRPr>
          </a:p>
        </p:txBody>
      </p:sp>
    </p:spTree>
    <p:extLst>
      <p:ext uri="{BB962C8B-B14F-4D97-AF65-F5344CB8AC3E}">
        <p14:creationId xmlns:p14="http://schemas.microsoft.com/office/powerpoint/2010/main" val="115221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8717" y="929412"/>
            <a:ext cx="5924550" cy="1752600"/>
          </a:xfrm>
          <a:prstGeom prst="rect">
            <a:avLst/>
          </a:prstGeom>
        </p:spPr>
      </p:pic>
      <p:sp>
        <p:nvSpPr>
          <p:cNvPr id="3" name="Rectangle 2"/>
          <p:cNvSpPr/>
          <p:nvPr/>
        </p:nvSpPr>
        <p:spPr>
          <a:xfrm>
            <a:off x="545065" y="570582"/>
            <a:ext cx="4327916" cy="369332"/>
          </a:xfrm>
          <a:prstGeom prst="rect">
            <a:avLst/>
          </a:prstGeom>
        </p:spPr>
        <p:txBody>
          <a:bodyPr wrap="none">
            <a:spAutoFit/>
          </a:bodyPr>
          <a:lstStyle/>
          <a:p>
            <a:r>
              <a:rPr lang="fr-FR" dirty="0" smtClean="0">
                <a:solidFill>
                  <a:srgbClr val="5B3578"/>
                </a:solidFill>
              </a:rPr>
              <a:t>Réactions de quelques lecteurs et lectrices…</a:t>
            </a:r>
            <a:endParaRPr lang="fr-FR" dirty="0"/>
          </a:p>
        </p:txBody>
      </p:sp>
      <p:pic>
        <p:nvPicPr>
          <p:cNvPr id="4" name="Image 3"/>
          <p:cNvPicPr>
            <a:picLocks noChangeAspect="1"/>
          </p:cNvPicPr>
          <p:nvPr/>
        </p:nvPicPr>
        <p:blipFill>
          <a:blip r:embed="rId3"/>
          <a:stretch>
            <a:fillRect/>
          </a:stretch>
        </p:blipFill>
        <p:spPr>
          <a:xfrm>
            <a:off x="2256821" y="2105990"/>
            <a:ext cx="6029325" cy="1581150"/>
          </a:xfrm>
          <a:prstGeom prst="rect">
            <a:avLst/>
          </a:prstGeom>
        </p:spPr>
      </p:pic>
      <p:pic>
        <p:nvPicPr>
          <p:cNvPr id="5" name="Image 4"/>
          <p:cNvPicPr>
            <a:picLocks noChangeAspect="1"/>
          </p:cNvPicPr>
          <p:nvPr/>
        </p:nvPicPr>
        <p:blipFill>
          <a:blip r:embed="rId4"/>
          <a:stretch>
            <a:fillRect/>
          </a:stretch>
        </p:blipFill>
        <p:spPr>
          <a:xfrm>
            <a:off x="58717" y="3116031"/>
            <a:ext cx="4848225" cy="1466850"/>
          </a:xfrm>
          <a:prstGeom prst="rect">
            <a:avLst/>
          </a:prstGeom>
        </p:spPr>
      </p:pic>
      <p:pic>
        <p:nvPicPr>
          <p:cNvPr id="6" name="Image 5"/>
          <p:cNvPicPr>
            <a:picLocks noChangeAspect="1"/>
          </p:cNvPicPr>
          <p:nvPr/>
        </p:nvPicPr>
        <p:blipFill>
          <a:blip r:embed="rId5"/>
          <a:stretch>
            <a:fillRect/>
          </a:stretch>
        </p:blipFill>
        <p:spPr>
          <a:xfrm>
            <a:off x="5021243" y="2896565"/>
            <a:ext cx="3486150" cy="1971675"/>
          </a:xfrm>
          <a:prstGeom prst="rect">
            <a:avLst/>
          </a:prstGeom>
        </p:spPr>
      </p:pic>
      <p:pic>
        <p:nvPicPr>
          <p:cNvPr id="7" name="Image 6"/>
          <p:cNvPicPr>
            <a:picLocks noChangeAspect="1"/>
          </p:cNvPicPr>
          <p:nvPr/>
        </p:nvPicPr>
        <p:blipFill>
          <a:blip r:embed="rId6"/>
          <a:stretch>
            <a:fillRect/>
          </a:stretch>
        </p:blipFill>
        <p:spPr>
          <a:xfrm>
            <a:off x="0" y="4283476"/>
            <a:ext cx="5876925" cy="1466850"/>
          </a:xfrm>
          <a:prstGeom prst="rect">
            <a:avLst/>
          </a:prstGeom>
        </p:spPr>
      </p:pic>
      <p:pic>
        <p:nvPicPr>
          <p:cNvPr id="8" name="Image 7"/>
          <p:cNvPicPr>
            <a:picLocks noChangeAspect="1"/>
          </p:cNvPicPr>
          <p:nvPr/>
        </p:nvPicPr>
        <p:blipFill>
          <a:blip r:embed="rId7"/>
          <a:stretch>
            <a:fillRect/>
          </a:stretch>
        </p:blipFill>
        <p:spPr>
          <a:xfrm>
            <a:off x="2895600" y="4683526"/>
            <a:ext cx="5962650" cy="2133600"/>
          </a:xfrm>
          <a:prstGeom prst="rect">
            <a:avLst/>
          </a:prstGeom>
        </p:spPr>
      </p:pic>
      <p:pic>
        <p:nvPicPr>
          <p:cNvPr id="9" name="Image 8"/>
          <p:cNvPicPr>
            <a:picLocks noChangeAspect="1"/>
          </p:cNvPicPr>
          <p:nvPr/>
        </p:nvPicPr>
        <p:blipFill>
          <a:blip r:embed="rId8"/>
          <a:stretch>
            <a:fillRect/>
          </a:stretch>
        </p:blipFill>
        <p:spPr>
          <a:xfrm>
            <a:off x="2895600" y="1123469"/>
            <a:ext cx="5953125" cy="2457450"/>
          </a:xfrm>
          <a:prstGeom prst="rect">
            <a:avLst/>
          </a:prstGeom>
        </p:spPr>
      </p:pic>
    </p:spTree>
    <p:extLst>
      <p:ext uri="{BB962C8B-B14F-4D97-AF65-F5344CB8AC3E}">
        <p14:creationId xmlns:p14="http://schemas.microsoft.com/office/powerpoint/2010/main" val="315312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51882" y="567414"/>
            <a:ext cx="2955040" cy="369332"/>
          </a:xfrm>
          <a:prstGeom prst="rect">
            <a:avLst/>
          </a:prstGeom>
          <a:noFill/>
        </p:spPr>
        <p:txBody>
          <a:bodyPr wrap="none" rtlCol="0">
            <a:spAutoFit/>
          </a:bodyPr>
          <a:lstStyle/>
          <a:p>
            <a:r>
              <a:rPr lang="fr-FR" dirty="0" smtClean="0">
                <a:hlinkClick r:id="rId2"/>
              </a:rPr>
              <a:t>Les recettes du conférencier !</a:t>
            </a:r>
            <a:endParaRPr lang="fr-FR" dirty="0"/>
          </a:p>
        </p:txBody>
      </p:sp>
      <p:pic>
        <p:nvPicPr>
          <p:cNvPr id="3074" name="Picture 2" descr="https://jerome-segal.de/houmous_fichiers/image0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62" y="1418688"/>
            <a:ext cx="4616431" cy="346977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4"/>
          <a:stretch>
            <a:fillRect/>
          </a:stretch>
        </p:blipFill>
        <p:spPr>
          <a:xfrm>
            <a:off x="5160436" y="1418688"/>
            <a:ext cx="3876675" cy="3057525"/>
          </a:xfrm>
          <a:prstGeom prst="rect">
            <a:avLst/>
          </a:prstGeom>
        </p:spPr>
      </p:pic>
      <p:pic>
        <p:nvPicPr>
          <p:cNvPr id="4" name="Image 3"/>
          <p:cNvPicPr>
            <a:picLocks noChangeAspect="1"/>
          </p:cNvPicPr>
          <p:nvPr/>
        </p:nvPicPr>
        <p:blipFill>
          <a:blip r:embed="rId5"/>
          <a:stretch>
            <a:fillRect/>
          </a:stretch>
        </p:blipFill>
        <p:spPr>
          <a:xfrm>
            <a:off x="796014" y="3505904"/>
            <a:ext cx="3667125" cy="3038475"/>
          </a:xfrm>
          <a:prstGeom prst="rect">
            <a:avLst/>
          </a:prstGeom>
        </p:spPr>
      </p:pic>
      <p:pic>
        <p:nvPicPr>
          <p:cNvPr id="5" name="Image 4"/>
          <p:cNvPicPr>
            <a:picLocks noChangeAspect="1"/>
          </p:cNvPicPr>
          <p:nvPr/>
        </p:nvPicPr>
        <p:blipFill>
          <a:blip r:embed="rId6"/>
          <a:stretch>
            <a:fillRect/>
          </a:stretch>
        </p:blipFill>
        <p:spPr>
          <a:xfrm>
            <a:off x="4718735" y="3383150"/>
            <a:ext cx="3667125" cy="3381375"/>
          </a:xfrm>
          <a:prstGeom prst="rect">
            <a:avLst/>
          </a:prstGeom>
        </p:spPr>
      </p:pic>
    </p:spTree>
    <p:extLst>
      <p:ext uri="{BB962C8B-B14F-4D97-AF65-F5344CB8AC3E}">
        <p14:creationId xmlns:p14="http://schemas.microsoft.com/office/powerpoint/2010/main" val="97307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86645" y="711275"/>
            <a:ext cx="4286250" cy="3009900"/>
          </a:xfrm>
          <a:prstGeom prst="rect">
            <a:avLst/>
          </a:prstGeom>
        </p:spPr>
      </p:pic>
      <p:pic>
        <p:nvPicPr>
          <p:cNvPr id="3" name="Image 2"/>
          <p:cNvPicPr>
            <a:picLocks noChangeAspect="1"/>
          </p:cNvPicPr>
          <p:nvPr/>
        </p:nvPicPr>
        <p:blipFill>
          <a:blip r:embed="rId3"/>
          <a:stretch>
            <a:fillRect/>
          </a:stretch>
        </p:blipFill>
        <p:spPr>
          <a:xfrm>
            <a:off x="5637136" y="1388396"/>
            <a:ext cx="2771775" cy="4333875"/>
          </a:xfrm>
          <a:prstGeom prst="rect">
            <a:avLst/>
          </a:prstGeom>
        </p:spPr>
      </p:pic>
      <p:pic>
        <p:nvPicPr>
          <p:cNvPr id="4" name="Image 3"/>
          <p:cNvPicPr>
            <a:picLocks noChangeAspect="1"/>
          </p:cNvPicPr>
          <p:nvPr/>
        </p:nvPicPr>
        <p:blipFill>
          <a:blip r:embed="rId4"/>
          <a:stretch>
            <a:fillRect/>
          </a:stretch>
        </p:blipFill>
        <p:spPr>
          <a:xfrm>
            <a:off x="1010495" y="3874309"/>
            <a:ext cx="3638550" cy="2819400"/>
          </a:xfrm>
          <a:prstGeom prst="rect">
            <a:avLst/>
          </a:prstGeom>
        </p:spPr>
      </p:pic>
    </p:spTree>
    <p:extLst>
      <p:ext uri="{BB962C8B-B14F-4D97-AF65-F5344CB8AC3E}">
        <p14:creationId xmlns:p14="http://schemas.microsoft.com/office/powerpoint/2010/main" val="238102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35504" y="335460"/>
            <a:ext cx="3305679" cy="6290191"/>
          </a:xfrm>
          <a:prstGeom prst="rect">
            <a:avLst/>
          </a:prstGeom>
        </p:spPr>
      </p:pic>
      <p:pic>
        <p:nvPicPr>
          <p:cNvPr id="5" name="Image 4"/>
          <p:cNvPicPr>
            <a:picLocks noChangeAspect="1"/>
          </p:cNvPicPr>
          <p:nvPr/>
        </p:nvPicPr>
        <p:blipFill>
          <a:blip r:embed="rId3"/>
          <a:stretch>
            <a:fillRect/>
          </a:stretch>
        </p:blipFill>
        <p:spPr>
          <a:xfrm>
            <a:off x="3844042" y="727816"/>
            <a:ext cx="2819400" cy="3400425"/>
          </a:xfrm>
          <a:prstGeom prst="rect">
            <a:avLst/>
          </a:prstGeom>
        </p:spPr>
      </p:pic>
      <p:pic>
        <p:nvPicPr>
          <p:cNvPr id="6" name="Image 5"/>
          <p:cNvPicPr>
            <a:picLocks noChangeAspect="1"/>
          </p:cNvPicPr>
          <p:nvPr/>
        </p:nvPicPr>
        <p:blipFill>
          <a:blip r:embed="rId4"/>
          <a:stretch>
            <a:fillRect/>
          </a:stretch>
        </p:blipFill>
        <p:spPr>
          <a:xfrm>
            <a:off x="4582371" y="299205"/>
            <a:ext cx="3810000" cy="6362700"/>
          </a:xfrm>
          <a:prstGeom prst="rect">
            <a:avLst/>
          </a:prstGeom>
        </p:spPr>
      </p:pic>
    </p:spTree>
    <p:extLst>
      <p:ext uri="{BB962C8B-B14F-4D97-AF65-F5344CB8AC3E}">
        <p14:creationId xmlns:p14="http://schemas.microsoft.com/office/powerpoint/2010/main" val="17607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78629" y="557296"/>
            <a:ext cx="3870737" cy="4931667"/>
          </a:xfrm>
          <a:prstGeom prst="rect">
            <a:avLst/>
          </a:prstGeom>
        </p:spPr>
      </p:pic>
      <p:pic>
        <p:nvPicPr>
          <p:cNvPr id="5" name="Image 4"/>
          <p:cNvPicPr>
            <a:picLocks noChangeAspect="1"/>
          </p:cNvPicPr>
          <p:nvPr/>
        </p:nvPicPr>
        <p:blipFill>
          <a:blip r:embed="rId3"/>
          <a:stretch>
            <a:fillRect/>
          </a:stretch>
        </p:blipFill>
        <p:spPr>
          <a:xfrm>
            <a:off x="4623232" y="1005226"/>
            <a:ext cx="4171950" cy="5648325"/>
          </a:xfrm>
          <a:prstGeom prst="rect">
            <a:avLst/>
          </a:prstGeom>
        </p:spPr>
      </p:pic>
    </p:spTree>
    <p:extLst>
      <p:ext uri="{BB962C8B-B14F-4D97-AF65-F5344CB8AC3E}">
        <p14:creationId xmlns:p14="http://schemas.microsoft.com/office/powerpoint/2010/main" val="176175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jerome-segal.de/gdlc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808" y="1592223"/>
            <a:ext cx="4259515" cy="357799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jerome-segal.de/galetteda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2361" y="1592223"/>
            <a:ext cx="4274894" cy="356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2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jerome-segal.de/Fruechtebrot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249" y="649954"/>
            <a:ext cx="4591410" cy="265595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jerome-segal.de/tartoframbois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534" y="3529922"/>
            <a:ext cx="3987668" cy="291099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jerome-segal.de/cheesecak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7415" y="3561536"/>
            <a:ext cx="3337320" cy="285996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jerome-segal.de/TarteBourdalou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0659" y="793575"/>
            <a:ext cx="3674076" cy="2624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24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1700" y="569209"/>
            <a:ext cx="8899726" cy="4274795"/>
          </a:xfrm>
          <a:prstGeom prst="rect">
            <a:avLst/>
          </a:prstGeom>
        </p:spPr>
      </p:pic>
      <p:pic>
        <p:nvPicPr>
          <p:cNvPr id="3" name="Image 2"/>
          <p:cNvPicPr>
            <a:picLocks noChangeAspect="1"/>
          </p:cNvPicPr>
          <p:nvPr/>
        </p:nvPicPr>
        <p:blipFill>
          <a:blip r:embed="rId3"/>
          <a:stretch>
            <a:fillRect/>
          </a:stretch>
        </p:blipFill>
        <p:spPr>
          <a:xfrm>
            <a:off x="292321" y="1237767"/>
            <a:ext cx="8709105" cy="4126176"/>
          </a:xfrm>
          <a:prstGeom prst="rect">
            <a:avLst/>
          </a:prstGeom>
        </p:spPr>
      </p:pic>
    </p:spTree>
    <p:extLst>
      <p:ext uri="{BB962C8B-B14F-4D97-AF65-F5344CB8AC3E}">
        <p14:creationId xmlns:p14="http://schemas.microsoft.com/office/powerpoint/2010/main" val="422940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5073" y="469807"/>
            <a:ext cx="4379725" cy="586314"/>
          </a:xfrm>
          <a:prstGeom prst="rect">
            <a:avLst/>
          </a:prstGeom>
        </p:spPr>
        <p:txBody>
          <a:bodyPr wrap="none">
            <a:spAutoFit/>
          </a:bodyPr>
          <a:lstStyle/>
          <a:p>
            <a:pPr>
              <a:lnSpc>
                <a:spcPct val="107000"/>
              </a:lnSpc>
              <a:spcBef>
                <a:spcPts val="600"/>
              </a:spcBef>
              <a:spcAft>
                <a:spcPts val="600"/>
              </a:spcAft>
            </a:pPr>
            <a:r>
              <a:rPr lang="fr-FR" sz="3000" b="1" kern="0" dirty="0" smtClean="0">
                <a:solidFill>
                  <a:srgbClr val="5B3578"/>
                </a:solidFill>
                <a:ea typeface="Times New Roman" panose="02020603050405020304" pitchFamily="18" charset="0"/>
                <a:cs typeface="Calibri" panose="020F0502020204030204" pitchFamily="34" charset="0"/>
              </a:rPr>
              <a:t>Seconde partie interactive</a:t>
            </a:r>
            <a:endParaRPr lang="fr-FR" sz="3000" b="1" kern="0" dirty="0">
              <a:solidFill>
                <a:srgbClr val="5B3578"/>
              </a:solidFill>
              <a:ea typeface="Times New Roman" panose="02020603050405020304" pitchFamily="18" charset="0"/>
              <a:cs typeface="Calibri" panose="020F0502020204030204" pitchFamily="34" charset="0"/>
            </a:endParaRPr>
          </a:p>
        </p:txBody>
      </p:sp>
      <p:sp>
        <p:nvSpPr>
          <p:cNvPr id="3" name="ZoneTexte 2"/>
          <p:cNvSpPr txBox="1"/>
          <p:nvPr/>
        </p:nvSpPr>
        <p:spPr>
          <a:xfrm>
            <a:off x="903579" y="1423001"/>
            <a:ext cx="7683124" cy="4801314"/>
          </a:xfrm>
          <a:prstGeom prst="rect">
            <a:avLst/>
          </a:prstGeom>
          <a:noFill/>
        </p:spPr>
        <p:txBody>
          <a:bodyPr wrap="square" rtlCol="0">
            <a:spAutoFit/>
          </a:bodyPr>
          <a:lstStyle/>
          <a:p>
            <a:pPr marL="342900" indent="-342900">
              <a:buFont typeface="+mj-lt"/>
              <a:buAutoNum type="arabicPeriod"/>
            </a:pPr>
            <a:r>
              <a:rPr lang="fr-FR" dirty="0" smtClean="0">
                <a:solidFill>
                  <a:srgbClr val="5B3578"/>
                </a:solidFill>
              </a:rPr>
              <a:t>Quelles doivent être les qualités de la cuisine végétalienne ?</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Faut-il légiférer sur </a:t>
            </a:r>
            <a:r>
              <a:rPr lang="fr-FR" smtClean="0">
                <a:solidFill>
                  <a:srgbClr val="5B3578"/>
                </a:solidFill>
              </a:rPr>
              <a:t>les expressions </a:t>
            </a:r>
            <a:r>
              <a:rPr lang="fr-FR" dirty="0" smtClean="0">
                <a:solidFill>
                  <a:srgbClr val="5B3578"/>
                </a:solidFill>
              </a:rPr>
              <a:t>comme lait d’amande ou steak de soja ?</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Êtes-vous </a:t>
            </a:r>
            <a:r>
              <a:rPr lang="fr-FR" dirty="0" err="1" smtClean="0">
                <a:solidFill>
                  <a:srgbClr val="5B3578"/>
                </a:solidFill>
              </a:rPr>
              <a:t>intéressé·e</a:t>
            </a:r>
            <a:r>
              <a:rPr lang="fr-FR" dirty="0" smtClean="0">
                <a:solidFill>
                  <a:srgbClr val="5B3578"/>
                </a:solidFill>
              </a:rPr>
              <a:t> par la gastronomie végétalienne ? Pourquoi ?</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Est-ce une bonne idée de chercher des versions végétales de spécialités gastronomiques contenant des POA ?</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Les restaurants gastronomiques végétaliens sont-ils trop chers ?</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Dans une perspective écologique, doit-on chercher à privilégier le local ou le végétal ? Pourquoi ?</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Faut-il consacrer plus de temps à la cuisine si on se décide pour une alimentation végétale ?</a:t>
            </a:r>
          </a:p>
          <a:p>
            <a:endParaRPr lang="fr-FR" dirty="0">
              <a:solidFill>
                <a:srgbClr val="5B3578"/>
              </a:solidFill>
            </a:endParaRPr>
          </a:p>
        </p:txBody>
      </p:sp>
    </p:spTree>
    <p:extLst>
      <p:ext uri="{BB962C8B-B14F-4D97-AF65-F5344CB8AC3E}">
        <p14:creationId xmlns:p14="http://schemas.microsoft.com/office/powerpoint/2010/main" val="285097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hèmesylvain">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sylvain" id="{1CD13830-D498-934F-9E20-1BAEE74A903B}" vid="{B729EBA2-383E-F741-85D1-A8762425010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Thèmesylvain</Template>
  <TotalTime>28923</TotalTime>
  <Words>5121</Words>
  <Application>Microsoft Office PowerPoint</Application>
  <PresentationFormat>Affichage à l'écran (4:3)</PresentationFormat>
  <Paragraphs>274</Paragraphs>
  <Slides>81</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81</vt:i4>
      </vt:variant>
    </vt:vector>
  </HeadingPairs>
  <TitlesOfParts>
    <vt:vector size="91" baseType="lpstr">
      <vt:lpstr>ＭＳ Ｐゴシック</vt:lpstr>
      <vt:lpstr>Arial</vt:lpstr>
      <vt:lpstr>Calibri</vt:lpstr>
      <vt:lpstr>CenturyGothic</vt:lpstr>
      <vt:lpstr>inherit</vt:lpstr>
      <vt:lpstr>Inter</vt:lpstr>
      <vt:lpstr>Symbol</vt:lpstr>
      <vt:lpstr>Times New Roman</vt:lpstr>
      <vt:lpstr>Wingdings</vt:lpstr>
      <vt:lpstr>Thèmesylvain</vt:lpstr>
      <vt:lpstr>Penser l’alimentation de demain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Jerome Segal</cp:lastModifiedBy>
  <cp:revision>278</cp:revision>
  <dcterms:created xsi:type="dcterms:W3CDTF">2020-01-21T09:47:51Z</dcterms:created>
  <dcterms:modified xsi:type="dcterms:W3CDTF">2026-07-15T18:04:29Z</dcterms:modified>
</cp:coreProperties>
</file>