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86" r:id="rId3"/>
    <p:sldId id="314" r:id="rId4"/>
    <p:sldId id="287" r:id="rId5"/>
    <p:sldId id="294" r:id="rId6"/>
    <p:sldId id="305" r:id="rId7"/>
    <p:sldId id="319" r:id="rId8"/>
    <p:sldId id="288" r:id="rId9"/>
    <p:sldId id="284" r:id="rId10"/>
    <p:sldId id="285" r:id="rId11"/>
    <p:sldId id="293" r:id="rId12"/>
    <p:sldId id="295" r:id="rId13"/>
    <p:sldId id="296" r:id="rId14"/>
    <p:sldId id="315" r:id="rId15"/>
    <p:sldId id="297" r:id="rId16"/>
    <p:sldId id="306" r:id="rId17"/>
    <p:sldId id="316" r:id="rId18"/>
    <p:sldId id="318" r:id="rId19"/>
    <p:sldId id="308" r:id="rId20"/>
    <p:sldId id="311" r:id="rId21"/>
    <p:sldId id="307" r:id="rId22"/>
    <p:sldId id="320" r:id="rId23"/>
    <p:sldId id="298" r:id="rId24"/>
    <p:sldId id="309" r:id="rId25"/>
    <p:sldId id="299" r:id="rId26"/>
    <p:sldId id="310" r:id="rId27"/>
    <p:sldId id="300" r:id="rId28"/>
    <p:sldId id="301" r:id="rId29"/>
    <p:sldId id="321" r:id="rId30"/>
    <p:sldId id="322" r:id="rId31"/>
    <p:sldId id="302" r:id="rId32"/>
    <p:sldId id="303" r:id="rId33"/>
    <p:sldId id="304" r:id="rId34"/>
    <p:sldId id="312" r:id="rId35"/>
    <p:sldId id="289" r:id="rId36"/>
    <p:sldId id="292" r:id="rId37"/>
    <p:sldId id="317" r:id="rId38"/>
    <p:sldId id="313" r:id="rId39"/>
    <p:sldId id="323" r:id="rId40"/>
    <p:sldId id="324" r:id="rId4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5772" autoAdjust="0"/>
    <p:restoredTop sz="94660" autoAdjust="0"/>
  </p:normalViewPr>
  <p:slideViewPr>
    <p:cSldViewPr>
      <p:cViewPr varScale="1">
        <p:scale>
          <a:sx n="118" d="100"/>
          <a:sy n="118" d="100"/>
        </p:scale>
        <p:origin x="3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C687E0-57CD-44B2-806C-D5C513EDAB11}" type="datetimeFigureOut">
              <a:rPr lang="fr-FR" smtClean="0"/>
              <a:pPr/>
              <a:t>09/06/2026</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755C65-355A-469B-ABE8-CB65AEE1F409}" type="slidenum">
              <a:rPr lang="fr-FR" smtClean="0"/>
              <a:pPr/>
              <a:t>‹N°›</a:t>
            </a:fld>
            <a:endParaRPr lang="fr-FR"/>
          </a:p>
        </p:txBody>
      </p:sp>
    </p:spTree>
    <p:extLst>
      <p:ext uri="{BB962C8B-B14F-4D97-AF65-F5344CB8AC3E}">
        <p14:creationId xmlns:p14="http://schemas.microsoft.com/office/powerpoint/2010/main" val="2811707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8</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9</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10</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11</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12</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13</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15</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23</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25</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27</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28</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31</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32</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33</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35</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a:p>
        </p:txBody>
      </p:sp>
      <p:sp>
        <p:nvSpPr>
          <p:cNvPr id="4" name="Slide Number Placeholder 3"/>
          <p:cNvSpPr>
            <a:spLocks noGrp="1"/>
          </p:cNvSpPr>
          <p:nvPr>
            <p:ph type="sldNum" sz="quarter" idx="10"/>
          </p:nvPr>
        </p:nvSpPr>
        <p:spPr/>
        <p:txBody>
          <a:bodyPr/>
          <a:lstStyle/>
          <a:p>
            <a:fld id="{D4755C65-355A-469B-ABE8-CB65AEE1F409}" type="slidenum">
              <a:rPr lang="fr-FR" smtClean="0"/>
              <a:pPr/>
              <a:t>36</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A269C142-1845-4152-9365-34B41161930E}" type="datetimeFigureOut">
              <a:rPr lang="fr-FR" smtClean="0"/>
              <a:pPr/>
              <a:t>09/06/2026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4523CC-5E05-4BCC-88F4-91B1A211E119}"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9C142-1845-4152-9365-34B41161930E}" type="datetimeFigureOut">
              <a:rPr lang="fr-FR" smtClean="0"/>
              <a:pPr/>
              <a:t>09/06/2026</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4523CC-5E05-4BCC-88F4-91B1A211E11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mailto:jerome.segal@gmail.com" TargetMode="External"/><Relationship Id="rId7" Type="http://schemas.openxmlformats.org/officeDocument/2006/relationships/image" Target="../media/image4.png"/><Relationship Id="rId2" Type="http://schemas.openxmlformats.org/officeDocument/2006/relationships/hyperlink" Target="http://jerome-segal.eu/"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nextnature.net/2006/10/featherless-chicken/" TargetMode="Externa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animals-now.org/" TargetMode="External"/><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www.269life.com/" TargetMode="External"/><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pal.ps/en/2018/03/28/israel-the-first-world-country-with-vegan-washi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jpe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U5hGQDLprA8"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hyperlink" Target="https://www.jewishfoodethics.org/" TargetMode="External"/><Relationship Id="rId4" Type="http://schemas.openxmlformats.org/officeDocument/2006/relationships/hyperlink" Target="http://www.jewishveg.org/"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36.xml.rels><?xml version="1.0" encoding="UTF-8" standalone="yes"?>
<Relationships xmlns="http://schemas.openxmlformats.org/package/2006/relationships"><Relationship Id="rId8" Type="http://schemas.openxmlformats.org/officeDocument/2006/relationships/hyperlink" Target="https://vegannation.io/" TargetMode="External"/><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3003" y="1396514"/>
            <a:ext cx="184731" cy="307777"/>
          </a:xfrm>
          <a:prstGeom prst="rect">
            <a:avLst/>
          </a:prstGeom>
          <a:noFill/>
        </p:spPr>
        <p:txBody>
          <a:bodyPr wrap="none" rtlCol="0">
            <a:spAutoFit/>
          </a:bodyPr>
          <a:lstStyle/>
          <a:p>
            <a:endParaRPr lang="fr-FR" sz="1400" dirty="0"/>
          </a:p>
        </p:txBody>
      </p:sp>
      <p:sp>
        <p:nvSpPr>
          <p:cNvPr id="9" name="TextBox 8"/>
          <p:cNvSpPr txBox="1"/>
          <p:nvPr/>
        </p:nvSpPr>
        <p:spPr>
          <a:xfrm>
            <a:off x="113542" y="6455077"/>
            <a:ext cx="8678338" cy="646331"/>
          </a:xfrm>
          <a:prstGeom prst="rect">
            <a:avLst/>
          </a:prstGeom>
          <a:noFill/>
        </p:spPr>
        <p:txBody>
          <a:bodyPr wrap="square" rtlCol="0">
            <a:spAutoFit/>
          </a:bodyPr>
          <a:lstStyle/>
          <a:p>
            <a:pPr algn="r"/>
            <a:r>
              <a:rPr lang="fr-FR" i="1" dirty="0" smtClean="0"/>
              <a:t>Jérôme Segal, </a:t>
            </a:r>
            <a:r>
              <a:rPr lang="fr-FR" i="1" dirty="0"/>
              <a:t>Sorbonne </a:t>
            </a:r>
            <a:r>
              <a:rPr lang="fr-FR" i="1" dirty="0" err="1" smtClean="0"/>
              <a:t>University</a:t>
            </a:r>
            <a:r>
              <a:rPr lang="fr-FR" i="1" dirty="0" smtClean="0"/>
              <a:t> - </a:t>
            </a:r>
            <a:r>
              <a:rPr lang="fr-FR" i="1" dirty="0" smtClean="0">
                <a:hlinkClick r:id="rId2"/>
              </a:rPr>
              <a:t>jerome-segal.eu</a:t>
            </a:r>
            <a:r>
              <a:rPr lang="fr-FR" i="1" dirty="0" smtClean="0"/>
              <a:t> / </a:t>
            </a:r>
            <a:r>
              <a:rPr lang="fr-FR" i="1" dirty="0" smtClean="0">
                <a:hlinkClick r:id="rId3"/>
              </a:rPr>
              <a:t>jerome.segal@gmail.com</a:t>
            </a:r>
            <a:endParaRPr lang="fr-FR" i="1" dirty="0" smtClean="0"/>
          </a:p>
          <a:p>
            <a:endParaRPr lang="fr-FR" i="1" dirty="0"/>
          </a:p>
        </p:txBody>
      </p:sp>
      <p:sp>
        <p:nvSpPr>
          <p:cNvPr id="10" name="TextBox 9"/>
          <p:cNvSpPr txBox="1"/>
          <p:nvPr/>
        </p:nvSpPr>
        <p:spPr>
          <a:xfrm>
            <a:off x="5385891" y="5850105"/>
            <a:ext cx="184731" cy="369332"/>
          </a:xfrm>
          <a:prstGeom prst="rect">
            <a:avLst/>
          </a:prstGeom>
          <a:noFill/>
        </p:spPr>
        <p:txBody>
          <a:bodyPr wrap="none" rtlCol="0">
            <a:spAutoFit/>
          </a:bodyPr>
          <a:lstStyle/>
          <a:p>
            <a:endParaRPr lang="en-US" dirty="0"/>
          </a:p>
        </p:txBody>
      </p:sp>
      <p:pic>
        <p:nvPicPr>
          <p:cNvPr id="2" name="Image 1"/>
          <p:cNvPicPr>
            <a:picLocks noChangeAspect="1"/>
          </p:cNvPicPr>
          <p:nvPr/>
        </p:nvPicPr>
        <p:blipFill>
          <a:blip r:embed="rId4"/>
          <a:stretch>
            <a:fillRect/>
          </a:stretch>
        </p:blipFill>
        <p:spPr>
          <a:xfrm>
            <a:off x="1691680" y="116632"/>
            <a:ext cx="6010275" cy="1638300"/>
          </a:xfrm>
          <a:prstGeom prst="rect">
            <a:avLst/>
          </a:prstGeom>
        </p:spPr>
      </p:pic>
      <p:pic>
        <p:nvPicPr>
          <p:cNvPr id="3" name="Image 2"/>
          <p:cNvPicPr>
            <a:picLocks noChangeAspect="1"/>
          </p:cNvPicPr>
          <p:nvPr/>
        </p:nvPicPr>
        <p:blipFill>
          <a:blip r:embed="rId5"/>
          <a:stretch>
            <a:fillRect/>
          </a:stretch>
        </p:blipFill>
        <p:spPr>
          <a:xfrm>
            <a:off x="1697779" y="1725196"/>
            <a:ext cx="6004175" cy="695691"/>
          </a:xfrm>
          <a:prstGeom prst="rect">
            <a:avLst/>
          </a:prstGeom>
        </p:spPr>
      </p:pic>
      <p:pic>
        <p:nvPicPr>
          <p:cNvPr id="6" name="Image 5"/>
          <p:cNvPicPr>
            <a:picLocks noChangeAspect="1"/>
          </p:cNvPicPr>
          <p:nvPr/>
        </p:nvPicPr>
        <p:blipFill>
          <a:blip r:embed="rId6"/>
          <a:stretch>
            <a:fillRect/>
          </a:stretch>
        </p:blipFill>
        <p:spPr>
          <a:xfrm>
            <a:off x="1691677" y="2420887"/>
            <a:ext cx="6010277" cy="3949453"/>
          </a:xfrm>
          <a:prstGeom prst="rect">
            <a:avLst/>
          </a:prstGeom>
        </p:spPr>
      </p:pic>
      <p:pic>
        <p:nvPicPr>
          <p:cNvPr id="8" name="Image 7"/>
          <p:cNvPicPr>
            <a:picLocks noChangeAspect="1"/>
          </p:cNvPicPr>
          <p:nvPr/>
        </p:nvPicPr>
        <p:blipFill>
          <a:blip r:embed="rId7"/>
          <a:stretch>
            <a:fillRect/>
          </a:stretch>
        </p:blipFill>
        <p:spPr>
          <a:xfrm>
            <a:off x="472477" y="5170190"/>
            <a:ext cx="1219200" cy="1200150"/>
          </a:xfrm>
          <a:prstGeom prst="rect">
            <a:avLst/>
          </a:prstGeom>
        </p:spPr>
      </p:pic>
      <p:pic>
        <p:nvPicPr>
          <p:cNvPr id="11" name="Image 10"/>
          <p:cNvPicPr>
            <a:picLocks noChangeAspect="1"/>
          </p:cNvPicPr>
          <p:nvPr/>
        </p:nvPicPr>
        <p:blipFill>
          <a:blip r:embed="rId8"/>
          <a:stretch>
            <a:fillRect/>
          </a:stretch>
        </p:blipFill>
        <p:spPr>
          <a:xfrm>
            <a:off x="7559079" y="5198765"/>
            <a:ext cx="1362075" cy="1171575"/>
          </a:xfrm>
          <a:prstGeom prst="rect">
            <a:avLst/>
          </a:prstGeom>
        </p:spPr>
      </p:pic>
      <p:sp>
        <p:nvSpPr>
          <p:cNvPr id="12" name="Rectangle 11"/>
          <p:cNvSpPr/>
          <p:nvPr/>
        </p:nvSpPr>
        <p:spPr>
          <a:xfrm>
            <a:off x="133003" y="332656"/>
            <a:ext cx="888385" cy="369332"/>
          </a:xfrm>
          <a:prstGeom prst="rect">
            <a:avLst/>
          </a:prstGeom>
        </p:spPr>
        <p:txBody>
          <a:bodyPr wrap="none">
            <a:spAutoFit/>
          </a:bodyPr>
          <a:lstStyle/>
          <a:p>
            <a:r>
              <a:rPr lang="fr-FR" i="1" dirty="0"/>
              <a:t> </a:t>
            </a:r>
            <a:r>
              <a:rPr lang="fr-FR" i="1" dirty="0" smtClean="0"/>
              <a:t>Vienna</a:t>
            </a:r>
            <a:endParaRPr lang="fr-FR" dirty="0"/>
          </a:p>
        </p:txBody>
      </p:sp>
      <p:sp>
        <p:nvSpPr>
          <p:cNvPr id="13" name="Rectangle 12"/>
          <p:cNvSpPr/>
          <p:nvPr/>
        </p:nvSpPr>
        <p:spPr>
          <a:xfrm>
            <a:off x="7638713" y="260648"/>
            <a:ext cx="1467068" cy="369332"/>
          </a:xfrm>
          <a:prstGeom prst="rect">
            <a:avLst/>
          </a:prstGeom>
        </p:spPr>
        <p:txBody>
          <a:bodyPr wrap="none">
            <a:spAutoFit/>
          </a:bodyPr>
          <a:lstStyle/>
          <a:p>
            <a:r>
              <a:rPr lang="fr-FR" i="1" dirty="0"/>
              <a:t> </a:t>
            </a:r>
            <a:r>
              <a:rPr lang="fr-FR" i="1" dirty="0" smtClean="0"/>
              <a:t>14 </a:t>
            </a:r>
            <a:r>
              <a:rPr lang="fr-FR" i="1" dirty="0" err="1" smtClean="0"/>
              <a:t>June</a:t>
            </a:r>
            <a:r>
              <a:rPr lang="fr-FR" i="1" dirty="0" smtClean="0"/>
              <a:t> 2026</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0322" y="1628800"/>
            <a:ext cx="8424936" cy="446276"/>
          </a:xfrm>
          <a:prstGeom prst="rect">
            <a:avLst/>
          </a:prstGeom>
          <a:noFill/>
        </p:spPr>
        <p:txBody>
          <a:bodyPr wrap="square" rtlCol="0">
            <a:spAutoFit/>
          </a:bodyPr>
          <a:lstStyle/>
          <a:p>
            <a:r>
              <a:rPr lang="en-US" sz="2300" dirty="0" smtClean="0"/>
              <a:t>I – </a:t>
            </a:r>
            <a:r>
              <a:rPr lang="en-US" sz="2300" b="1" dirty="0" smtClean="0"/>
              <a:t>Observations</a:t>
            </a:r>
            <a:r>
              <a:rPr lang="en-US" sz="2300" dirty="0" smtClean="0"/>
              <a:t>: </a:t>
            </a:r>
            <a:r>
              <a:rPr lang="en-US" sz="2300" dirty="0" smtClean="0"/>
              <a:t>food, trends, movements and </a:t>
            </a:r>
            <a:r>
              <a:rPr lang="en-US" sz="2300" dirty="0" smtClean="0"/>
              <a:t>“</a:t>
            </a:r>
            <a:r>
              <a:rPr lang="en-US" sz="2300" dirty="0" err="1" smtClean="0"/>
              <a:t>veganwashing</a:t>
            </a:r>
            <a:r>
              <a:rPr lang="en-US" sz="2300" dirty="0" smtClean="0"/>
              <a:t>”</a:t>
            </a:r>
            <a:endParaRPr lang="en-US" sz="2300" dirty="0"/>
          </a:p>
        </p:txBody>
      </p:sp>
      <p:sp>
        <p:nvSpPr>
          <p:cNvPr id="3" name="TextBox 2"/>
          <p:cNvSpPr txBox="1"/>
          <p:nvPr/>
        </p:nvSpPr>
        <p:spPr>
          <a:xfrm>
            <a:off x="750322" y="2781164"/>
            <a:ext cx="7342523" cy="446276"/>
          </a:xfrm>
          <a:prstGeom prst="rect">
            <a:avLst/>
          </a:prstGeom>
          <a:noFill/>
        </p:spPr>
        <p:txBody>
          <a:bodyPr wrap="none" rtlCol="0">
            <a:spAutoFit/>
          </a:bodyPr>
          <a:lstStyle/>
          <a:p>
            <a:r>
              <a:rPr lang="en-US" sz="2300" dirty="0" smtClean="0"/>
              <a:t>II – </a:t>
            </a:r>
            <a:r>
              <a:rPr lang="en-US" sz="2300" b="1" dirty="0" smtClean="0"/>
              <a:t>History</a:t>
            </a:r>
            <a:r>
              <a:rPr lang="en-US" sz="2300" dirty="0" smtClean="0"/>
              <a:t> : </a:t>
            </a:r>
            <a:r>
              <a:rPr lang="en-US" sz="2300" dirty="0" err="1" smtClean="0"/>
              <a:t>Amirim</a:t>
            </a:r>
            <a:r>
              <a:rPr lang="en-US" sz="2300" dirty="0" smtClean="0"/>
              <a:t>, </a:t>
            </a:r>
            <a:r>
              <a:rPr lang="en-US" sz="2300" dirty="0" err="1" smtClean="0"/>
              <a:t>Dimona</a:t>
            </a:r>
            <a:r>
              <a:rPr lang="en-US" sz="2300" dirty="0" smtClean="0"/>
              <a:t>, Gary </a:t>
            </a:r>
            <a:r>
              <a:rPr lang="en-US" sz="2300" dirty="0" err="1" smtClean="0"/>
              <a:t>Yourofsky</a:t>
            </a:r>
            <a:r>
              <a:rPr lang="en-US" sz="2300" dirty="0" smtClean="0"/>
              <a:t> and Tal </a:t>
            </a:r>
            <a:r>
              <a:rPr lang="en-US" sz="2300" dirty="0" err="1" smtClean="0"/>
              <a:t>Gilboa</a:t>
            </a:r>
            <a:endParaRPr lang="en-US" sz="2300" dirty="0" smtClean="0"/>
          </a:p>
        </p:txBody>
      </p:sp>
      <p:sp>
        <p:nvSpPr>
          <p:cNvPr id="4" name="TextBox 3"/>
          <p:cNvSpPr txBox="1"/>
          <p:nvPr/>
        </p:nvSpPr>
        <p:spPr>
          <a:xfrm>
            <a:off x="750322" y="3933528"/>
            <a:ext cx="6766852" cy="446276"/>
          </a:xfrm>
          <a:prstGeom prst="rect">
            <a:avLst/>
          </a:prstGeom>
          <a:noFill/>
        </p:spPr>
        <p:txBody>
          <a:bodyPr wrap="none" rtlCol="0">
            <a:spAutoFit/>
          </a:bodyPr>
          <a:lstStyle/>
          <a:p>
            <a:r>
              <a:rPr lang="en-US" sz="2300" dirty="0" smtClean="0"/>
              <a:t>III – </a:t>
            </a:r>
            <a:r>
              <a:rPr lang="en-US" sz="2300" b="1" dirty="0" smtClean="0"/>
              <a:t>Anything to do with Judaism? Rather Jewishness?</a:t>
            </a:r>
            <a:endParaRPr lang="en-US" sz="2300" b="1" dirty="0"/>
          </a:p>
        </p:txBody>
      </p:sp>
      <p:sp>
        <p:nvSpPr>
          <p:cNvPr id="6" name="TextBox 5"/>
          <p:cNvSpPr txBox="1"/>
          <p:nvPr/>
        </p:nvSpPr>
        <p:spPr>
          <a:xfrm>
            <a:off x="750322" y="5085893"/>
            <a:ext cx="7349191" cy="800219"/>
          </a:xfrm>
          <a:prstGeom prst="rect">
            <a:avLst/>
          </a:prstGeom>
          <a:noFill/>
        </p:spPr>
        <p:txBody>
          <a:bodyPr wrap="none" rtlCol="0">
            <a:spAutoFit/>
          </a:bodyPr>
          <a:lstStyle/>
          <a:p>
            <a:r>
              <a:rPr lang="en-US" sz="2300" dirty="0" smtClean="0"/>
              <a:t>IV </a:t>
            </a:r>
            <a:r>
              <a:rPr lang="en-US" sz="2300" dirty="0" smtClean="0"/>
              <a:t>–</a:t>
            </a:r>
            <a:r>
              <a:rPr lang="en-US" sz="2300" b="1" dirty="0" smtClean="0"/>
              <a:t>Trend</a:t>
            </a:r>
            <a:r>
              <a:rPr lang="en-US" sz="2300" b="1" dirty="0"/>
              <a:t>, social movement… and parallel dehumanization</a:t>
            </a:r>
          </a:p>
          <a:p>
            <a:endParaRPr lang="en-US" sz="23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p:cNvSpPr txBox="1"/>
          <p:nvPr/>
        </p:nvSpPr>
        <p:spPr>
          <a:xfrm>
            <a:off x="251520" y="332656"/>
            <a:ext cx="2219069" cy="477054"/>
          </a:xfrm>
          <a:prstGeom prst="rect">
            <a:avLst/>
          </a:prstGeom>
          <a:noFill/>
        </p:spPr>
        <p:txBody>
          <a:bodyPr wrap="none" rtlCol="0">
            <a:spAutoFit/>
          </a:bodyPr>
          <a:lstStyle/>
          <a:p>
            <a:r>
              <a:rPr lang="fr-FR" sz="2500" dirty="0" smtClean="0"/>
              <a:t>I - </a:t>
            </a:r>
            <a:r>
              <a:rPr lang="fr-FR" sz="2500" u="sng" dirty="0" smtClean="0"/>
              <a:t>Observations</a:t>
            </a:r>
            <a:endParaRPr lang="fr-FR" sz="2500" u="sng" dirty="0"/>
          </a:p>
        </p:txBody>
      </p:sp>
      <p:sp>
        <p:nvSpPr>
          <p:cNvPr id="7" name="TextBox 6"/>
          <p:cNvSpPr txBox="1"/>
          <p:nvPr/>
        </p:nvSpPr>
        <p:spPr>
          <a:xfrm>
            <a:off x="467544" y="908720"/>
            <a:ext cx="3752374" cy="369332"/>
          </a:xfrm>
          <a:prstGeom prst="rect">
            <a:avLst/>
          </a:prstGeom>
          <a:noFill/>
        </p:spPr>
        <p:txBody>
          <a:bodyPr wrap="none" rtlCol="0">
            <a:spAutoFit/>
          </a:bodyPr>
          <a:lstStyle/>
          <a:p>
            <a:r>
              <a:rPr lang="en-US" dirty="0" smtClean="0"/>
              <a:t>3-5% of the Israeli population is vegan</a:t>
            </a:r>
            <a:endParaRPr lang="en-US" dirty="0"/>
          </a:p>
        </p:txBody>
      </p:sp>
      <p:grpSp>
        <p:nvGrpSpPr>
          <p:cNvPr id="9" name="Groupe 8"/>
          <p:cNvGrpSpPr/>
          <p:nvPr/>
        </p:nvGrpSpPr>
        <p:grpSpPr>
          <a:xfrm>
            <a:off x="971600" y="1622773"/>
            <a:ext cx="2902501" cy="4695839"/>
            <a:chOff x="971600" y="1622773"/>
            <a:chExt cx="2902501" cy="4695839"/>
          </a:xfrm>
        </p:grpSpPr>
        <p:pic>
          <p:nvPicPr>
            <p:cNvPr id="5" name="Picture 2"/>
            <p:cNvPicPr>
              <a:picLocks noChangeAspect="1" noChangeArrowheads="1"/>
            </p:cNvPicPr>
            <p:nvPr/>
          </p:nvPicPr>
          <p:blipFill>
            <a:blip r:embed="rId2" cstate="print"/>
            <a:srcRect/>
            <a:stretch>
              <a:fillRect/>
            </a:stretch>
          </p:blipFill>
          <p:spPr bwMode="auto">
            <a:xfrm>
              <a:off x="971600" y="1622773"/>
              <a:ext cx="2902501" cy="4254499"/>
            </a:xfrm>
            <a:prstGeom prst="rect">
              <a:avLst/>
            </a:prstGeom>
            <a:noFill/>
            <a:ln w="9525">
              <a:noFill/>
              <a:miter lim="800000"/>
              <a:headEnd/>
              <a:tailEnd/>
            </a:ln>
          </p:spPr>
        </p:pic>
        <p:sp>
          <p:nvSpPr>
            <p:cNvPr id="2" name="Rectangle 1"/>
            <p:cNvSpPr/>
            <p:nvPr/>
          </p:nvSpPr>
          <p:spPr>
            <a:xfrm>
              <a:off x="1516928" y="5949280"/>
              <a:ext cx="1811843" cy="369332"/>
            </a:xfrm>
            <a:prstGeom prst="rect">
              <a:avLst/>
            </a:prstGeom>
          </p:spPr>
          <p:txBody>
            <a:bodyPr wrap="none">
              <a:spAutoFit/>
            </a:bodyPr>
            <a:lstStyle/>
            <a:p>
              <a:r>
                <a:rPr lang="en-US" dirty="0" smtClean="0"/>
                <a:t>“</a:t>
              </a:r>
              <a:r>
                <a:rPr lang="en-US" i="1" dirty="0" smtClean="0"/>
                <a:t>Veganism sells!</a:t>
              </a:r>
              <a:r>
                <a:rPr lang="en-US" dirty="0" smtClean="0"/>
                <a:t>”</a:t>
              </a:r>
              <a:endParaRPr lang="fr-FR" dirty="0"/>
            </a:p>
          </p:txBody>
        </p:sp>
      </p:grpSp>
      <p:sp>
        <p:nvSpPr>
          <p:cNvPr id="3" name="Rectangle 2"/>
          <p:cNvSpPr/>
          <p:nvPr/>
        </p:nvSpPr>
        <p:spPr>
          <a:xfrm>
            <a:off x="4257422" y="3645024"/>
            <a:ext cx="435312" cy="369332"/>
          </a:xfrm>
          <a:prstGeom prst="rect">
            <a:avLst/>
          </a:prstGeom>
        </p:spPr>
        <p:txBody>
          <a:bodyPr wrap="none">
            <a:spAutoFit/>
          </a:bodyPr>
          <a:lstStyle/>
          <a:p>
            <a:r>
              <a:rPr lang="en-US" i="1" dirty="0" smtClean="0"/>
              <a:t>vs.</a:t>
            </a:r>
            <a:endParaRPr lang="fr-FR" i="1" dirty="0"/>
          </a:p>
        </p:txBody>
      </p:sp>
      <p:grpSp>
        <p:nvGrpSpPr>
          <p:cNvPr id="10" name="Groupe 9"/>
          <p:cNvGrpSpPr/>
          <p:nvPr/>
        </p:nvGrpSpPr>
        <p:grpSpPr>
          <a:xfrm>
            <a:off x="5076056" y="1622774"/>
            <a:ext cx="3317639" cy="4623830"/>
            <a:chOff x="5076056" y="1622774"/>
            <a:chExt cx="3317639" cy="4623830"/>
          </a:xfrm>
        </p:grpSpPr>
        <p:pic>
          <p:nvPicPr>
            <p:cNvPr id="4" name="Picture 2"/>
            <p:cNvPicPr>
              <a:picLocks noChangeAspect="1" noChangeArrowheads="1"/>
            </p:cNvPicPr>
            <p:nvPr/>
          </p:nvPicPr>
          <p:blipFill>
            <a:blip r:embed="rId3" cstate="print"/>
            <a:srcRect/>
            <a:stretch>
              <a:fillRect/>
            </a:stretch>
          </p:blipFill>
          <p:spPr bwMode="auto">
            <a:xfrm>
              <a:off x="5076056" y="1622774"/>
              <a:ext cx="3317639" cy="4176464"/>
            </a:xfrm>
            <a:prstGeom prst="rect">
              <a:avLst/>
            </a:prstGeom>
            <a:noFill/>
            <a:ln w="9525">
              <a:noFill/>
              <a:miter lim="800000"/>
              <a:headEnd/>
              <a:tailEnd/>
            </a:ln>
          </p:spPr>
        </p:pic>
        <p:sp>
          <p:nvSpPr>
            <p:cNvPr id="8" name="Rectangle 7"/>
            <p:cNvSpPr/>
            <p:nvPr/>
          </p:nvSpPr>
          <p:spPr>
            <a:xfrm>
              <a:off x="5712512" y="5877272"/>
              <a:ext cx="2044727" cy="369332"/>
            </a:xfrm>
            <a:prstGeom prst="rect">
              <a:avLst/>
            </a:prstGeom>
          </p:spPr>
          <p:txBody>
            <a:bodyPr wrap="none">
              <a:spAutoFit/>
            </a:bodyPr>
            <a:lstStyle/>
            <a:p>
              <a:r>
                <a:rPr lang="en-US" dirty="0" smtClean="0"/>
                <a:t>Education &amp; politics</a:t>
              </a:r>
              <a:endParaRPr lang="fr-FR" dirty="0"/>
            </a:p>
          </p:txBody>
        </p:sp>
      </p:grpSp>
    </p:spTree>
    <p:extLst>
      <p:ext uri="{BB962C8B-B14F-4D97-AF65-F5344CB8AC3E}">
        <p14:creationId xmlns:p14="http://schemas.microsoft.com/office/powerpoint/2010/main" val="391838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srcRect/>
          <a:stretch>
            <a:fillRect/>
          </a:stretch>
        </p:blipFill>
        <p:spPr bwMode="auto">
          <a:xfrm>
            <a:off x="179512" y="1893840"/>
            <a:ext cx="4826082" cy="4608364"/>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4067944" y="260648"/>
            <a:ext cx="4823465" cy="2815779"/>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4067944" y="3083020"/>
            <a:ext cx="4824536" cy="3505252"/>
          </a:xfrm>
          <a:prstGeom prst="rect">
            <a:avLst/>
          </a:prstGeom>
          <a:noFill/>
          <a:ln w="9525">
            <a:noFill/>
            <a:miter lim="800000"/>
            <a:headEnd/>
            <a:tailEnd/>
          </a:ln>
        </p:spPr>
      </p:pic>
      <p:sp>
        <p:nvSpPr>
          <p:cNvPr id="8" name="TextBox 7"/>
          <p:cNvSpPr txBox="1"/>
          <p:nvPr/>
        </p:nvSpPr>
        <p:spPr>
          <a:xfrm>
            <a:off x="539552" y="404664"/>
            <a:ext cx="1625766" cy="369332"/>
          </a:xfrm>
          <a:prstGeom prst="rect">
            <a:avLst/>
          </a:prstGeom>
          <a:noFill/>
        </p:spPr>
        <p:txBody>
          <a:bodyPr wrap="none" rtlCol="0">
            <a:spAutoFit/>
          </a:bodyPr>
          <a:lstStyle/>
          <a:p>
            <a:r>
              <a:rPr lang="en-US" dirty="0" smtClean="0"/>
              <a:t>The Israeli food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539552" y="404664"/>
            <a:ext cx="8067675" cy="2990850"/>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69304" y="2996952"/>
            <a:ext cx="8967192" cy="343939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srcRect/>
          <a:stretch>
            <a:fillRect/>
          </a:stretch>
        </p:blipFill>
        <p:spPr bwMode="auto">
          <a:xfrm>
            <a:off x="107504" y="188640"/>
            <a:ext cx="8978230" cy="583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76237" y="590550"/>
            <a:ext cx="8391525" cy="5676900"/>
          </a:xfrm>
          <a:prstGeom prst="rect">
            <a:avLst/>
          </a:prstGeom>
        </p:spPr>
      </p:pic>
    </p:spTree>
    <p:extLst>
      <p:ext uri="{BB962C8B-B14F-4D97-AF65-F5344CB8AC3E}">
        <p14:creationId xmlns:p14="http://schemas.microsoft.com/office/powerpoint/2010/main" val="30316340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p:cNvPicPr>
            <a:picLocks noChangeAspect="1" noChangeArrowheads="1"/>
          </p:cNvPicPr>
          <p:nvPr/>
        </p:nvPicPr>
        <p:blipFill>
          <a:blip r:embed="rId3" cstate="print"/>
          <a:srcRect/>
          <a:stretch>
            <a:fillRect/>
          </a:stretch>
        </p:blipFill>
        <p:spPr bwMode="auto">
          <a:xfrm>
            <a:off x="179512" y="980728"/>
            <a:ext cx="8676456" cy="5490322"/>
          </a:xfrm>
          <a:prstGeom prst="rect">
            <a:avLst/>
          </a:prstGeom>
          <a:noFill/>
          <a:ln w="9525">
            <a:noFill/>
            <a:miter lim="800000"/>
            <a:headEnd/>
            <a:tailEnd/>
          </a:ln>
        </p:spPr>
      </p:pic>
      <p:pic>
        <p:nvPicPr>
          <p:cNvPr id="38914" name="Picture 2" descr="https://s3.amazonaws.com/wjc-org-website/development/userfiles/images/foie-gras-production.jpg"/>
          <p:cNvPicPr>
            <a:picLocks noChangeAspect="1" noChangeArrowheads="1"/>
          </p:cNvPicPr>
          <p:nvPr/>
        </p:nvPicPr>
        <p:blipFill>
          <a:blip r:embed="rId4" cstate="print"/>
          <a:srcRect/>
          <a:stretch>
            <a:fillRect/>
          </a:stretch>
        </p:blipFill>
        <p:spPr bwMode="auto">
          <a:xfrm>
            <a:off x="3177480" y="3168351"/>
            <a:ext cx="5715000" cy="3429001"/>
          </a:xfrm>
          <a:prstGeom prst="rect">
            <a:avLst/>
          </a:prstGeom>
          <a:noFill/>
        </p:spPr>
      </p:pic>
      <p:sp>
        <p:nvSpPr>
          <p:cNvPr id="8" name="TextBox 7"/>
          <p:cNvSpPr txBox="1"/>
          <p:nvPr/>
        </p:nvSpPr>
        <p:spPr>
          <a:xfrm>
            <a:off x="251520" y="404664"/>
            <a:ext cx="2794355" cy="369332"/>
          </a:xfrm>
          <a:prstGeom prst="rect">
            <a:avLst/>
          </a:prstGeom>
          <a:noFill/>
        </p:spPr>
        <p:txBody>
          <a:bodyPr wrap="none" rtlCol="0">
            <a:spAutoFit/>
          </a:bodyPr>
          <a:lstStyle/>
          <a:p>
            <a:r>
              <a:rPr lang="en-US" dirty="0" smtClean="0"/>
              <a:t>The 2013 ban on “</a:t>
            </a:r>
            <a:r>
              <a:rPr lang="en-US" dirty="0" err="1" smtClean="0"/>
              <a:t>foie</a:t>
            </a:r>
            <a:r>
              <a:rPr lang="en-US" dirty="0" smtClean="0"/>
              <a:t> </a:t>
            </a:r>
            <a:r>
              <a:rPr lang="en-US" dirty="0" err="1" smtClean="0"/>
              <a:t>gras</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23528" y="260648"/>
            <a:ext cx="720069" cy="369332"/>
          </a:xfrm>
          <a:prstGeom prst="rect">
            <a:avLst/>
          </a:prstGeom>
          <a:noFill/>
        </p:spPr>
        <p:txBody>
          <a:bodyPr wrap="none" rtlCol="0">
            <a:spAutoFit/>
          </a:bodyPr>
          <a:lstStyle/>
          <a:p>
            <a:r>
              <a:rPr lang="fr-FR" dirty="0" smtClean="0"/>
              <a:t>But …</a:t>
            </a:r>
            <a:endParaRPr lang="fr-FR" dirty="0"/>
          </a:p>
        </p:txBody>
      </p:sp>
      <p:pic>
        <p:nvPicPr>
          <p:cNvPr id="4" name="Image 3"/>
          <p:cNvPicPr>
            <a:picLocks noChangeAspect="1"/>
          </p:cNvPicPr>
          <p:nvPr/>
        </p:nvPicPr>
        <p:blipFill>
          <a:blip r:embed="rId3"/>
          <a:stretch>
            <a:fillRect/>
          </a:stretch>
        </p:blipFill>
        <p:spPr>
          <a:xfrm>
            <a:off x="33337" y="757237"/>
            <a:ext cx="9077325" cy="5343525"/>
          </a:xfrm>
          <a:prstGeom prst="rect">
            <a:avLst/>
          </a:prstGeom>
        </p:spPr>
      </p:pic>
      <p:pic>
        <p:nvPicPr>
          <p:cNvPr id="5" name="Image 4"/>
          <p:cNvPicPr>
            <a:picLocks noChangeAspect="1"/>
          </p:cNvPicPr>
          <p:nvPr/>
        </p:nvPicPr>
        <p:blipFill>
          <a:blip r:embed="rId4"/>
          <a:stretch>
            <a:fillRect/>
          </a:stretch>
        </p:blipFill>
        <p:spPr>
          <a:xfrm>
            <a:off x="161925" y="836712"/>
            <a:ext cx="8982075" cy="5857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467544" y="260648"/>
            <a:ext cx="7560840" cy="5778203"/>
          </a:xfrm>
          <a:prstGeom prst="rect">
            <a:avLst/>
          </a:prstGeom>
        </p:spPr>
      </p:pic>
      <p:grpSp>
        <p:nvGrpSpPr>
          <p:cNvPr id="5" name="Group 4"/>
          <p:cNvGrpSpPr/>
          <p:nvPr/>
        </p:nvGrpSpPr>
        <p:grpSpPr>
          <a:xfrm>
            <a:off x="251520" y="2505670"/>
            <a:ext cx="3707904" cy="4307706"/>
            <a:chOff x="5076056" y="1268760"/>
            <a:chExt cx="3707904" cy="4307706"/>
          </a:xfrm>
        </p:grpSpPr>
        <p:pic>
          <p:nvPicPr>
            <p:cNvPr id="6" name="Picture 3"/>
            <p:cNvPicPr>
              <a:picLocks noChangeAspect="1" noChangeArrowheads="1"/>
            </p:cNvPicPr>
            <p:nvPr/>
          </p:nvPicPr>
          <p:blipFill>
            <a:blip r:embed="rId4" cstate="print"/>
            <a:srcRect/>
            <a:stretch>
              <a:fillRect/>
            </a:stretch>
          </p:blipFill>
          <p:spPr bwMode="auto">
            <a:xfrm>
              <a:off x="5220072" y="1268760"/>
              <a:ext cx="3476240" cy="3313733"/>
            </a:xfrm>
            <a:prstGeom prst="rect">
              <a:avLst/>
            </a:prstGeom>
            <a:noFill/>
            <a:ln w="9525">
              <a:noFill/>
              <a:miter lim="800000"/>
              <a:headEnd/>
              <a:tailEnd/>
            </a:ln>
          </p:spPr>
        </p:pic>
        <p:sp>
          <p:nvSpPr>
            <p:cNvPr id="7" name="TextBox 6"/>
            <p:cNvSpPr txBox="1"/>
            <p:nvPr/>
          </p:nvSpPr>
          <p:spPr>
            <a:xfrm>
              <a:off x="5076056" y="4653136"/>
              <a:ext cx="3707904" cy="923330"/>
            </a:xfrm>
            <a:prstGeom prst="rect">
              <a:avLst/>
            </a:prstGeom>
            <a:noFill/>
          </p:spPr>
          <p:txBody>
            <a:bodyPr wrap="square" rtlCol="0">
              <a:spAutoFit/>
            </a:bodyPr>
            <a:lstStyle/>
            <a:p>
              <a:pPr algn="ctr"/>
              <a:r>
                <a:rPr lang="en-US" dirty="0" smtClean="0">
                  <a:hlinkClick r:id="rId5"/>
                </a:rPr>
                <a:t>Featherless chicken</a:t>
              </a:r>
              <a:r>
                <a:rPr lang="en-US" dirty="0" smtClean="0"/>
                <a:t>, created by Scientists at the genetics faculty at the </a:t>
              </a:r>
              <a:r>
                <a:rPr lang="en-US" dirty="0" err="1" smtClean="0"/>
                <a:t>Rehovot</a:t>
              </a:r>
              <a:r>
                <a:rPr lang="en-US" dirty="0" smtClean="0"/>
                <a:t> Agronomy Institute</a:t>
              </a: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1306191" cy="369332"/>
          </a:xfrm>
          <a:prstGeom prst="rect">
            <a:avLst/>
          </a:prstGeom>
          <a:noFill/>
        </p:spPr>
        <p:txBody>
          <a:bodyPr wrap="none" rtlCol="0">
            <a:spAutoFit/>
          </a:bodyPr>
          <a:lstStyle/>
          <a:p>
            <a:r>
              <a:rPr lang="fr-FR" dirty="0" err="1" smtClean="0"/>
              <a:t>Movements</a:t>
            </a:r>
            <a:endParaRPr lang="fr-FR" dirty="0"/>
          </a:p>
        </p:txBody>
      </p:sp>
      <p:sp>
        <p:nvSpPr>
          <p:cNvPr id="4" name="TextBox 3"/>
          <p:cNvSpPr txBox="1"/>
          <p:nvPr/>
        </p:nvSpPr>
        <p:spPr>
          <a:xfrm>
            <a:off x="4572000" y="404664"/>
            <a:ext cx="4321824" cy="646331"/>
          </a:xfrm>
          <a:prstGeom prst="rect">
            <a:avLst/>
          </a:prstGeom>
          <a:noFill/>
        </p:spPr>
        <p:txBody>
          <a:bodyPr wrap="none" rtlCol="0">
            <a:spAutoFit/>
          </a:bodyPr>
          <a:lstStyle/>
          <a:p>
            <a:r>
              <a:rPr lang="en-US" dirty="0" smtClean="0"/>
              <a:t>“Anonymous for Animal Rights” (since 1994)</a:t>
            </a:r>
          </a:p>
          <a:p>
            <a:r>
              <a:rPr lang="en-US" dirty="0" smtClean="0"/>
              <a:t>=&gt; (Oct. 2018) “</a:t>
            </a:r>
            <a:r>
              <a:rPr lang="en-US" dirty="0" smtClean="0">
                <a:hlinkClick r:id="rId3"/>
              </a:rPr>
              <a:t>Animals</a:t>
            </a:r>
            <a:r>
              <a:rPr lang="en-US" dirty="0" smtClean="0"/>
              <a:t>”</a:t>
            </a:r>
            <a:endParaRPr lang="en-US" dirty="0"/>
          </a:p>
        </p:txBody>
      </p:sp>
      <p:grpSp>
        <p:nvGrpSpPr>
          <p:cNvPr id="11" name="Group 10"/>
          <p:cNvGrpSpPr/>
          <p:nvPr/>
        </p:nvGrpSpPr>
        <p:grpSpPr>
          <a:xfrm>
            <a:off x="467544" y="692696"/>
            <a:ext cx="8175376" cy="6057964"/>
            <a:chOff x="467544" y="692696"/>
            <a:chExt cx="8175376" cy="6057964"/>
          </a:xfrm>
        </p:grpSpPr>
        <p:pic>
          <p:nvPicPr>
            <p:cNvPr id="28673" name="Picture 1"/>
            <p:cNvPicPr>
              <a:picLocks noChangeAspect="1" noChangeArrowheads="1"/>
            </p:cNvPicPr>
            <p:nvPr/>
          </p:nvPicPr>
          <p:blipFill>
            <a:blip r:embed="rId4" cstate="print"/>
            <a:srcRect/>
            <a:stretch>
              <a:fillRect/>
            </a:stretch>
          </p:blipFill>
          <p:spPr bwMode="auto">
            <a:xfrm>
              <a:off x="467544" y="692696"/>
              <a:ext cx="3887037" cy="5917679"/>
            </a:xfrm>
            <a:prstGeom prst="rect">
              <a:avLst/>
            </a:prstGeom>
            <a:noFill/>
            <a:ln w="9525">
              <a:noFill/>
              <a:miter lim="800000"/>
              <a:headEnd/>
              <a:tailEnd/>
            </a:ln>
          </p:spPr>
        </p:pic>
        <p:sp>
          <p:nvSpPr>
            <p:cNvPr id="5" name="TextBox 4"/>
            <p:cNvSpPr txBox="1"/>
            <p:nvPr/>
          </p:nvSpPr>
          <p:spPr>
            <a:xfrm>
              <a:off x="4427984" y="6381328"/>
              <a:ext cx="4214936" cy="369332"/>
            </a:xfrm>
            <a:prstGeom prst="rect">
              <a:avLst/>
            </a:prstGeom>
            <a:noFill/>
          </p:spPr>
          <p:txBody>
            <a:bodyPr wrap="none" rtlCol="0">
              <a:spAutoFit/>
            </a:bodyPr>
            <a:lstStyle/>
            <a:p>
              <a:r>
                <a:rPr lang="fr-FR" dirty="0" smtClean="0"/>
                <a:t>Adi, Rabin Square , Tel </a:t>
              </a:r>
              <a:r>
                <a:rPr lang="fr-FR" dirty="0" err="1" smtClean="0"/>
                <a:t>Aviv</a:t>
              </a:r>
              <a:r>
                <a:rPr lang="fr-FR" dirty="0" smtClean="0"/>
                <a:t>, 3 </a:t>
              </a:r>
              <a:r>
                <a:rPr lang="fr-FR" dirty="0" err="1" smtClean="0"/>
                <a:t>January</a:t>
              </a:r>
              <a:r>
                <a:rPr lang="fr-FR" dirty="0" smtClean="0"/>
                <a:t> 2018</a:t>
              </a:r>
              <a:endParaRPr lang="fr-FR" dirty="0"/>
            </a:p>
          </p:txBody>
        </p:sp>
      </p:grpSp>
      <p:pic>
        <p:nvPicPr>
          <p:cNvPr id="28674" name="Picture 2"/>
          <p:cNvPicPr>
            <a:picLocks noChangeAspect="1" noChangeArrowheads="1"/>
          </p:cNvPicPr>
          <p:nvPr/>
        </p:nvPicPr>
        <p:blipFill>
          <a:blip r:embed="rId5" cstate="print"/>
          <a:srcRect/>
          <a:stretch>
            <a:fillRect/>
          </a:stretch>
        </p:blipFill>
        <p:spPr bwMode="auto">
          <a:xfrm>
            <a:off x="4739233" y="1144960"/>
            <a:ext cx="1704975" cy="1647825"/>
          </a:xfrm>
          <a:prstGeom prst="rect">
            <a:avLst/>
          </a:prstGeom>
          <a:noFill/>
          <a:ln w="9525">
            <a:noFill/>
            <a:miter lim="800000"/>
            <a:headEnd/>
            <a:tailEnd/>
          </a:ln>
        </p:spPr>
      </p:pic>
      <p:pic>
        <p:nvPicPr>
          <p:cNvPr id="28675" name="Picture 3"/>
          <p:cNvPicPr>
            <a:picLocks noChangeAspect="1" noChangeArrowheads="1"/>
          </p:cNvPicPr>
          <p:nvPr/>
        </p:nvPicPr>
        <p:blipFill>
          <a:blip r:embed="rId6" cstate="print"/>
          <a:srcRect/>
          <a:stretch>
            <a:fillRect/>
          </a:stretch>
        </p:blipFill>
        <p:spPr bwMode="auto">
          <a:xfrm>
            <a:off x="6588224" y="1176536"/>
            <a:ext cx="1762125" cy="1676400"/>
          </a:xfrm>
          <a:prstGeom prst="rect">
            <a:avLst/>
          </a:prstGeom>
          <a:noFill/>
          <a:ln w="9525">
            <a:noFill/>
            <a:miter lim="800000"/>
            <a:headEnd/>
            <a:tailEnd/>
          </a:ln>
        </p:spPr>
      </p:pic>
      <p:pic>
        <p:nvPicPr>
          <p:cNvPr id="28676" name="Picture 4"/>
          <p:cNvPicPr>
            <a:picLocks noChangeAspect="1" noChangeArrowheads="1"/>
          </p:cNvPicPr>
          <p:nvPr/>
        </p:nvPicPr>
        <p:blipFill>
          <a:blip r:embed="rId7" cstate="print"/>
          <a:srcRect/>
          <a:stretch>
            <a:fillRect/>
          </a:stretch>
        </p:blipFill>
        <p:spPr bwMode="auto">
          <a:xfrm>
            <a:off x="4857725" y="2801144"/>
            <a:ext cx="1514475" cy="1619250"/>
          </a:xfrm>
          <a:prstGeom prst="rect">
            <a:avLst/>
          </a:prstGeom>
          <a:noFill/>
          <a:ln w="9525">
            <a:noFill/>
            <a:miter lim="800000"/>
            <a:headEnd/>
            <a:tailEnd/>
          </a:ln>
        </p:spPr>
      </p:pic>
      <p:pic>
        <p:nvPicPr>
          <p:cNvPr id="28678" name="Picture 6"/>
          <p:cNvPicPr>
            <a:picLocks noChangeAspect="1" noChangeArrowheads="1"/>
          </p:cNvPicPr>
          <p:nvPr/>
        </p:nvPicPr>
        <p:blipFill>
          <a:blip r:embed="rId8" cstate="print"/>
          <a:srcRect/>
          <a:stretch>
            <a:fillRect/>
          </a:stretch>
        </p:blipFill>
        <p:spPr bwMode="auto">
          <a:xfrm>
            <a:off x="6683449" y="3284984"/>
            <a:ext cx="1704975" cy="2162175"/>
          </a:xfrm>
          <a:prstGeom prst="rect">
            <a:avLst/>
          </a:prstGeom>
          <a:noFill/>
          <a:ln w="9525">
            <a:noFill/>
            <a:miter lim="800000"/>
            <a:headEnd/>
            <a:tailEnd/>
          </a:ln>
        </p:spPr>
      </p:pic>
      <p:pic>
        <p:nvPicPr>
          <p:cNvPr id="28677" name="Picture 5"/>
          <p:cNvPicPr>
            <a:picLocks noChangeAspect="1" noChangeArrowheads="1"/>
          </p:cNvPicPr>
          <p:nvPr/>
        </p:nvPicPr>
        <p:blipFill>
          <a:blip r:embed="rId9" cstate="print"/>
          <a:srcRect/>
          <a:stretch>
            <a:fillRect/>
          </a:stretch>
        </p:blipFill>
        <p:spPr bwMode="auto">
          <a:xfrm>
            <a:off x="4716016" y="4437112"/>
            <a:ext cx="1885950" cy="1905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6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6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512" y="404664"/>
            <a:ext cx="3877023" cy="369332"/>
          </a:xfrm>
          <a:prstGeom prst="rect">
            <a:avLst/>
          </a:prstGeom>
          <a:noFill/>
        </p:spPr>
        <p:txBody>
          <a:bodyPr wrap="none" rtlCol="0">
            <a:spAutoFit/>
          </a:bodyPr>
          <a:lstStyle/>
          <a:p>
            <a:r>
              <a:rPr lang="fr-FR" dirty="0" smtClean="0">
                <a:hlinkClick r:id="rId3"/>
              </a:rPr>
              <a:t>269 Life</a:t>
            </a:r>
            <a:r>
              <a:rPr lang="fr-FR" dirty="0" smtClean="0"/>
              <a:t> (</a:t>
            </a:r>
            <a:r>
              <a:rPr lang="fr-FR" dirty="0" err="1" smtClean="0"/>
              <a:t>since</a:t>
            </a:r>
            <a:r>
              <a:rPr lang="fr-FR" dirty="0" smtClean="0"/>
              <a:t> Oct. </a:t>
            </a:r>
            <a:r>
              <a:rPr lang="fr-FR" dirty="0"/>
              <a:t>2012, Sasha </a:t>
            </a:r>
            <a:r>
              <a:rPr lang="fr-FR" dirty="0" err="1"/>
              <a:t>Boojor</a:t>
            </a:r>
            <a:r>
              <a:rPr lang="fr-FR" dirty="0"/>
              <a:t>)</a:t>
            </a:r>
            <a:endParaRPr lang="fr-FR" dirty="0"/>
          </a:p>
        </p:txBody>
      </p:sp>
      <p:pic>
        <p:nvPicPr>
          <p:cNvPr id="25601" name="Picture 1"/>
          <p:cNvPicPr>
            <a:picLocks noChangeAspect="1" noChangeArrowheads="1"/>
          </p:cNvPicPr>
          <p:nvPr/>
        </p:nvPicPr>
        <p:blipFill>
          <a:blip r:embed="rId4" cstate="print"/>
          <a:srcRect/>
          <a:stretch>
            <a:fillRect/>
          </a:stretch>
        </p:blipFill>
        <p:spPr bwMode="auto">
          <a:xfrm>
            <a:off x="251520" y="980728"/>
            <a:ext cx="3971925" cy="2333625"/>
          </a:xfrm>
          <a:prstGeom prst="rect">
            <a:avLst/>
          </a:prstGeom>
          <a:noFill/>
          <a:ln w="9525">
            <a:noFill/>
            <a:miter lim="800000"/>
            <a:headEnd/>
            <a:tailEnd/>
          </a:ln>
        </p:spPr>
      </p:pic>
      <p:sp>
        <p:nvSpPr>
          <p:cNvPr id="7" name="TextBox 6"/>
          <p:cNvSpPr txBox="1"/>
          <p:nvPr/>
        </p:nvSpPr>
        <p:spPr>
          <a:xfrm>
            <a:off x="6588224" y="3140968"/>
            <a:ext cx="1661224" cy="369332"/>
          </a:xfrm>
          <a:prstGeom prst="rect">
            <a:avLst/>
          </a:prstGeom>
          <a:noFill/>
        </p:spPr>
        <p:txBody>
          <a:bodyPr wrap="none" rtlCol="0">
            <a:spAutoFit/>
          </a:bodyPr>
          <a:lstStyle/>
          <a:p>
            <a:r>
              <a:rPr lang="en-US" dirty="0" smtClean="0"/>
              <a:t>“Direct actions”</a:t>
            </a:r>
            <a:endParaRPr lang="en-US" dirty="0"/>
          </a:p>
        </p:txBody>
      </p:sp>
      <p:pic>
        <p:nvPicPr>
          <p:cNvPr id="25603" name="Picture 3"/>
          <p:cNvPicPr>
            <a:picLocks noChangeAspect="1" noChangeArrowheads="1"/>
          </p:cNvPicPr>
          <p:nvPr/>
        </p:nvPicPr>
        <p:blipFill>
          <a:blip r:embed="rId5" cstate="print"/>
          <a:srcRect/>
          <a:stretch>
            <a:fillRect/>
          </a:stretch>
        </p:blipFill>
        <p:spPr bwMode="auto">
          <a:xfrm>
            <a:off x="251520" y="3429000"/>
            <a:ext cx="4810125" cy="3171825"/>
          </a:xfrm>
          <a:prstGeom prst="rect">
            <a:avLst/>
          </a:prstGeom>
          <a:noFill/>
          <a:ln w="9525">
            <a:noFill/>
            <a:miter lim="800000"/>
            <a:headEnd/>
            <a:tailEnd/>
          </a:ln>
        </p:spPr>
      </p:pic>
      <p:pic>
        <p:nvPicPr>
          <p:cNvPr id="25604" name="Picture 4"/>
          <p:cNvPicPr>
            <a:picLocks noChangeAspect="1" noChangeArrowheads="1"/>
          </p:cNvPicPr>
          <p:nvPr/>
        </p:nvPicPr>
        <p:blipFill>
          <a:blip r:embed="rId6" cstate="print"/>
          <a:srcRect/>
          <a:stretch>
            <a:fillRect/>
          </a:stretch>
        </p:blipFill>
        <p:spPr bwMode="auto">
          <a:xfrm>
            <a:off x="4499992" y="3845768"/>
            <a:ext cx="4448175" cy="2895600"/>
          </a:xfrm>
          <a:prstGeom prst="rect">
            <a:avLst/>
          </a:prstGeom>
          <a:noFill/>
          <a:ln w="9525">
            <a:noFill/>
            <a:miter lim="800000"/>
            <a:headEnd/>
            <a:tailEnd/>
          </a:ln>
        </p:spPr>
      </p:pic>
      <p:grpSp>
        <p:nvGrpSpPr>
          <p:cNvPr id="13" name="Group 12"/>
          <p:cNvGrpSpPr/>
          <p:nvPr/>
        </p:nvGrpSpPr>
        <p:grpSpPr>
          <a:xfrm>
            <a:off x="4247456" y="188640"/>
            <a:ext cx="4896544" cy="3888432"/>
            <a:chOff x="4247456" y="188640"/>
            <a:chExt cx="4896544" cy="3888432"/>
          </a:xfrm>
        </p:grpSpPr>
        <p:pic>
          <p:nvPicPr>
            <p:cNvPr id="25602" name="Picture 2"/>
            <p:cNvPicPr>
              <a:picLocks noChangeAspect="1" noChangeArrowheads="1"/>
            </p:cNvPicPr>
            <p:nvPr/>
          </p:nvPicPr>
          <p:blipFill>
            <a:blip r:embed="rId7" cstate="print"/>
            <a:srcRect/>
            <a:stretch>
              <a:fillRect/>
            </a:stretch>
          </p:blipFill>
          <p:spPr bwMode="auto">
            <a:xfrm>
              <a:off x="4355976" y="1162422"/>
              <a:ext cx="1962150" cy="2914650"/>
            </a:xfrm>
            <a:prstGeom prst="rect">
              <a:avLst/>
            </a:prstGeom>
            <a:noFill/>
            <a:ln w="9525">
              <a:noFill/>
              <a:miter lim="800000"/>
              <a:headEnd/>
              <a:tailEnd/>
            </a:ln>
          </p:spPr>
        </p:pic>
        <p:sp>
          <p:nvSpPr>
            <p:cNvPr id="10" name="TextBox 9"/>
            <p:cNvSpPr txBox="1"/>
            <p:nvPr/>
          </p:nvSpPr>
          <p:spPr>
            <a:xfrm>
              <a:off x="4247456" y="188640"/>
              <a:ext cx="4896544" cy="923330"/>
            </a:xfrm>
            <a:prstGeom prst="rect">
              <a:avLst/>
            </a:prstGeom>
            <a:noFill/>
          </p:spPr>
          <p:txBody>
            <a:bodyPr wrap="square" rtlCol="0">
              <a:spAutoFit/>
            </a:bodyPr>
            <a:lstStyle/>
            <a:p>
              <a:r>
                <a:rPr lang="en-US" dirty="0" smtClean="0"/>
                <a:t>The activists got branded with a hot steel brand, in the same way farm animals are branded in farms all over the world. </a:t>
              </a:r>
              <a:endParaRPr lang="fr-FR" dirty="0"/>
            </a:p>
          </p:txBody>
        </p:sp>
        <p:pic>
          <p:nvPicPr>
            <p:cNvPr id="25605" name="Picture 5"/>
            <p:cNvPicPr>
              <a:picLocks noChangeAspect="1" noChangeArrowheads="1"/>
            </p:cNvPicPr>
            <p:nvPr/>
          </p:nvPicPr>
          <p:blipFill>
            <a:blip r:embed="rId8" cstate="print"/>
            <a:srcRect/>
            <a:stretch>
              <a:fillRect/>
            </a:stretch>
          </p:blipFill>
          <p:spPr bwMode="auto">
            <a:xfrm>
              <a:off x="6444208" y="1052736"/>
              <a:ext cx="2533561" cy="1594867"/>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noChangeArrowheads="1"/>
          </p:cNvPicPr>
          <p:nvPr/>
        </p:nvPicPr>
        <p:blipFill>
          <a:blip r:embed="rId3" cstate="print"/>
          <a:srcRect/>
          <a:stretch>
            <a:fillRect/>
          </a:stretch>
        </p:blipFill>
        <p:spPr bwMode="auto">
          <a:xfrm>
            <a:off x="179512" y="412626"/>
            <a:ext cx="4486275" cy="2800350"/>
          </a:xfrm>
          <a:prstGeom prst="rect">
            <a:avLst/>
          </a:prstGeom>
          <a:noFill/>
          <a:ln w="9525">
            <a:noFill/>
            <a:miter lim="800000"/>
            <a:headEnd/>
            <a:tailEnd/>
          </a:ln>
        </p:spPr>
      </p:pic>
      <p:sp>
        <p:nvSpPr>
          <p:cNvPr id="3" name="TextBox 2"/>
          <p:cNvSpPr txBox="1"/>
          <p:nvPr/>
        </p:nvSpPr>
        <p:spPr>
          <a:xfrm>
            <a:off x="4788024" y="332656"/>
            <a:ext cx="4248472" cy="2862322"/>
          </a:xfrm>
          <a:prstGeom prst="rect">
            <a:avLst/>
          </a:prstGeom>
          <a:noFill/>
        </p:spPr>
        <p:txBody>
          <a:bodyPr wrap="square" rtlCol="0">
            <a:spAutoFit/>
          </a:bodyPr>
          <a:lstStyle/>
          <a:p>
            <a:r>
              <a:rPr lang="en-US" dirty="0" smtClean="0"/>
              <a:t>“If there is no struggle, there is no progress. Those who profess to favor freedom, and yet deprecate agitation, are people who want rain without thunder and lightning. They want the ocean without the roar of its many waters. Power concedes nothing without a demand. It never did and it never will.”</a:t>
            </a:r>
          </a:p>
          <a:p>
            <a:r>
              <a:rPr lang="en-US" dirty="0" smtClean="0"/>
              <a:t>(Frederick Douglass, slavery abolitionist, 1818-1895)</a:t>
            </a:r>
            <a:endParaRPr lang="fr-FR" dirty="0"/>
          </a:p>
        </p:txBody>
      </p:sp>
      <p:pic>
        <p:nvPicPr>
          <p:cNvPr id="23554" name="Picture 2"/>
          <p:cNvPicPr>
            <a:picLocks noChangeAspect="1" noChangeArrowheads="1"/>
          </p:cNvPicPr>
          <p:nvPr/>
        </p:nvPicPr>
        <p:blipFill>
          <a:blip r:embed="rId4" cstate="print"/>
          <a:srcRect/>
          <a:stretch>
            <a:fillRect/>
          </a:stretch>
        </p:blipFill>
        <p:spPr bwMode="auto">
          <a:xfrm>
            <a:off x="179512" y="3356992"/>
            <a:ext cx="4295775" cy="2800350"/>
          </a:xfrm>
          <a:prstGeom prst="rect">
            <a:avLst/>
          </a:prstGeom>
          <a:noFill/>
          <a:ln w="9525">
            <a:noFill/>
            <a:miter lim="800000"/>
            <a:headEnd/>
            <a:tailEnd/>
          </a:ln>
        </p:spPr>
      </p:pic>
      <p:pic>
        <p:nvPicPr>
          <p:cNvPr id="23555" name="Picture 3"/>
          <p:cNvPicPr>
            <a:picLocks noChangeAspect="1" noChangeArrowheads="1"/>
          </p:cNvPicPr>
          <p:nvPr/>
        </p:nvPicPr>
        <p:blipFill>
          <a:blip r:embed="rId5" cstate="print"/>
          <a:srcRect/>
          <a:stretch>
            <a:fillRect/>
          </a:stretch>
        </p:blipFill>
        <p:spPr bwMode="auto">
          <a:xfrm>
            <a:off x="4572000" y="3284984"/>
            <a:ext cx="4246042" cy="3054706"/>
          </a:xfrm>
          <a:prstGeom prst="rect">
            <a:avLst/>
          </a:prstGeom>
          <a:noFill/>
          <a:ln w="9525">
            <a:noFill/>
            <a:miter lim="800000"/>
            <a:headEnd/>
            <a:tailEnd/>
          </a:ln>
        </p:spPr>
      </p:pic>
      <p:sp>
        <p:nvSpPr>
          <p:cNvPr id="6" name="TextBox 5"/>
          <p:cNvSpPr txBox="1"/>
          <p:nvPr/>
        </p:nvSpPr>
        <p:spPr>
          <a:xfrm>
            <a:off x="179512" y="6381328"/>
            <a:ext cx="4587859" cy="369332"/>
          </a:xfrm>
          <a:prstGeom prst="rect">
            <a:avLst/>
          </a:prstGeom>
          <a:noFill/>
        </p:spPr>
        <p:txBody>
          <a:bodyPr wrap="none" rtlCol="0">
            <a:spAutoFit/>
          </a:bodyPr>
          <a:lstStyle/>
          <a:p>
            <a:r>
              <a:rPr lang="en-US" dirty="0" smtClean="0"/>
              <a:t>And the grill action on the Independence Day…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60648"/>
            <a:ext cx="2149948" cy="369332"/>
          </a:xfrm>
          <a:prstGeom prst="rect">
            <a:avLst/>
          </a:prstGeom>
        </p:spPr>
        <p:txBody>
          <a:bodyPr wrap="none">
            <a:spAutoFit/>
          </a:bodyPr>
          <a:lstStyle/>
          <a:p>
            <a:r>
              <a:rPr lang="fr-FR" dirty="0"/>
              <a:t>Sasha </a:t>
            </a:r>
            <a:r>
              <a:rPr lang="fr-FR" dirty="0" err="1" smtClean="0"/>
              <a:t>Boojor</a:t>
            </a:r>
            <a:r>
              <a:rPr lang="fr-FR" dirty="0" smtClean="0"/>
              <a:t> in 2026</a:t>
            </a:r>
            <a:endParaRPr lang="fr-FR" dirty="0"/>
          </a:p>
        </p:txBody>
      </p:sp>
      <p:pic>
        <p:nvPicPr>
          <p:cNvPr id="5" name="Image 4"/>
          <p:cNvPicPr>
            <a:picLocks noChangeAspect="1"/>
          </p:cNvPicPr>
          <p:nvPr/>
        </p:nvPicPr>
        <p:blipFill>
          <a:blip r:embed="rId2"/>
          <a:stretch>
            <a:fillRect/>
          </a:stretch>
        </p:blipFill>
        <p:spPr>
          <a:xfrm>
            <a:off x="539552" y="764704"/>
            <a:ext cx="5715000" cy="4905375"/>
          </a:xfrm>
          <a:prstGeom prst="rect">
            <a:avLst/>
          </a:prstGeom>
        </p:spPr>
      </p:pic>
      <p:pic>
        <p:nvPicPr>
          <p:cNvPr id="6" name="Image 5"/>
          <p:cNvPicPr>
            <a:picLocks noChangeAspect="1"/>
          </p:cNvPicPr>
          <p:nvPr/>
        </p:nvPicPr>
        <p:blipFill>
          <a:blip r:embed="rId3"/>
          <a:stretch>
            <a:fillRect/>
          </a:stretch>
        </p:blipFill>
        <p:spPr>
          <a:xfrm>
            <a:off x="971600" y="1052736"/>
            <a:ext cx="5389982" cy="5509582"/>
          </a:xfrm>
          <a:prstGeom prst="rect">
            <a:avLst/>
          </a:prstGeom>
        </p:spPr>
      </p:pic>
      <p:pic>
        <p:nvPicPr>
          <p:cNvPr id="7" name="Image 6"/>
          <p:cNvPicPr>
            <a:picLocks noChangeAspect="1"/>
          </p:cNvPicPr>
          <p:nvPr/>
        </p:nvPicPr>
        <p:blipFill>
          <a:blip r:embed="rId4"/>
          <a:stretch>
            <a:fillRect/>
          </a:stretch>
        </p:blipFill>
        <p:spPr>
          <a:xfrm>
            <a:off x="1326494" y="1268760"/>
            <a:ext cx="5354960" cy="4950656"/>
          </a:xfrm>
          <a:prstGeom prst="rect">
            <a:avLst/>
          </a:prstGeom>
        </p:spPr>
      </p:pic>
      <p:pic>
        <p:nvPicPr>
          <p:cNvPr id="8" name="Image 7"/>
          <p:cNvPicPr>
            <a:picLocks noChangeAspect="1"/>
          </p:cNvPicPr>
          <p:nvPr/>
        </p:nvPicPr>
        <p:blipFill>
          <a:blip r:embed="rId5"/>
          <a:stretch>
            <a:fillRect/>
          </a:stretch>
        </p:blipFill>
        <p:spPr>
          <a:xfrm>
            <a:off x="2123728" y="2036450"/>
            <a:ext cx="6410325" cy="4638675"/>
          </a:xfrm>
          <a:prstGeom prst="rect">
            <a:avLst/>
          </a:prstGeom>
        </p:spPr>
      </p:pic>
    </p:spTree>
    <p:extLst>
      <p:ext uri="{BB962C8B-B14F-4D97-AF65-F5344CB8AC3E}">
        <p14:creationId xmlns:p14="http://schemas.microsoft.com/office/powerpoint/2010/main" val="86178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1685974" cy="369332"/>
          </a:xfrm>
          <a:prstGeom prst="rect">
            <a:avLst/>
          </a:prstGeom>
        </p:spPr>
        <p:txBody>
          <a:bodyPr wrap="none">
            <a:spAutoFit/>
          </a:bodyPr>
          <a:lstStyle/>
          <a:p>
            <a:r>
              <a:rPr lang="fr-FR" dirty="0" smtClean="0"/>
              <a:t>Veganwashing</a:t>
            </a:r>
            <a:r>
              <a:rPr lang="fr-FR" dirty="0" smtClean="0"/>
              <a:t>?</a:t>
            </a:r>
            <a:endParaRPr lang="fr-FR" dirty="0"/>
          </a:p>
        </p:txBody>
      </p:sp>
      <p:pic>
        <p:nvPicPr>
          <p:cNvPr id="21505" name="Picture 1"/>
          <p:cNvPicPr>
            <a:picLocks noChangeAspect="1" noChangeArrowheads="1"/>
          </p:cNvPicPr>
          <p:nvPr/>
        </p:nvPicPr>
        <p:blipFill>
          <a:blip r:embed="rId3" cstate="print"/>
          <a:srcRect/>
          <a:stretch>
            <a:fillRect/>
          </a:stretch>
        </p:blipFill>
        <p:spPr bwMode="auto">
          <a:xfrm>
            <a:off x="539552" y="1052736"/>
            <a:ext cx="3886200" cy="5286375"/>
          </a:xfrm>
          <a:prstGeom prst="rect">
            <a:avLst/>
          </a:prstGeom>
          <a:noFill/>
          <a:ln w="9525">
            <a:noFill/>
            <a:miter lim="800000"/>
            <a:headEnd/>
            <a:tailEnd/>
          </a:ln>
        </p:spPr>
      </p:pic>
      <p:pic>
        <p:nvPicPr>
          <p:cNvPr id="21506" name="Picture 2"/>
          <p:cNvPicPr>
            <a:picLocks noChangeAspect="1" noChangeArrowheads="1"/>
          </p:cNvPicPr>
          <p:nvPr/>
        </p:nvPicPr>
        <p:blipFill>
          <a:blip r:embed="rId4" cstate="print"/>
          <a:srcRect/>
          <a:stretch>
            <a:fillRect/>
          </a:stretch>
        </p:blipFill>
        <p:spPr bwMode="auto">
          <a:xfrm>
            <a:off x="4788024" y="1052736"/>
            <a:ext cx="3524250" cy="5229225"/>
          </a:xfrm>
          <a:prstGeom prst="rect">
            <a:avLst/>
          </a:prstGeom>
          <a:noFill/>
          <a:ln w="9525">
            <a:noFill/>
            <a:miter lim="800000"/>
            <a:headEnd/>
            <a:tailEnd/>
          </a:ln>
        </p:spPr>
      </p:pic>
      <p:sp>
        <p:nvSpPr>
          <p:cNvPr id="6" name="TextBox 5"/>
          <p:cNvSpPr txBox="1"/>
          <p:nvPr/>
        </p:nvSpPr>
        <p:spPr>
          <a:xfrm>
            <a:off x="3764867" y="692696"/>
            <a:ext cx="1527213" cy="369332"/>
          </a:xfrm>
          <a:prstGeom prst="rect">
            <a:avLst/>
          </a:prstGeom>
          <a:noFill/>
        </p:spPr>
        <p:txBody>
          <a:bodyPr wrap="none" rtlCol="0">
            <a:spAutoFit/>
          </a:bodyPr>
          <a:lstStyle/>
          <a:p>
            <a:r>
              <a:rPr lang="fr-FR" dirty="0" err="1" smtClean="0"/>
              <a:t>Greenwashing</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1350691" cy="369332"/>
          </a:xfrm>
          <a:prstGeom prst="rect">
            <a:avLst/>
          </a:prstGeom>
          <a:noFill/>
        </p:spPr>
        <p:txBody>
          <a:bodyPr wrap="none" rtlCol="0">
            <a:spAutoFit/>
          </a:bodyPr>
          <a:lstStyle/>
          <a:p>
            <a:r>
              <a:rPr lang="fr-FR" dirty="0" err="1" smtClean="0"/>
              <a:t>Pinkwashing</a:t>
            </a:r>
            <a:endParaRPr lang="fr-FR" dirty="0"/>
          </a:p>
        </p:txBody>
      </p:sp>
      <p:pic>
        <p:nvPicPr>
          <p:cNvPr id="59395" name="Picture 3"/>
          <p:cNvPicPr>
            <a:picLocks noChangeAspect="1" noChangeArrowheads="1"/>
          </p:cNvPicPr>
          <p:nvPr/>
        </p:nvPicPr>
        <p:blipFill>
          <a:blip r:embed="rId2" cstate="print"/>
          <a:srcRect/>
          <a:stretch>
            <a:fillRect/>
          </a:stretch>
        </p:blipFill>
        <p:spPr bwMode="auto">
          <a:xfrm>
            <a:off x="467544" y="764704"/>
            <a:ext cx="7259910" cy="5745995"/>
          </a:xfrm>
          <a:prstGeom prst="rect">
            <a:avLst/>
          </a:prstGeom>
          <a:noFill/>
          <a:ln w="9525">
            <a:noFill/>
            <a:miter lim="800000"/>
            <a:headEnd/>
            <a:tailEnd/>
          </a:ln>
        </p:spPr>
      </p:pic>
      <p:pic>
        <p:nvPicPr>
          <p:cNvPr id="59394" name="Picture 2"/>
          <p:cNvPicPr>
            <a:picLocks noChangeAspect="1" noChangeArrowheads="1"/>
          </p:cNvPicPr>
          <p:nvPr/>
        </p:nvPicPr>
        <p:blipFill>
          <a:blip r:embed="rId3" cstate="print"/>
          <a:srcRect/>
          <a:stretch>
            <a:fillRect/>
          </a:stretch>
        </p:blipFill>
        <p:spPr bwMode="auto">
          <a:xfrm>
            <a:off x="395536" y="1102746"/>
            <a:ext cx="8354516" cy="506990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395536" y="626884"/>
            <a:ext cx="3312368" cy="4158079"/>
          </a:xfrm>
          <a:prstGeom prst="rect">
            <a:avLst/>
          </a:prstGeom>
        </p:spPr>
      </p:pic>
      <p:sp>
        <p:nvSpPr>
          <p:cNvPr id="6" name="ZoneTexte 5"/>
          <p:cNvSpPr txBox="1"/>
          <p:nvPr/>
        </p:nvSpPr>
        <p:spPr>
          <a:xfrm>
            <a:off x="3995936" y="260648"/>
            <a:ext cx="4824536" cy="4524315"/>
          </a:xfrm>
          <a:prstGeom prst="rect">
            <a:avLst/>
          </a:prstGeom>
          <a:noFill/>
        </p:spPr>
        <p:txBody>
          <a:bodyPr wrap="square" rtlCol="0">
            <a:spAutoFit/>
          </a:bodyPr>
          <a:lstStyle/>
          <a:p>
            <a:r>
              <a:rPr lang="en-US" sz="1600" dirty="0"/>
              <a:t>Queer activists have accused the European Broadcasting Union (EBU) of </a:t>
            </a:r>
            <a:r>
              <a:rPr lang="en-US" sz="1600" dirty="0" smtClean="0"/>
              <a:t>“</a:t>
            </a:r>
            <a:r>
              <a:rPr lang="en-US" sz="1600" b="1" dirty="0" err="1" smtClean="0"/>
              <a:t>pinkwashing</a:t>
            </a:r>
            <a:r>
              <a:rPr lang="en-US" sz="1600" dirty="0" smtClean="0"/>
              <a:t>” </a:t>
            </a:r>
            <a:r>
              <a:rPr lang="en-US" sz="1600" dirty="0"/>
              <a:t>Israel ahead of the Eurovision Song Contest final on Saturday.⁠</a:t>
            </a:r>
          </a:p>
          <a:p>
            <a:r>
              <a:rPr lang="en-US" sz="1600" dirty="0" smtClean="0"/>
              <a:t>⁠Thursday evening’s </a:t>
            </a:r>
            <a:r>
              <a:rPr lang="en-US" sz="1600" dirty="0"/>
              <a:t>show included a pre-recorded message about the LGBTQ community, often seen as a key audience for the event, detailing the history of the contest and its openness to the community.⁠</a:t>
            </a:r>
          </a:p>
          <a:p>
            <a:r>
              <a:rPr lang="en-US" sz="1600" b="1" dirty="0" smtClean="0"/>
              <a:t>However</a:t>
            </a:r>
            <a:r>
              <a:rPr lang="en-US" sz="1600" b="1" dirty="0"/>
              <a:t>, many LGBTQ activists have been among those vocally opposing Israel's involvement and say the country and the EBU, which runs the event, are engaged in laundering </a:t>
            </a:r>
            <a:r>
              <a:rPr lang="en-US" sz="1600" b="1" dirty="0" smtClean="0"/>
              <a:t>Israel’s </a:t>
            </a:r>
            <a:r>
              <a:rPr lang="en-US" sz="1600" b="1" dirty="0"/>
              <a:t>reputation or </a:t>
            </a:r>
            <a:r>
              <a:rPr lang="en-US" sz="1600" b="1" dirty="0" smtClean="0"/>
              <a:t>“</a:t>
            </a:r>
            <a:r>
              <a:rPr lang="en-US" sz="1600" b="1" dirty="0" err="1" smtClean="0"/>
              <a:t>pinkwashing</a:t>
            </a:r>
            <a:r>
              <a:rPr lang="en-US" sz="1600" b="1" dirty="0" smtClean="0"/>
              <a:t>”.</a:t>
            </a:r>
            <a:r>
              <a:rPr lang="en-US" sz="1600" b="1" dirty="0"/>
              <a:t>⁠</a:t>
            </a:r>
          </a:p>
          <a:p>
            <a:r>
              <a:rPr lang="en-US" sz="1600" dirty="0" smtClean="0"/>
              <a:t>Omar </a:t>
            </a:r>
            <a:r>
              <a:rPr lang="en-US" sz="1600" dirty="0" err="1"/>
              <a:t>Khatib</a:t>
            </a:r>
            <a:r>
              <a:rPr lang="en-US" sz="1600" dirty="0"/>
              <a:t>, a queer Palestinian writer and </a:t>
            </a:r>
            <a:r>
              <a:rPr lang="en-US" sz="1600" dirty="0" err="1"/>
              <a:t>organiser</a:t>
            </a:r>
            <a:r>
              <a:rPr lang="en-US" sz="1600" dirty="0"/>
              <a:t> from Jerusalem, told Middle East Eye that people had a clear choice to make.⁠</a:t>
            </a:r>
          </a:p>
          <a:p>
            <a:r>
              <a:rPr lang="en-US" sz="1600" dirty="0" smtClean="0"/>
              <a:t>“Either </a:t>
            </a:r>
            <a:r>
              <a:rPr lang="en-US" sz="1600" dirty="0"/>
              <a:t>you are against genocide and against the mass killing of Palestinians, or you are willing to </a:t>
            </a:r>
            <a:r>
              <a:rPr lang="en-US" sz="1600" dirty="0" err="1"/>
              <a:t>normalise</a:t>
            </a:r>
            <a:r>
              <a:rPr lang="en-US" sz="1600" dirty="0"/>
              <a:t> and coexist with it</a:t>
            </a:r>
            <a:r>
              <a:rPr lang="en-US" sz="1600" dirty="0" smtClean="0"/>
              <a:t>,” </a:t>
            </a:r>
            <a:r>
              <a:rPr lang="en-US" sz="1600" dirty="0"/>
              <a:t>he said.</a:t>
            </a:r>
            <a:r>
              <a:rPr lang="en-US" sz="1600" dirty="0" smtClean="0"/>
              <a:t>⁠</a:t>
            </a:r>
            <a:endParaRPr lang="en-US" sz="1600" dirty="0"/>
          </a:p>
        </p:txBody>
      </p:sp>
      <p:sp>
        <p:nvSpPr>
          <p:cNvPr id="7" name="ZoneTexte 6"/>
          <p:cNvSpPr txBox="1"/>
          <p:nvPr/>
        </p:nvSpPr>
        <p:spPr>
          <a:xfrm>
            <a:off x="335030" y="234532"/>
            <a:ext cx="1979388" cy="369332"/>
          </a:xfrm>
          <a:prstGeom prst="rect">
            <a:avLst/>
          </a:prstGeom>
          <a:noFill/>
        </p:spPr>
        <p:txBody>
          <a:bodyPr wrap="none" rtlCol="0">
            <a:spAutoFit/>
          </a:bodyPr>
          <a:lstStyle/>
          <a:p>
            <a:r>
              <a:rPr lang="fr-FR" dirty="0" smtClean="0"/>
              <a:t>ESC 2026 in Vienna</a:t>
            </a:r>
            <a:endParaRPr lang="fr-FR" dirty="0"/>
          </a:p>
        </p:txBody>
      </p:sp>
      <p:sp>
        <p:nvSpPr>
          <p:cNvPr id="8" name="Rectangle 7"/>
          <p:cNvSpPr/>
          <p:nvPr/>
        </p:nvSpPr>
        <p:spPr>
          <a:xfrm>
            <a:off x="335030" y="4784963"/>
            <a:ext cx="8557449" cy="2062103"/>
          </a:xfrm>
          <a:prstGeom prst="rect">
            <a:avLst/>
          </a:prstGeom>
        </p:spPr>
        <p:txBody>
          <a:bodyPr wrap="square">
            <a:spAutoFit/>
          </a:bodyPr>
          <a:lstStyle/>
          <a:p>
            <a:r>
              <a:rPr lang="en-US" sz="1600" dirty="0"/>
              <a:t>“Eurovision has become another </a:t>
            </a:r>
            <a:r>
              <a:rPr lang="en-US" sz="1600" b="1" dirty="0"/>
              <a:t>test of our collective humanity</a:t>
            </a:r>
            <a:r>
              <a:rPr lang="en-US" sz="1600" dirty="0"/>
              <a:t> in this sense - the question is no longer whether culture and politics can be separated, but whether people are </a:t>
            </a:r>
            <a:r>
              <a:rPr lang="en-US" sz="1600" b="1" dirty="0"/>
              <a:t>willing to continue celebrating spectacle while an ongoing genocide is being livestreamed to the world</a:t>
            </a:r>
            <a:r>
              <a:rPr lang="en-US" sz="1600" dirty="0"/>
              <a:t>.”⁠</a:t>
            </a:r>
          </a:p>
          <a:p>
            <a:r>
              <a:rPr lang="en-US" sz="1600" dirty="0"/>
              <a:t>⁠</a:t>
            </a:r>
            <a:r>
              <a:rPr lang="en-US" sz="1600" dirty="0" err="1"/>
              <a:t>Khatib</a:t>
            </a:r>
            <a:r>
              <a:rPr lang="en-US" sz="1600" dirty="0"/>
              <a:t> added that Eurovision's claims of political neutrality also rang hollow, saying it had become a stage where </a:t>
            </a:r>
            <a:r>
              <a:rPr lang="en-US" sz="1600" b="1" u="sng" dirty="0"/>
              <a:t>“liberalism, nationalism and colonialism intersect under the language of diversity and inclusion”</a:t>
            </a:r>
            <a:r>
              <a:rPr lang="en-US" sz="1600" dirty="0"/>
              <a:t>.⁠</a:t>
            </a:r>
          </a:p>
          <a:p>
            <a:r>
              <a:rPr lang="en-US" sz="1600" dirty="0"/>
              <a:t>⁠As a result of the anger over Israel's inclusion, many LGBTQ people will break with what may have been the habit of a lifetime and refuse to watch Saturday’s final.⁠</a:t>
            </a:r>
            <a:endParaRPr lang="fr-FR" sz="1600" dirty="0"/>
          </a:p>
        </p:txBody>
      </p:sp>
    </p:spTree>
    <p:extLst>
      <p:ext uri="{BB962C8B-B14F-4D97-AF65-F5344CB8AC3E}">
        <p14:creationId xmlns:p14="http://schemas.microsoft.com/office/powerpoint/2010/main" val="389626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3528" y="188640"/>
            <a:ext cx="2725170" cy="646331"/>
          </a:xfrm>
          <a:prstGeom prst="rect">
            <a:avLst/>
          </a:prstGeom>
          <a:noFill/>
        </p:spPr>
        <p:txBody>
          <a:bodyPr wrap="none" rtlCol="0">
            <a:spAutoFit/>
          </a:bodyPr>
          <a:lstStyle/>
          <a:p>
            <a:r>
              <a:rPr lang="fr-FR" dirty="0" smtClean="0"/>
              <a:t>« </a:t>
            </a:r>
            <a:r>
              <a:rPr lang="fr-FR" dirty="0" smtClean="0">
                <a:solidFill>
                  <a:srgbClr val="FF0000"/>
                </a:solidFill>
              </a:rPr>
              <a:t>Veganwashing</a:t>
            </a:r>
            <a:r>
              <a:rPr lang="fr-FR" dirty="0" smtClean="0"/>
              <a:t> » </a:t>
            </a:r>
          </a:p>
          <a:p>
            <a:r>
              <a:rPr lang="fr-FR" i="1" dirty="0" smtClean="0"/>
              <a:t>Haaretz</a:t>
            </a:r>
            <a:r>
              <a:rPr lang="fr-FR" dirty="0"/>
              <a:t> 2013 (</a:t>
            </a:r>
            <a:r>
              <a:rPr lang="fr-FR" dirty="0" err="1"/>
              <a:t>Aeyal</a:t>
            </a:r>
            <a:r>
              <a:rPr lang="fr-FR" dirty="0"/>
              <a:t> Gross)</a:t>
            </a:r>
            <a:endParaRPr lang="fr-FR" dirty="0" smtClean="0"/>
          </a:p>
        </p:txBody>
      </p:sp>
      <p:pic>
        <p:nvPicPr>
          <p:cNvPr id="5" name="Image 4"/>
          <p:cNvPicPr>
            <a:picLocks noChangeAspect="1"/>
          </p:cNvPicPr>
          <p:nvPr/>
        </p:nvPicPr>
        <p:blipFill>
          <a:blip r:embed="rId2"/>
          <a:stretch>
            <a:fillRect/>
          </a:stretch>
        </p:blipFill>
        <p:spPr>
          <a:xfrm>
            <a:off x="323528" y="908720"/>
            <a:ext cx="6170489" cy="731624"/>
          </a:xfrm>
          <a:prstGeom prst="rect">
            <a:avLst/>
          </a:prstGeom>
        </p:spPr>
      </p:pic>
      <p:sp>
        <p:nvSpPr>
          <p:cNvPr id="6" name="ZoneTexte 5"/>
          <p:cNvSpPr txBox="1"/>
          <p:nvPr/>
        </p:nvSpPr>
        <p:spPr>
          <a:xfrm>
            <a:off x="683568" y="2060848"/>
            <a:ext cx="7632847" cy="3970318"/>
          </a:xfrm>
          <a:prstGeom prst="rect">
            <a:avLst/>
          </a:prstGeom>
          <a:noFill/>
        </p:spPr>
        <p:txBody>
          <a:bodyPr wrap="square" rtlCol="0">
            <a:spAutoFit/>
          </a:bodyPr>
          <a:lstStyle/>
          <a:p>
            <a:r>
              <a:rPr lang="en-US" dirty="0" smtClean="0"/>
              <a:t>“</a:t>
            </a:r>
            <a:r>
              <a:rPr lang="en-US" dirty="0" err="1" smtClean="0"/>
              <a:t>Eyal</a:t>
            </a:r>
            <a:r>
              <a:rPr lang="en-US" dirty="0" smtClean="0"/>
              <a:t> </a:t>
            </a:r>
            <a:r>
              <a:rPr lang="en-US" dirty="0" err="1"/>
              <a:t>Megged</a:t>
            </a:r>
            <a:r>
              <a:rPr lang="en-US" dirty="0"/>
              <a:t> has recently (“Back Bibi on animal rights – and help Israel to boot,” </a:t>
            </a:r>
            <a:r>
              <a:rPr lang="en-US" i="1" dirty="0" err="1"/>
              <a:t>Haaretz</a:t>
            </a:r>
            <a:r>
              <a:rPr lang="en-US" dirty="0"/>
              <a:t>, October 21) called on Prime Minister Benjamin Netanyahu to </a:t>
            </a:r>
            <a:r>
              <a:rPr lang="en-US" u="sng" dirty="0"/>
              <a:t>champion animal rights as a default option</a:t>
            </a:r>
            <a:r>
              <a:rPr lang="en-US" dirty="0"/>
              <a:t>. “[W]hat’s there to stop Netanyahu from being a real reformer in animal welfare? </a:t>
            </a:r>
            <a:r>
              <a:rPr lang="en-US" b="1" dirty="0"/>
              <a:t>After all, peace with the Arabs isn’t going to happen, so why don’t </a:t>
            </a:r>
            <a:r>
              <a:rPr lang="en-US" b="1" dirty="0" err="1"/>
              <a:t>Livni</a:t>
            </a:r>
            <a:r>
              <a:rPr lang="en-US" b="1" dirty="0"/>
              <a:t> and Netanyahu harness their futile efforts on talks with the Palestinians to a goal that would truly make us a light unto the nations?</a:t>
            </a:r>
            <a:r>
              <a:rPr lang="en-US" dirty="0"/>
              <a:t> Why not make ourselves the </a:t>
            </a:r>
            <a:r>
              <a:rPr lang="en-US" b="1" dirty="0"/>
              <a:t>champions of progress on an issue that enlightened people the world over take seriously</a:t>
            </a:r>
            <a:r>
              <a:rPr lang="en-US" dirty="0"/>
              <a:t>?” Netanyahu apparently likes the idea: This week he announced his support for the Meatless Monday project and noted that he and his family are very sensitive to the issue of cruelty to animals</a:t>
            </a:r>
            <a:r>
              <a:rPr lang="en-US" dirty="0" smtClean="0"/>
              <a:t>.</a:t>
            </a:r>
          </a:p>
          <a:p>
            <a:r>
              <a:rPr lang="en-US" dirty="0"/>
              <a:t>(…) In Tel Aviv today, it is far easier to find food whose preparation has not involved the </a:t>
            </a:r>
            <a:r>
              <a:rPr lang="en-US" b="1" dirty="0"/>
              <a:t>exploitation of animals</a:t>
            </a:r>
            <a:r>
              <a:rPr lang="en-US" dirty="0"/>
              <a:t> than to find food whose production has not entailed the oppression and </a:t>
            </a:r>
            <a:r>
              <a:rPr lang="en-US" b="1" dirty="0"/>
              <a:t>uprooting of other human beings</a:t>
            </a:r>
            <a:r>
              <a:rPr lang="en-US" dirty="0"/>
              <a:t>.</a:t>
            </a:r>
            <a:endParaRPr lang="fr-FR" dirty="0"/>
          </a:p>
        </p:txBody>
      </p:sp>
    </p:spTree>
    <p:extLst>
      <p:ext uri="{BB962C8B-B14F-4D97-AF65-F5344CB8AC3E}">
        <p14:creationId xmlns:p14="http://schemas.microsoft.com/office/powerpoint/2010/main" val="243647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srcRect/>
          <a:stretch>
            <a:fillRect/>
          </a:stretch>
        </p:blipFill>
        <p:spPr bwMode="auto">
          <a:xfrm>
            <a:off x="179513" y="82265"/>
            <a:ext cx="6840760" cy="6633688"/>
          </a:xfrm>
          <a:prstGeom prst="rect">
            <a:avLst/>
          </a:prstGeom>
          <a:noFill/>
          <a:ln w="9525">
            <a:noFill/>
            <a:miter lim="800000"/>
            <a:headEnd/>
            <a:tailEnd/>
          </a:ln>
        </p:spPr>
      </p:pic>
      <p:sp>
        <p:nvSpPr>
          <p:cNvPr id="5" name="TextBox 4"/>
          <p:cNvSpPr txBox="1"/>
          <p:nvPr/>
        </p:nvSpPr>
        <p:spPr>
          <a:xfrm>
            <a:off x="7092280" y="3356992"/>
            <a:ext cx="2051720" cy="1200329"/>
          </a:xfrm>
          <a:prstGeom prst="rect">
            <a:avLst/>
          </a:prstGeom>
          <a:noFill/>
        </p:spPr>
        <p:txBody>
          <a:bodyPr wrap="square" rtlCol="0">
            <a:spAutoFit/>
          </a:bodyPr>
          <a:lstStyle/>
          <a:p>
            <a:r>
              <a:rPr lang="en-US" dirty="0" smtClean="0"/>
              <a:t>The myth of “the most ethical army in the world”, now extended!</a:t>
            </a:r>
            <a:endParaRPr lang="en-US" dirty="0"/>
          </a:p>
        </p:txBody>
      </p:sp>
      <p:pic>
        <p:nvPicPr>
          <p:cNvPr id="61443" name="Picture 3"/>
          <p:cNvPicPr>
            <a:picLocks noChangeAspect="1" noChangeArrowheads="1"/>
          </p:cNvPicPr>
          <p:nvPr/>
        </p:nvPicPr>
        <p:blipFill>
          <a:blip r:embed="rId3" cstate="print"/>
          <a:srcRect/>
          <a:stretch>
            <a:fillRect/>
          </a:stretch>
        </p:blipFill>
        <p:spPr bwMode="auto">
          <a:xfrm>
            <a:off x="4644008" y="1556792"/>
            <a:ext cx="2838450" cy="1562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467544" y="332656"/>
            <a:ext cx="4781550" cy="4848225"/>
          </a:xfrm>
          <a:prstGeom prst="rect">
            <a:avLst/>
          </a:prstGeom>
          <a:noFill/>
          <a:ln w="9525">
            <a:noFill/>
            <a:miter lim="800000"/>
            <a:headEnd/>
            <a:tailEnd/>
          </a:ln>
        </p:spPr>
      </p:pic>
      <p:pic>
        <p:nvPicPr>
          <p:cNvPr id="64516" name="Picture 4"/>
          <p:cNvPicPr>
            <a:picLocks noChangeAspect="1" noChangeArrowheads="1"/>
          </p:cNvPicPr>
          <p:nvPr/>
        </p:nvPicPr>
        <p:blipFill>
          <a:blip r:embed="rId3" cstate="print"/>
          <a:srcRect/>
          <a:stretch>
            <a:fillRect/>
          </a:stretch>
        </p:blipFill>
        <p:spPr bwMode="auto">
          <a:xfrm>
            <a:off x="1858194" y="300046"/>
            <a:ext cx="6781800" cy="5410200"/>
          </a:xfrm>
          <a:prstGeom prst="rect">
            <a:avLst/>
          </a:prstGeom>
          <a:noFill/>
          <a:ln w="9525">
            <a:noFill/>
            <a:miter lim="800000"/>
            <a:headEnd/>
            <a:tailEnd/>
          </a:ln>
        </p:spPr>
      </p:pic>
      <p:sp>
        <p:nvSpPr>
          <p:cNvPr id="2" name="ZoneTexte 1"/>
          <p:cNvSpPr txBox="1"/>
          <p:nvPr/>
        </p:nvSpPr>
        <p:spPr>
          <a:xfrm>
            <a:off x="251520" y="5805264"/>
            <a:ext cx="8856983" cy="923330"/>
          </a:xfrm>
          <a:prstGeom prst="rect">
            <a:avLst/>
          </a:prstGeom>
          <a:noFill/>
        </p:spPr>
        <p:txBody>
          <a:bodyPr wrap="square" rtlCol="0">
            <a:spAutoFit/>
          </a:bodyPr>
          <a:lstStyle/>
          <a:p>
            <a:r>
              <a:rPr lang="en-US" dirty="0"/>
              <a:t>Birthright Israel trips are </a:t>
            </a:r>
            <a:r>
              <a:rPr lang="en-US" b="1" dirty="0"/>
              <a:t>free</a:t>
            </a:r>
            <a:r>
              <a:rPr lang="en-US" dirty="0"/>
              <a:t> 10-day educational tours for young Jewish adults. To participate, you must be 18 to 26 years old, have graduated high school, and have at least one Jewish birth parent or a recognized conversion.</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a:hlinkClick r:id="rId2"/>
          </p:cNvPr>
          <p:cNvPicPr>
            <a:picLocks noChangeAspect="1" noChangeArrowheads="1"/>
          </p:cNvPicPr>
          <p:nvPr/>
        </p:nvPicPr>
        <p:blipFill>
          <a:blip r:embed="rId3" cstate="print"/>
          <a:srcRect/>
          <a:stretch>
            <a:fillRect/>
          </a:stretch>
        </p:blipFill>
        <p:spPr bwMode="auto">
          <a:xfrm>
            <a:off x="323528" y="188640"/>
            <a:ext cx="6457156" cy="5879566"/>
          </a:xfrm>
          <a:prstGeom prst="rect">
            <a:avLst/>
          </a:prstGeom>
          <a:noFill/>
          <a:ln w="9525">
            <a:noFill/>
            <a:miter lim="800000"/>
            <a:headEnd/>
            <a:tailEnd/>
          </a:ln>
        </p:spPr>
      </p:pic>
      <p:sp>
        <p:nvSpPr>
          <p:cNvPr id="2" name="ZoneTexte 1"/>
          <p:cNvSpPr txBox="1"/>
          <p:nvPr/>
        </p:nvSpPr>
        <p:spPr>
          <a:xfrm>
            <a:off x="5868144" y="2924944"/>
            <a:ext cx="3168352" cy="3416320"/>
          </a:xfrm>
          <a:prstGeom prst="rect">
            <a:avLst/>
          </a:prstGeom>
          <a:noFill/>
        </p:spPr>
        <p:txBody>
          <a:bodyPr wrap="square" rtlCol="0">
            <a:spAutoFit/>
          </a:bodyPr>
          <a:lstStyle/>
          <a:p>
            <a:r>
              <a:rPr lang="en-US" dirty="0"/>
              <a:t>Palestinians claim that </a:t>
            </a:r>
            <a:endParaRPr lang="en-US" dirty="0" smtClean="0"/>
          </a:p>
          <a:p>
            <a:pPr marL="285750" indent="-285750">
              <a:buFont typeface="Arial" panose="020B0604020202020204" pitchFamily="34" charset="0"/>
              <a:buChar char="•"/>
            </a:pPr>
            <a:r>
              <a:rPr lang="en-US" dirty="0" smtClean="0"/>
              <a:t>so-called “typical” </a:t>
            </a:r>
            <a:r>
              <a:rPr lang="en-US" dirty="0"/>
              <a:t>Israeli food is culturally appropriated from Palestinian cuisine. Israelis love schnitzel.</a:t>
            </a:r>
          </a:p>
          <a:p>
            <a:pPr marL="285750" indent="-285750">
              <a:buFont typeface="Arial" panose="020B0604020202020204" pitchFamily="34" charset="0"/>
              <a:buChar char="•"/>
            </a:pPr>
            <a:r>
              <a:rPr lang="en-US" dirty="0" smtClean="0"/>
              <a:t>traditional </a:t>
            </a:r>
            <a:r>
              <a:rPr lang="en-US" dirty="0"/>
              <a:t>Palestinian food was almost purely vegan. After the Nakba, the UNRWA introduced corned beef and increased meat consumption.</a:t>
            </a:r>
          </a:p>
        </p:txBody>
      </p:sp>
      <p:sp>
        <p:nvSpPr>
          <p:cNvPr id="4" name="Rectangle 3"/>
          <p:cNvSpPr/>
          <p:nvPr/>
        </p:nvSpPr>
        <p:spPr>
          <a:xfrm>
            <a:off x="6890609" y="116632"/>
            <a:ext cx="2217895" cy="923330"/>
          </a:xfrm>
          <a:prstGeom prst="rect">
            <a:avLst/>
          </a:prstGeom>
        </p:spPr>
        <p:txBody>
          <a:bodyPr wrap="square">
            <a:spAutoFit/>
          </a:bodyPr>
          <a:lstStyle/>
          <a:p>
            <a:r>
              <a:rPr lang="en-CA" dirty="0" smtClean="0"/>
              <a:t>Then Palestinians also used the term “Veganwashing”</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4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83568" y="764704"/>
            <a:ext cx="6496050" cy="2600325"/>
          </a:xfrm>
          <a:prstGeom prst="rect">
            <a:avLst/>
          </a:prstGeom>
        </p:spPr>
      </p:pic>
      <p:pic>
        <p:nvPicPr>
          <p:cNvPr id="5" name="Image 4"/>
          <p:cNvPicPr>
            <a:picLocks noChangeAspect="1"/>
          </p:cNvPicPr>
          <p:nvPr/>
        </p:nvPicPr>
        <p:blipFill>
          <a:blip r:embed="rId3"/>
          <a:stretch>
            <a:fillRect/>
          </a:stretch>
        </p:blipFill>
        <p:spPr>
          <a:xfrm>
            <a:off x="1547664" y="4077072"/>
            <a:ext cx="6572250" cy="1838325"/>
          </a:xfrm>
          <a:prstGeom prst="rect">
            <a:avLst/>
          </a:prstGeom>
        </p:spPr>
      </p:pic>
    </p:spTree>
    <p:extLst>
      <p:ext uri="{BB962C8B-B14F-4D97-AF65-F5344CB8AC3E}">
        <p14:creationId xmlns:p14="http://schemas.microsoft.com/office/powerpoint/2010/main" val="228881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1514774" cy="477054"/>
          </a:xfrm>
          <a:prstGeom prst="rect">
            <a:avLst/>
          </a:prstGeom>
          <a:noFill/>
        </p:spPr>
        <p:txBody>
          <a:bodyPr wrap="none" rtlCol="0">
            <a:spAutoFit/>
          </a:bodyPr>
          <a:lstStyle/>
          <a:p>
            <a:r>
              <a:rPr lang="fr-FR" sz="2500" dirty="0" smtClean="0"/>
              <a:t>II - </a:t>
            </a:r>
            <a:r>
              <a:rPr lang="fr-FR" sz="2500" u="sng" dirty="0" err="1" smtClean="0"/>
              <a:t>History</a:t>
            </a:r>
            <a:endParaRPr lang="fr-FR" sz="2500" u="sng" dirty="0"/>
          </a:p>
        </p:txBody>
      </p:sp>
      <p:sp>
        <p:nvSpPr>
          <p:cNvPr id="3" name="TextBox 2"/>
          <p:cNvSpPr txBox="1"/>
          <p:nvPr/>
        </p:nvSpPr>
        <p:spPr>
          <a:xfrm>
            <a:off x="323528" y="908720"/>
            <a:ext cx="3374322" cy="369332"/>
          </a:xfrm>
          <a:prstGeom prst="rect">
            <a:avLst/>
          </a:prstGeom>
          <a:noFill/>
        </p:spPr>
        <p:txBody>
          <a:bodyPr wrap="none" rtlCol="0">
            <a:spAutoFit/>
          </a:bodyPr>
          <a:lstStyle/>
          <a:p>
            <a:r>
              <a:rPr lang="fr-FR" dirty="0" smtClean="0"/>
              <a:t>The village of </a:t>
            </a:r>
            <a:r>
              <a:rPr lang="fr-FR" dirty="0" err="1" smtClean="0"/>
              <a:t>Amirim</a:t>
            </a:r>
            <a:r>
              <a:rPr lang="fr-FR" dirty="0" smtClean="0"/>
              <a:t> in the 1950s</a:t>
            </a:r>
            <a:endParaRPr lang="fr-FR" dirty="0"/>
          </a:p>
        </p:txBody>
      </p:sp>
      <p:pic>
        <p:nvPicPr>
          <p:cNvPr id="19458" name="Picture 2"/>
          <p:cNvPicPr>
            <a:picLocks noChangeAspect="1" noChangeArrowheads="1"/>
          </p:cNvPicPr>
          <p:nvPr/>
        </p:nvPicPr>
        <p:blipFill>
          <a:blip r:embed="rId3" cstate="print"/>
          <a:srcRect/>
          <a:stretch>
            <a:fillRect/>
          </a:stretch>
        </p:blipFill>
        <p:spPr bwMode="auto">
          <a:xfrm>
            <a:off x="3851920" y="260648"/>
            <a:ext cx="4924524" cy="4820766"/>
          </a:xfrm>
          <a:prstGeom prst="rect">
            <a:avLst/>
          </a:prstGeom>
          <a:noFill/>
          <a:ln w="9525">
            <a:noFill/>
            <a:miter lim="800000"/>
            <a:headEnd/>
            <a:tailEnd/>
          </a:ln>
        </p:spPr>
      </p:pic>
      <p:sp>
        <p:nvSpPr>
          <p:cNvPr id="6" name="TextBox 5"/>
          <p:cNvSpPr txBox="1"/>
          <p:nvPr/>
        </p:nvSpPr>
        <p:spPr>
          <a:xfrm>
            <a:off x="3707904" y="5325015"/>
            <a:ext cx="5292080" cy="1200329"/>
          </a:xfrm>
          <a:prstGeom prst="rect">
            <a:avLst/>
          </a:prstGeom>
          <a:noFill/>
        </p:spPr>
        <p:txBody>
          <a:bodyPr wrap="square" rtlCol="0">
            <a:spAutoFit/>
          </a:bodyPr>
          <a:lstStyle/>
          <a:p>
            <a:r>
              <a:rPr lang="en-US" dirty="0" smtClean="0"/>
              <a:t>Early 1950s, settlers camps with Yemenites, Tunisians, </a:t>
            </a:r>
            <a:r>
              <a:rPr lang="en-US" dirty="0" smtClean="0"/>
              <a:t>Moroccans. </a:t>
            </a:r>
            <a:r>
              <a:rPr lang="en-US" dirty="0" smtClean="0"/>
              <a:t>They left (too cold).</a:t>
            </a:r>
            <a:br>
              <a:rPr lang="en-US" dirty="0" smtClean="0"/>
            </a:br>
            <a:r>
              <a:rPr lang="en-US" dirty="0" smtClean="0"/>
              <a:t>11 people from the Israeli Vegetarian association decided in the mid 1950s to build a vegetarian village…</a:t>
            </a:r>
            <a:endParaRPr lang="en-US" dirty="0"/>
          </a:p>
        </p:txBody>
      </p:sp>
      <p:pic>
        <p:nvPicPr>
          <p:cNvPr id="19459" name="Picture 3"/>
          <p:cNvPicPr>
            <a:picLocks noChangeAspect="1" noChangeArrowheads="1"/>
          </p:cNvPicPr>
          <p:nvPr/>
        </p:nvPicPr>
        <p:blipFill>
          <a:blip r:embed="rId4" cstate="print"/>
          <a:srcRect/>
          <a:stretch>
            <a:fillRect/>
          </a:stretch>
        </p:blipFill>
        <p:spPr bwMode="auto">
          <a:xfrm>
            <a:off x="467544" y="1412776"/>
            <a:ext cx="3173078" cy="494154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3779912" y="404665"/>
            <a:ext cx="5306517" cy="4689811"/>
            <a:chOff x="3779912" y="404665"/>
            <a:chExt cx="5306517" cy="4689811"/>
          </a:xfrm>
        </p:grpSpPr>
        <p:pic>
          <p:nvPicPr>
            <p:cNvPr id="62467" name="Picture 3"/>
            <p:cNvPicPr>
              <a:picLocks noChangeAspect="1" noChangeArrowheads="1"/>
            </p:cNvPicPr>
            <p:nvPr/>
          </p:nvPicPr>
          <p:blipFill>
            <a:blip r:embed="rId2" cstate="print"/>
            <a:srcRect/>
            <a:stretch>
              <a:fillRect/>
            </a:stretch>
          </p:blipFill>
          <p:spPr bwMode="auto">
            <a:xfrm>
              <a:off x="3949933" y="404665"/>
              <a:ext cx="4943354" cy="4320480"/>
            </a:xfrm>
            <a:prstGeom prst="rect">
              <a:avLst/>
            </a:prstGeom>
            <a:noFill/>
            <a:ln w="9525">
              <a:noFill/>
              <a:miter lim="800000"/>
              <a:headEnd/>
              <a:tailEnd/>
            </a:ln>
          </p:spPr>
        </p:pic>
        <p:sp>
          <p:nvSpPr>
            <p:cNvPr id="6" name="TextBox 5"/>
            <p:cNvSpPr txBox="1"/>
            <p:nvPr/>
          </p:nvSpPr>
          <p:spPr>
            <a:xfrm>
              <a:off x="3779912" y="4725144"/>
              <a:ext cx="5306517" cy="369332"/>
            </a:xfrm>
            <a:prstGeom prst="rect">
              <a:avLst/>
            </a:prstGeom>
            <a:noFill/>
          </p:spPr>
          <p:txBody>
            <a:bodyPr wrap="none" rtlCol="0">
              <a:spAutoFit/>
            </a:bodyPr>
            <a:lstStyle/>
            <a:p>
              <a:r>
                <a:rPr lang="en-US" dirty="0" err="1" smtClean="0"/>
                <a:t>Yehuda</a:t>
              </a:r>
              <a:r>
                <a:rPr lang="en-US" dirty="0" smtClean="0"/>
                <a:t> </a:t>
              </a:r>
              <a:r>
                <a:rPr lang="en-US" dirty="0" err="1" smtClean="0"/>
                <a:t>Karmeli</a:t>
              </a:r>
              <a:r>
                <a:rPr lang="en-US" dirty="0" smtClean="0"/>
                <a:t>, born 1935, the last of the 11 founders</a:t>
              </a:r>
              <a:endParaRPr lang="en-US" dirty="0"/>
            </a:p>
          </p:txBody>
        </p:sp>
      </p:grpSp>
      <p:pic>
        <p:nvPicPr>
          <p:cNvPr id="62468" name="Picture 4"/>
          <p:cNvPicPr>
            <a:picLocks noChangeAspect="1" noChangeArrowheads="1"/>
          </p:cNvPicPr>
          <p:nvPr/>
        </p:nvPicPr>
        <p:blipFill>
          <a:blip r:embed="rId3" cstate="print"/>
          <a:srcRect/>
          <a:stretch>
            <a:fillRect/>
          </a:stretch>
        </p:blipFill>
        <p:spPr bwMode="auto">
          <a:xfrm>
            <a:off x="6516216" y="5157192"/>
            <a:ext cx="2406204" cy="1560233"/>
          </a:xfrm>
          <a:prstGeom prst="rect">
            <a:avLst/>
          </a:prstGeom>
          <a:noFill/>
          <a:ln w="9525">
            <a:noFill/>
            <a:miter lim="800000"/>
            <a:headEnd/>
            <a:tailEnd/>
          </a:ln>
        </p:spPr>
      </p:pic>
      <p:sp>
        <p:nvSpPr>
          <p:cNvPr id="8" name="TextBox 7"/>
          <p:cNvSpPr txBox="1"/>
          <p:nvPr/>
        </p:nvSpPr>
        <p:spPr>
          <a:xfrm>
            <a:off x="3813601" y="5229200"/>
            <a:ext cx="1694503" cy="369332"/>
          </a:xfrm>
          <a:prstGeom prst="rect">
            <a:avLst/>
          </a:prstGeom>
          <a:noFill/>
        </p:spPr>
        <p:txBody>
          <a:bodyPr wrap="none" rtlCol="0">
            <a:spAutoFit/>
          </a:bodyPr>
          <a:lstStyle/>
          <a:p>
            <a:r>
              <a:rPr lang="fr-FR" dirty="0" smtClean="0"/>
              <a:t>1950 </a:t>
            </a:r>
            <a:r>
              <a:rPr lang="fr-FR" dirty="0" err="1" smtClean="0"/>
              <a:t>vegetarian</a:t>
            </a:r>
            <a:endParaRPr lang="fr-FR" dirty="0"/>
          </a:p>
        </p:txBody>
      </p:sp>
      <p:sp>
        <p:nvSpPr>
          <p:cNvPr id="9" name="TextBox 8"/>
          <p:cNvSpPr txBox="1"/>
          <p:nvPr/>
        </p:nvSpPr>
        <p:spPr>
          <a:xfrm>
            <a:off x="3779912" y="5579948"/>
            <a:ext cx="2585451" cy="369332"/>
          </a:xfrm>
          <a:prstGeom prst="rect">
            <a:avLst/>
          </a:prstGeom>
          <a:noFill/>
        </p:spPr>
        <p:txBody>
          <a:bodyPr wrap="none" rtlCol="0">
            <a:spAutoFit/>
          </a:bodyPr>
          <a:lstStyle/>
          <a:p>
            <a:r>
              <a:rPr lang="en-US" dirty="0" smtClean="0"/>
              <a:t>“No meat, no fish” policy </a:t>
            </a:r>
            <a:endParaRPr lang="en-US" dirty="0"/>
          </a:p>
        </p:txBody>
      </p:sp>
      <p:grpSp>
        <p:nvGrpSpPr>
          <p:cNvPr id="12" name="Group 11"/>
          <p:cNvGrpSpPr/>
          <p:nvPr/>
        </p:nvGrpSpPr>
        <p:grpSpPr>
          <a:xfrm>
            <a:off x="467544" y="404664"/>
            <a:ext cx="3155851" cy="5553908"/>
            <a:chOff x="467544" y="404664"/>
            <a:chExt cx="3155851" cy="5553908"/>
          </a:xfrm>
        </p:grpSpPr>
        <p:pic>
          <p:nvPicPr>
            <p:cNvPr id="62466" name="Picture 2"/>
            <p:cNvPicPr>
              <a:picLocks noChangeAspect="1" noChangeArrowheads="1"/>
            </p:cNvPicPr>
            <p:nvPr/>
          </p:nvPicPr>
          <p:blipFill>
            <a:blip r:embed="rId4" cstate="print"/>
            <a:srcRect/>
            <a:stretch>
              <a:fillRect/>
            </a:stretch>
          </p:blipFill>
          <p:spPr bwMode="auto">
            <a:xfrm>
              <a:off x="467544" y="404664"/>
              <a:ext cx="3155851" cy="5063108"/>
            </a:xfrm>
            <a:prstGeom prst="rect">
              <a:avLst/>
            </a:prstGeom>
            <a:noFill/>
            <a:ln w="9525">
              <a:noFill/>
              <a:miter lim="800000"/>
              <a:headEnd/>
              <a:tailEnd/>
            </a:ln>
          </p:spPr>
        </p:pic>
        <p:sp>
          <p:nvSpPr>
            <p:cNvPr id="10" name="TextBox 9"/>
            <p:cNvSpPr txBox="1"/>
            <p:nvPr/>
          </p:nvSpPr>
          <p:spPr>
            <a:xfrm>
              <a:off x="467544" y="5589240"/>
              <a:ext cx="1439818" cy="369332"/>
            </a:xfrm>
            <a:prstGeom prst="rect">
              <a:avLst/>
            </a:prstGeom>
            <a:noFill/>
          </p:spPr>
          <p:txBody>
            <a:bodyPr wrap="none" rtlCol="0">
              <a:spAutoFit/>
            </a:bodyPr>
            <a:lstStyle/>
            <a:p>
              <a:r>
                <a:rPr lang="en-US" dirty="0" smtClean="0"/>
                <a:t>1970, hippies</a:t>
              </a:r>
              <a:endParaRPr lang="en-US" dirty="0"/>
            </a:p>
          </p:txBody>
        </p:sp>
      </p:grpSp>
      <p:sp>
        <p:nvSpPr>
          <p:cNvPr id="11" name="TextBox 10"/>
          <p:cNvSpPr txBox="1"/>
          <p:nvPr/>
        </p:nvSpPr>
        <p:spPr>
          <a:xfrm>
            <a:off x="467544" y="6093296"/>
            <a:ext cx="5743432" cy="369332"/>
          </a:xfrm>
          <a:prstGeom prst="rect">
            <a:avLst/>
          </a:prstGeom>
          <a:noFill/>
        </p:spPr>
        <p:txBody>
          <a:bodyPr wrap="none" rtlCol="0">
            <a:spAutoFit/>
          </a:bodyPr>
          <a:lstStyle/>
          <a:p>
            <a:r>
              <a:rPr lang="en-US" dirty="0" smtClean="0"/>
              <a:t>Nowadays, “organic food”, spas, no more strictly vegetarian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4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2124299" cy="369332"/>
          </a:xfrm>
          <a:prstGeom prst="rect">
            <a:avLst/>
          </a:prstGeom>
          <a:noFill/>
        </p:spPr>
        <p:txBody>
          <a:bodyPr wrap="none" rtlCol="0">
            <a:spAutoFit/>
          </a:bodyPr>
          <a:lstStyle/>
          <a:p>
            <a:r>
              <a:rPr lang="fr-FR" dirty="0" smtClean="0"/>
              <a:t>Dimona in the 1970s</a:t>
            </a:r>
            <a:endParaRPr lang="fr-FR" dirty="0"/>
          </a:p>
        </p:txBody>
      </p:sp>
      <p:pic>
        <p:nvPicPr>
          <p:cNvPr id="17409" name="Picture 1"/>
          <p:cNvPicPr>
            <a:picLocks noChangeAspect="1" noChangeArrowheads="1"/>
          </p:cNvPicPr>
          <p:nvPr/>
        </p:nvPicPr>
        <p:blipFill>
          <a:blip r:embed="rId3" cstate="print"/>
          <a:srcRect/>
          <a:stretch>
            <a:fillRect/>
          </a:stretch>
        </p:blipFill>
        <p:spPr bwMode="auto">
          <a:xfrm>
            <a:off x="395536" y="764704"/>
            <a:ext cx="3390900" cy="4524375"/>
          </a:xfrm>
          <a:prstGeom prst="rect">
            <a:avLst/>
          </a:prstGeom>
          <a:noFill/>
          <a:ln w="9525">
            <a:noFill/>
            <a:miter lim="800000"/>
            <a:headEnd/>
            <a:tailEnd/>
          </a:ln>
        </p:spPr>
      </p:pic>
      <p:pic>
        <p:nvPicPr>
          <p:cNvPr id="17411" name="Picture 3"/>
          <p:cNvPicPr>
            <a:picLocks noChangeAspect="1" noChangeArrowheads="1"/>
          </p:cNvPicPr>
          <p:nvPr/>
        </p:nvPicPr>
        <p:blipFill>
          <a:blip r:embed="rId4" cstate="print"/>
          <a:srcRect/>
          <a:stretch>
            <a:fillRect/>
          </a:stretch>
        </p:blipFill>
        <p:spPr bwMode="auto">
          <a:xfrm>
            <a:off x="5508104" y="188640"/>
            <a:ext cx="3450212" cy="4680520"/>
          </a:xfrm>
          <a:prstGeom prst="rect">
            <a:avLst/>
          </a:prstGeom>
          <a:noFill/>
          <a:ln w="9525">
            <a:noFill/>
            <a:miter lim="800000"/>
            <a:headEnd/>
            <a:tailEnd/>
          </a:ln>
        </p:spPr>
      </p:pic>
      <p:sp>
        <p:nvSpPr>
          <p:cNvPr id="6" name="TextBox 5"/>
          <p:cNvSpPr txBox="1"/>
          <p:nvPr/>
        </p:nvSpPr>
        <p:spPr>
          <a:xfrm>
            <a:off x="4139952" y="4653136"/>
            <a:ext cx="3626377" cy="646331"/>
          </a:xfrm>
          <a:prstGeom prst="rect">
            <a:avLst/>
          </a:prstGeom>
          <a:noFill/>
        </p:spPr>
        <p:txBody>
          <a:bodyPr wrap="none" rtlCol="0">
            <a:spAutoFit/>
          </a:bodyPr>
          <a:lstStyle/>
          <a:p>
            <a:r>
              <a:rPr lang="fr-FR" dirty="0" smtClean="0"/>
              <a:t>Ben Carter </a:t>
            </a:r>
          </a:p>
          <a:p>
            <a:r>
              <a:rPr lang="fr-FR" dirty="0" smtClean="0"/>
              <a:t>=&gt; Ben Ammi Ben-</a:t>
            </a:r>
            <a:r>
              <a:rPr lang="fr-FR" dirty="0" err="1" smtClean="0"/>
              <a:t>Israel</a:t>
            </a:r>
            <a:r>
              <a:rPr lang="fr-FR" dirty="0" smtClean="0"/>
              <a:t> (1933-2014)</a:t>
            </a:r>
            <a:endParaRPr lang="fr-FR" dirty="0"/>
          </a:p>
        </p:txBody>
      </p:sp>
      <p:sp>
        <p:nvSpPr>
          <p:cNvPr id="7" name="TextBox 6"/>
          <p:cNvSpPr txBox="1"/>
          <p:nvPr/>
        </p:nvSpPr>
        <p:spPr>
          <a:xfrm>
            <a:off x="107504" y="5445224"/>
            <a:ext cx="5775171" cy="369332"/>
          </a:xfrm>
          <a:prstGeom prst="rect">
            <a:avLst/>
          </a:prstGeom>
          <a:noFill/>
        </p:spPr>
        <p:txBody>
          <a:bodyPr wrap="none" rtlCol="0">
            <a:spAutoFit/>
          </a:bodyPr>
          <a:lstStyle/>
          <a:p>
            <a:r>
              <a:rPr lang="fr-FR" dirty="0" err="1" smtClean="0"/>
              <a:t>Metallurgist</a:t>
            </a:r>
            <a:r>
              <a:rPr lang="fr-FR" dirty="0" smtClean="0"/>
              <a:t> </a:t>
            </a:r>
            <a:r>
              <a:rPr lang="en-US" dirty="0" smtClean="0"/>
              <a:t> in the mid-1960s in </a:t>
            </a:r>
            <a:r>
              <a:rPr lang="en-US" dirty="0" smtClean="0"/>
              <a:t>Chicago’s </a:t>
            </a:r>
            <a:r>
              <a:rPr lang="en-US" dirty="0" err="1" smtClean="0"/>
              <a:t>southside</a:t>
            </a:r>
            <a:r>
              <a:rPr lang="en-US" dirty="0" smtClean="0"/>
              <a:t> ghetto</a:t>
            </a:r>
            <a:endParaRPr lang="fr-FR" dirty="0"/>
          </a:p>
        </p:txBody>
      </p:sp>
      <p:sp>
        <p:nvSpPr>
          <p:cNvPr id="8" name="TextBox 7"/>
          <p:cNvSpPr txBox="1"/>
          <p:nvPr/>
        </p:nvSpPr>
        <p:spPr>
          <a:xfrm>
            <a:off x="107504" y="5805264"/>
            <a:ext cx="4697376" cy="369332"/>
          </a:xfrm>
          <a:prstGeom prst="rect">
            <a:avLst/>
          </a:prstGeom>
          <a:noFill/>
        </p:spPr>
        <p:txBody>
          <a:bodyPr wrap="none" rtlCol="0">
            <a:spAutoFit/>
          </a:bodyPr>
          <a:lstStyle/>
          <a:p>
            <a:r>
              <a:rPr lang="fr-FR" dirty="0" smtClean="0"/>
              <a:t>1961, Black Israelite group (one of the 12 </a:t>
            </a:r>
            <a:r>
              <a:rPr lang="fr-FR" dirty="0" err="1" smtClean="0"/>
              <a:t>tribes</a:t>
            </a:r>
            <a:r>
              <a:rPr lang="fr-FR" dirty="0" smtClean="0"/>
              <a:t>)</a:t>
            </a:r>
            <a:endParaRPr lang="fr-FR" dirty="0"/>
          </a:p>
        </p:txBody>
      </p:sp>
      <p:sp>
        <p:nvSpPr>
          <p:cNvPr id="9" name="TextBox 8"/>
          <p:cNvSpPr txBox="1"/>
          <p:nvPr/>
        </p:nvSpPr>
        <p:spPr>
          <a:xfrm>
            <a:off x="4924539" y="5805264"/>
            <a:ext cx="4255973" cy="369332"/>
          </a:xfrm>
          <a:prstGeom prst="rect">
            <a:avLst/>
          </a:prstGeom>
          <a:noFill/>
        </p:spPr>
        <p:txBody>
          <a:bodyPr wrap="none" rtlCol="0">
            <a:spAutoFit/>
          </a:bodyPr>
          <a:lstStyle/>
          <a:p>
            <a:r>
              <a:rPr lang="fr-FR" dirty="0" smtClean="0"/>
              <a:t>1966, Vision, Angel Gabriel, Liberia in 1967.</a:t>
            </a:r>
            <a:endParaRPr lang="fr-FR" dirty="0"/>
          </a:p>
        </p:txBody>
      </p:sp>
      <p:sp>
        <p:nvSpPr>
          <p:cNvPr id="10" name="TextBox 9"/>
          <p:cNvSpPr txBox="1"/>
          <p:nvPr/>
        </p:nvSpPr>
        <p:spPr>
          <a:xfrm>
            <a:off x="107504" y="6165304"/>
            <a:ext cx="6820842" cy="646331"/>
          </a:xfrm>
          <a:prstGeom prst="rect">
            <a:avLst/>
          </a:prstGeom>
          <a:noFill/>
        </p:spPr>
        <p:txBody>
          <a:bodyPr wrap="none" rtlCol="0">
            <a:spAutoFit/>
          </a:bodyPr>
          <a:lstStyle/>
          <a:p>
            <a:r>
              <a:rPr lang="es-ES" dirty="0" err="1" smtClean="0"/>
              <a:t>Passover</a:t>
            </a:r>
            <a:r>
              <a:rPr lang="es-ES" dirty="0" smtClean="0"/>
              <a:t> 1968, </a:t>
            </a:r>
            <a:r>
              <a:rPr lang="es-ES" dirty="0" err="1" smtClean="0"/>
              <a:t>goat</a:t>
            </a:r>
            <a:r>
              <a:rPr lang="es-ES" dirty="0" smtClean="0"/>
              <a:t> </a:t>
            </a:r>
            <a:r>
              <a:rPr lang="es-ES" dirty="0" err="1" smtClean="0"/>
              <a:t>accident</a:t>
            </a:r>
            <a:r>
              <a:rPr lang="es-ES" dirty="0" smtClean="0"/>
              <a:t>, “</a:t>
            </a:r>
            <a:r>
              <a:rPr lang="es-ES" dirty="0" err="1" smtClean="0"/>
              <a:t>African</a:t>
            </a:r>
            <a:r>
              <a:rPr lang="es-ES" dirty="0" smtClean="0"/>
              <a:t> </a:t>
            </a:r>
            <a:r>
              <a:rPr lang="es-ES" dirty="0" err="1" smtClean="0"/>
              <a:t>Hebrew</a:t>
            </a:r>
            <a:r>
              <a:rPr lang="es-ES" dirty="0" smtClean="0"/>
              <a:t> </a:t>
            </a:r>
            <a:r>
              <a:rPr lang="es-ES" dirty="0" err="1" smtClean="0"/>
              <a:t>Israelites</a:t>
            </a:r>
            <a:r>
              <a:rPr lang="es-ES" dirty="0" smtClean="0"/>
              <a:t> of </a:t>
            </a:r>
            <a:r>
              <a:rPr lang="es-ES" dirty="0" err="1" smtClean="0"/>
              <a:t>Jerusalem</a:t>
            </a:r>
            <a:r>
              <a:rPr lang="es-ES" dirty="0" smtClean="0"/>
              <a:t>” </a:t>
            </a:r>
            <a:br>
              <a:rPr lang="es-ES" dirty="0" smtClean="0"/>
            </a:br>
            <a:r>
              <a:rPr lang="es-ES" dirty="0" smtClean="0"/>
              <a:t>=&gt; Israel 1970 as </a:t>
            </a:r>
            <a:r>
              <a:rPr lang="es-ES" dirty="0" err="1" smtClean="0"/>
              <a:t>vegans</a:t>
            </a:r>
            <a:r>
              <a:rPr lang="es-ES" dirty="0" smtClean="0"/>
              <a:t>!</a:t>
            </a:r>
            <a:endParaRPr lang="fr-F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79512" y="260648"/>
            <a:ext cx="5524500" cy="4617804"/>
            <a:chOff x="179512" y="260648"/>
            <a:chExt cx="5524500" cy="4617804"/>
          </a:xfrm>
        </p:grpSpPr>
        <p:pic>
          <p:nvPicPr>
            <p:cNvPr id="63490" name="Picture 2" descr="http://www.cclj.be/system/files/styles/article_full/private/imgs/actu/village_of_peace_dimona_c_j.segal_.jpg?itok=IVQYvbDu"/>
            <p:cNvPicPr>
              <a:picLocks noChangeAspect="1" noChangeArrowheads="1"/>
            </p:cNvPicPr>
            <p:nvPr/>
          </p:nvPicPr>
          <p:blipFill>
            <a:blip r:embed="rId2" cstate="print"/>
            <a:srcRect/>
            <a:stretch>
              <a:fillRect/>
            </a:stretch>
          </p:blipFill>
          <p:spPr bwMode="auto">
            <a:xfrm>
              <a:off x="179512" y="260648"/>
              <a:ext cx="5524500" cy="4143376"/>
            </a:xfrm>
            <a:prstGeom prst="rect">
              <a:avLst/>
            </a:prstGeom>
            <a:noFill/>
          </p:spPr>
        </p:pic>
        <p:sp>
          <p:nvSpPr>
            <p:cNvPr id="5" name="TextBox 4"/>
            <p:cNvSpPr txBox="1"/>
            <p:nvPr/>
          </p:nvSpPr>
          <p:spPr>
            <a:xfrm>
              <a:off x="179512" y="4509120"/>
              <a:ext cx="1429750" cy="369332"/>
            </a:xfrm>
            <a:prstGeom prst="rect">
              <a:avLst/>
            </a:prstGeom>
            <a:noFill/>
          </p:spPr>
          <p:txBody>
            <a:bodyPr wrap="none" rtlCol="0">
              <a:spAutoFit/>
            </a:bodyPr>
            <a:lstStyle/>
            <a:p>
              <a:r>
                <a:rPr lang="fr-FR" dirty="0" err="1" smtClean="0"/>
                <a:t>January</a:t>
              </a:r>
              <a:r>
                <a:rPr lang="fr-FR" dirty="0" smtClean="0"/>
                <a:t> 2019</a:t>
              </a:r>
              <a:endParaRPr lang="fr-FR" dirty="0"/>
            </a:p>
          </p:txBody>
        </p:sp>
      </p:grpSp>
      <p:pic>
        <p:nvPicPr>
          <p:cNvPr id="63492" name="Picture 4" descr="http://www.cclj.be/system/files/styles/large/private/media/village_of_peace_ben_carter_c_j._segal.jpg?itok=Cra9J9dQ"/>
          <p:cNvPicPr>
            <a:picLocks noChangeAspect="1" noChangeArrowheads="1"/>
          </p:cNvPicPr>
          <p:nvPr/>
        </p:nvPicPr>
        <p:blipFill>
          <a:blip r:embed="rId3" cstate="print"/>
          <a:srcRect/>
          <a:stretch>
            <a:fillRect/>
          </a:stretch>
        </p:blipFill>
        <p:spPr bwMode="auto">
          <a:xfrm>
            <a:off x="4355976" y="620688"/>
            <a:ext cx="4572000" cy="3429001"/>
          </a:xfrm>
          <a:prstGeom prst="rect">
            <a:avLst/>
          </a:prstGeom>
          <a:noFill/>
        </p:spPr>
      </p:pic>
      <p:pic>
        <p:nvPicPr>
          <p:cNvPr id="63494" name="Picture 6" descr="http://www.cclj.be/system/files/styles/large/private/media/village_of_peace_maskelah_c_j._segal.jpg?itok=hXMv2DDT"/>
          <p:cNvPicPr>
            <a:picLocks noChangeAspect="1" noChangeArrowheads="1"/>
          </p:cNvPicPr>
          <p:nvPr/>
        </p:nvPicPr>
        <p:blipFill>
          <a:blip r:embed="rId4" cstate="print"/>
          <a:srcRect/>
          <a:stretch>
            <a:fillRect/>
          </a:stretch>
        </p:blipFill>
        <p:spPr bwMode="auto">
          <a:xfrm>
            <a:off x="107504" y="3140968"/>
            <a:ext cx="4572000" cy="3429001"/>
          </a:xfrm>
          <a:prstGeom prst="rect">
            <a:avLst/>
          </a:prstGeom>
          <a:noFill/>
        </p:spPr>
      </p:pic>
      <p:pic>
        <p:nvPicPr>
          <p:cNvPr id="63496" name="Picture 8" descr="http://www.cclj.be/system/files/styles/large/private/media/village_of_peace_affiche_c_j._segal.jpg?itok=99wAueVr"/>
          <p:cNvPicPr>
            <a:picLocks noChangeAspect="1" noChangeArrowheads="1"/>
          </p:cNvPicPr>
          <p:nvPr/>
        </p:nvPicPr>
        <p:blipFill>
          <a:blip r:embed="rId5" cstate="print"/>
          <a:srcRect/>
          <a:stretch>
            <a:fillRect/>
          </a:stretch>
        </p:blipFill>
        <p:spPr bwMode="auto">
          <a:xfrm>
            <a:off x="3923928" y="2636912"/>
            <a:ext cx="4572000" cy="3467100"/>
          </a:xfrm>
          <a:prstGeom prst="rect">
            <a:avLst/>
          </a:prstGeom>
          <a:noFill/>
        </p:spPr>
      </p:pic>
      <p:pic>
        <p:nvPicPr>
          <p:cNvPr id="63497" name="Picture 9"/>
          <p:cNvPicPr>
            <a:picLocks noChangeAspect="1" noChangeArrowheads="1"/>
          </p:cNvPicPr>
          <p:nvPr/>
        </p:nvPicPr>
        <p:blipFill>
          <a:blip r:embed="rId6" cstate="print"/>
          <a:srcRect/>
          <a:stretch>
            <a:fillRect/>
          </a:stretch>
        </p:blipFill>
        <p:spPr bwMode="auto">
          <a:xfrm>
            <a:off x="5868144" y="2708920"/>
            <a:ext cx="3063999" cy="3950407"/>
          </a:xfrm>
          <a:prstGeom prst="rect">
            <a:avLst/>
          </a:prstGeom>
          <a:noFill/>
          <a:ln w="9525">
            <a:noFill/>
            <a:miter lim="800000"/>
            <a:headEnd/>
            <a:tailEnd/>
          </a:ln>
        </p:spPr>
      </p:pic>
      <p:sp>
        <p:nvSpPr>
          <p:cNvPr id="11" name="TextBox 10"/>
          <p:cNvSpPr txBox="1"/>
          <p:nvPr/>
        </p:nvSpPr>
        <p:spPr>
          <a:xfrm>
            <a:off x="5724128" y="44624"/>
            <a:ext cx="691215" cy="646331"/>
          </a:xfrm>
          <a:prstGeom prst="rect">
            <a:avLst/>
          </a:prstGeom>
          <a:noFill/>
        </p:spPr>
        <p:txBody>
          <a:bodyPr wrap="none" rtlCol="0">
            <a:spAutoFit/>
          </a:bodyPr>
          <a:lstStyle/>
          <a:p>
            <a:r>
              <a:rPr lang="fr-FR" dirty="0" smtClean="0"/>
              <a:t>Sport</a:t>
            </a:r>
          </a:p>
          <a:p>
            <a:r>
              <a:rPr lang="fr-FR" dirty="0" smtClean="0"/>
              <a:t>3x45’</a:t>
            </a:r>
            <a:endParaRPr lang="fr-FR" dirty="0"/>
          </a:p>
        </p:txBody>
      </p:sp>
      <p:sp>
        <p:nvSpPr>
          <p:cNvPr id="12" name="TextBox 11"/>
          <p:cNvSpPr txBox="1"/>
          <p:nvPr/>
        </p:nvSpPr>
        <p:spPr>
          <a:xfrm>
            <a:off x="6372200" y="44624"/>
            <a:ext cx="842731" cy="369332"/>
          </a:xfrm>
          <a:prstGeom prst="rect">
            <a:avLst/>
          </a:prstGeom>
          <a:noFill/>
        </p:spPr>
        <p:txBody>
          <a:bodyPr wrap="none" rtlCol="0">
            <a:spAutoFit/>
          </a:bodyPr>
          <a:lstStyle/>
          <a:p>
            <a:r>
              <a:rPr lang="fr-FR" dirty="0" err="1" smtClean="0"/>
              <a:t>Fasting</a:t>
            </a:r>
            <a:endParaRPr lang="fr-FR" dirty="0"/>
          </a:p>
        </p:txBody>
      </p:sp>
      <p:sp>
        <p:nvSpPr>
          <p:cNvPr id="13" name="TextBox 12"/>
          <p:cNvSpPr txBox="1"/>
          <p:nvPr/>
        </p:nvSpPr>
        <p:spPr>
          <a:xfrm>
            <a:off x="7228368" y="44624"/>
            <a:ext cx="1520096" cy="369332"/>
          </a:xfrm>
          <a:prstGeom prst="rect">
            <a:avLst/>
          </a:prstGeom>
          <a:noFill/>
        </p:spPr>
        <p:txBody>
          <a:bodyPr wrap="none" rtlCol="0">
            <a:spAutoFit/>
          </a:bodyPr>
          <a:lstStyle/>
          <a:p>
            <a:r>
              <a:rPr lang="fr-FR" dirty="0" smtClean="0"/>
              <a:t>Contraception</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4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49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4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90265"/>
            <a:ext cx="1582100" cy="369332"/>
          </a:xfrm>
          <a:prstGeom prst="rect">
            <a:avLst/>
          </a:prstGeom>
          <a:noFill/>
        </p:spPr>
        <p:txBody>
          <a:bodyPr wrap="none" rtlCol="0">
            <a:spAutoFit/>
          </a:bodyPr>
          <a:lstStyle/>
          <a:p>
            <a:r>
              <a:rPr lang="fr-FR" dirty="0" smtClean="0"/>
              <a:t>Gary </a:t>
            </a:r>
            <a:r>
              <a:rPr lang="fr-FR" dirty="0" err="1" smtClean="0"/>
              <a:t>Yourofsky</a:t>
            </a:r>
            <a:endParaRPr lang="fr-FR" dirty="0"/>
          </a:p>
        </p:txBody>
      </p:sp>
      <p:pic>
        <p:nvPicPr>
          <p:cNvPr id="15361" name="Picture 1">
            <a:hlinkClick r:id="rId3"/>
          </p:cNvPr>
          <p:cNvPicPr>
            <a:picLocks noChangeAspect="1" noChangeArrowheads="1"/>
          </p:cNvPicPr>
          <p:nvPr/>
        </p:nvPicPr>
        <p:blipFill>
          <a:blip r:embed="rId4" cstate="print"/>
          <a:srcRect/>
          <a:stretch>
            <a:fillRect/>
          </a:stretch>
        </p:blipFill>
        <p:spPr bwMode="auto">
          <a:xfrm>
            <a:off x="827584" y="659597"/>
            <a:ext cx="6800850" cy="2447925"/>
          </a:xfrm>
          <a:prstGeom prst="rect">
            <a:avLst/>
          </a:prstGeom>
          <a:noFill/>
          <a:ln w="9525">
            <a:noFill/>
            <a:miter lim="800000"/>
            <a:headEnd/>
            <a:tailEnd/>
          </a:ln>
        </p:spPr>
      </p:pic>
      <p:sp>
        <p:nvSpPr>
          <p:cNvPr id="4" name="TextBox 3"/>
          <p:cNvSpPr txBox="1"/>
          <p:nvPr/>
        </p:nvSpPr>
        <p:spPr>
          <a:xfrm>
            <a:off x="1835696" y="4021060"/>
            <a:ext cx="7272808" cy="1200329"/>
          </a:xfrm>
          <a:prstGeom prst="rect">
            <a:avLst/>
          </a:prstGeom>
          <a:noFill/>
        </p:spPr>
        <p:txBody>
          <a:bodyPr wrap="square" rtlCol="0">
            <a:spAutoFit/>
          </a:bodyPr>
          <a:lstStyle/>
          <a:p>
            <a:r>
              <a:rPr lang="en-US" dirty="0" smtClean="0"/>
              <a:t> 2,388 lectures to more than 60,000 people at 178 </a:t>
            </a:r>
            <a:r>
              <a:rPr lang="en-US" dirty="0" smtClean="0"/>
              <a:t>schools…</a:t>
            </a:r>
          </a:p>
          <a:p>
            <a:r>
              <a:rPr lang="en-US" u="sng" dirty="0" smtClean="0"/>
              <a:t>AND</a:t>
            </a:r>
            <a:r>
              <a:rPr lang="en-US" dirty="0" smtClean="0"/>
              <a:t> “I have clearly stated, that I hate all humans. (…) I now firmly believe that n°1 impediment to the progression of animal rights, is human rights.”</a:t>
            </a:r>
          </a:p>
          <a:p>
            <a:r>
              <a:rPr lang="en-US" dirty="0" smtClean="0"/>
              <a:t>“The Palestinians are the most psychotic group of people on the planet</a:t>
            </a:r>
            <a:r>
              <a:rPr lang="en-US" dirty="0" smtClean="0"/>
              <a:t>.”</a:t>
            </a:r>
            <a:endParaRPr lang="fr-FR" dirty="0"/>
          </a:p>
        </p:txBody>
      </p:sp>
      <p:sp>
        <p:nvSpPr>
          <p:cNvPr id="5" name="TextBox 4"/>
          <p:cNvSpPr txBox="1"/>
          <p:nvPr/>
        </p:nvSpPr>
        <p:spPr>
          <a:xfrm>
            <a:off x="1835696" y="2842196"/>
            <a:ext cx="7725544" cy="646331"/>
          </a:xfrm>
          <a:prstGeom prst="rect">
            <a:avLst/>
          </a:prstGeom>
          <a:noFill/>
        </p:spPr>
        <p:txBody>
          <a:bodyPr wrap="square" rtlCol="0">
            <a:spAutoFit/>
          </a:bodyPr>
          <a:lstStyle/>
          <a:p>
            <a:r>
              <a:rPr lang="en-US" dirty="0" smtClean="0"/>
              <a:t>1999: he freed minks held captive for slaughter on a fur farm in Canada. He is now banned from entering Britain and Canada.</a:t>
            </a:r>
            <a:endParaRPr lang="fr-FR" dirty="0"/>
          </a:p>
        </p:txBody>
      </p:sp>
      <p:sp>
        <p:nvSpPr>
          <p:cNvPr id="6" name="TextBox 5"/>
          <p:cNvSpPr txBox="1"/>
          <p:nvPr/>
        </p:nvSpPr>
        <p:spPr>
          <a:xfrm>
            <a:off x="1835696" y="3589012"/>
            <a:ext cx="7311232" cy="369332"/>
          </a:xfrm>
          <a:prstGeom prst="rect">
            <a:avLst/>
          </a:prstGeom>
          <a:noFill/>
        </p:spPr>
        <p:txBody>
          <a:bodyPr wrap="none" rtlCol="0">
            <a:spAutoFit/>
          </a:bodyPr>
          <a:lstStyle/>
          <a:p>
            <a:r>
              <a:rPr lang="en-US" dirty="0" smtClean="0"/>
              <a:t>Arrested 13 times and imprisoned for 77 days in a maximum-security lockup</a:t>
            </a:r>
            <a:endParaRPr lang="fr-FR" dirty="0"/>
          </a:p>
        </p:txBody>
      </p:sp>
      <p:pic>
        <p:nvPicPr>
          <p:cNvPr id="15362" name="Picture 2"/>
          <p:cNvPicPr>
            <a:picLocks noChangeAspect="1" noChangeArrowheads="1"/>
          </p:cNvPicPr>
          <p:nvPr/>
        </p:nvPicPr>
        <p:blipFill>
          <a:blip r:embed="rId5" cstate="print"/>
          <a:srcRect/>
          <a:stretch>
            <a:fillRect/>
          </a:stretch>
        </p:blipFill>
        <p:spPr bwMode="auto">
          <a:xfrm>
            <a:off x="107504" y="4509120"/>
            <a:ext cx="1390574" cy="2199903"/>
          </a:xfrm>
          <a:prstGeom prst="rect">
            <a:avLst/>
          </a:prstGeom>
          <a:noFill/>
          <a:ln w="9525">
            <a:noFill/>
            <a:miter lim="800000"/>
            <a:headEnd/>
            <a:tailEnd/>
          </a:ln>
        </p:spPr>
      </p:pic>
      <p:sp>
        <p:nvSpPr>
          <p:cNvPr id="8" name="TextBox 7"/>
          <p:cNvSpPr txBox="1"/>
          <p:nvPr/>
        </p:nvSpPr>
        <p:spPr>
          <a:xfrm>
            <a:off x="1619672" y="5304116"/>
            <a:ext cx="7560840" cy="1477328"/>
          </a:xfrm>
          <a:prstGeom prst="rect">
            <a:avLst/>
          </a:prstGeom>
          <a:noFill/>
        </p:spPr>
        <p:txBody>
          <a:bodyPr wrap="square" rtlCol="0">
            <a:spAutoFit/>
          </a:bodyPr>
          <a:lstStyle/>
          <a:p>
            <a:r>
              <a:rPr lang="en-US" dirty="0" smtClean="0"/>
              <a:t>Also a controversial </a:t>
            </a:r>
            <a:r>
              <a:rPr lang="en-US" dirty="0" smtClean="0"/>
              <a:t>person. Vegan, former activist.</a:t>
            </a:r>
          </a:p>
          <a:p>
            <a:r>
              <a:rPr lang="en-US" dirty="0" smtClean="0"/>
              <a:t>2014: won the </a:t>
            </a:r>
            <a:r>
              <a:rPr lang="en-US" dirty="0" smtClean="0"/>
              <a:t>Israeli </a:t>
            </a:r>
            <a:r>
              <a:rPr lang="en-US" dirty="0" smtClean="0"/>
              <a:t>version of the reality show Big </a:t>
            </a:r>
            <a:r>
              <a:rPr lang="en-US" dirty="0"/>
              <a:t>Brother (</a:t>
            </a:r>
            <a:r>
              <a:rPr lang="en-US" dirty="0" err="1"/>
              <a:t>HaAh</a:t>
            </a:r>
            <a:r>
              <a:rPr lang="en-US" dirty="0"/>
              <a:t> </a:t>
            </a:r>
            <a:r>
              <a:rPr lang="en-US" dirty="0" err="1" smtClean="0"/>
              <a:t>HaGadol</a:t>
            </a:r>
            <a:r>
              <a:rPr lang="en-US" dirty="0" smtClean="0"/>
              <a:t>)</a:t>
            </a:r>
            <a:endParaRPr lang="en-US" dirty="0" smtClean="0"/>
          </a:p>
          <a:p>
            <a:r>
              <a:rPr lang="en-US" dirty="0" smtClean="0"/>
              <a:t>Advertise for vegetable sausages for a processed meat company (</a:t>
            </a:r>
            <a:r>
              <a:rPr lang="en-US" dirty="0" err="1" smtClean="0"/>
              <a:t>Zoglobek</a:t>
            </a:r>
            <a:r>
              <a:rPr lang="en-US" dirty="0" smtClean="0"/>
              <a:t>)</a:t>
            </a:r>
          </a:p>
          <a:p>
            <a:r>
              <a:rPr lang="en-US" dirty="0"/>
              <a:t>During 2019, </a:t>
            </a:r>
            <a:r>
              <a:rPr lang="en-US" dirty="0" err="1"/>
              <a:t>Gilboa</a:t>
            </a:r>
            <a:r>
              <a:rPr lang="en-US" dirty="0"/>
              <a:t> joined the Likud party and  was </a:t>
            </a:r>
            <a:r>
              <a:rPr lang="en-US" b="1" dirty="0"/>
              <a:t>appointed by prime minister Netanyahu as advisor on animal rights </a:t>
            </a:r>
            <a:r>
              <a:rPr lang="en-US" b="1" dirty="0" smtClean="0"/>
              <a:t>issues</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p:bldP spid="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7171322" cy="477054"/>
          </a:xfrm>
          <a:prstGeom prst="rect">
            <a:avLst/>
          </a:prstGeom>
          <a:noFill/>
        </p:spPr>
        <p:txBody>
          <a:bodyPr wrap="none" rtlCol="0">
            <a:spAutoFit/>
          </a:bodyPr>
          <a:lstStyle/>
          <a:p>
            <a:r>
              <a:rPr lang="en-US" sz="2500" dirty="0" smtClean="0"/>
              <a:t>III – </a:t>
            </a:r>
            <a:r>
              <a:rPr lang="en-US" sz="2500" u="sng" dirty="0" smtClean="0"/>
              <a:t>Anything to do with Judaism? Rather </a:t>
            </a:r>
            <a:r>
              <a:rPr lang="en-US" sz="2500" u="sng" dirty="0" err="1" smtClean="0"/>
              <a:t>Jewishness</a:t>
            </a:r>
            <a:r>
              <a:rPr lang="en-US" sz="2500" u="sng" dirty="0" smtClean="0"/>
              <a:t>?</a:t>
            </a:r>
            <a:endParaRPr lang="fr-FR" sz="2500" u="sng" dirty="0"/>
          </a:p>
        </p:txBody>
      </p:sp>
      <p:sp>
        <p:nvSpPr>
          <p:cNvPr id="3" name="TextBox 2"/>
          <p:cNvSpPr txBox="1"/>
          <p:nvPr/>
        </p:nvSpPr>
        <p:spPr>
          <a:xfrm>
            <a:off x="264956" y="1322355"/>
            <a:ext cx="8712968" cy="923330"/>
          </a:xfrm>
          <a:prstGeom prst="rect">
            <a:avLst/>
          </a:prstGeom>
          <a:noFill/>
        </p:spPr>
        <p:txBody>
          <a:bodyPr wrap="square" rtlCol="0">
            <a:spAutoFit/>
          </a:bodyPr>
          <a:lstStyle/>
          <a:p>
            <a:r>
              <a:rPr lang="en-US" dirty="0" smtClean="0"/>
              <a:t>Genesis 1:29</a:t>
            </a:r>
          </a:p>
          <a:p>
            <a:r>
              <a:rPr lang="en-US" dirty="0" smtClean="0"/>
              <a:t>Then God said, “</a:t>
            </a:r>
            <a:r>
              <a:rPr lang="en-US" b="1" dirty="0" smtClean="0"/>
              <a:t>I give you every seed-bearing plant on the face of the whole earth and every tree that has fruit with seed in it</a:t>
            </a:r>
            <a:r>
              <a:rPr lang="en-US" dirty="0" smtClean="0"/>
              <a:t>.” </a:t>
            </a:r>
            <a:endParaRPr lang="fr-FR" dirty="0"/>
          </a:p>
        </p:txBody>
      </p:sp>
      <p:grpSp>
        <p:nvGrpSpPr>
          <p:cNvPr id="8" name="Group 7"/>
          <p:cNvGrpSpPr/>
          <p:nvPr/>
        </p:nvGrpSpPr>
        <p:grpSpPr>
          <a:xfrm>
            <a:off x="264956" y="2773835"/>
            <a:ext cx="3807774" cy="1801612"/>
            <a:chOff x="179512" y="2636912"/>
            <a:chExt cx="3807774" cy="1801612"/>
          </a:xfrm>
        </p:grpSpPr>
        <p:pic>
          <p:nvPicPr>
            <p:cNvPr id="6" name="Picture 4"/>
            <p:cNvPicPr>
              <a:picLocks noChangeAspect="1" noChangeArrowheads="1"/>
            </p:cNvPicPr>
            <p:nvPr/>
          </p:nvPicPr>
          <p:blipFill>
            <a:blip r:embed="rId3" cstate="print"/>
            <a:srcRect/>
            <a:stretch>
              <a:fillRect/>
            </a:stretch>
          </p:blipFill>
          <p:spPr bwMode="auto">
            <a:xfrm>
              <a:off x="179512" y="3068960"/>
              <a:ext cx="2160240" cy="1369564"/>
            </a:xfrm>
            <a:prstGeom prst="rect">
              <a:avLst/>
            </a:prstGeom>
            <a:noFill/>
            <a:ln w="9525">
              <a:noFill/>
              <a:miter lim="800000"/>
              <a:headEnd/>
              <a:tailEnd/>
            </a:ln>
          </p:spPr>
        </p:pic>
        <p:sp>
          <p:nvSpPr>
            <p:cNvPr id="7" name="TextBox 6"/>
            <p:cNvSpPr txBox="1"/>
            <p:nvPr/>
          </p:nvSpPr>
          <p:spPr>
            <a:xfrm>
              <a:off x="179512" y="2636912"/>
              <a:ext cx="3807774" cy="369332"/>
            </a:xfrm>
            <a:prstGeom prst="rect">
              <a:avLst/>
            </a:prstGeom>
            <a:noFill/>
          </p:spPr>
          <p:txBody>
            <a:bodyPr wrap="none" rtlCol="0">
              <a:spAutoFit/>
            </a:bodyPr>
            <a:lstStyle/>
            <a:p>
              <a:r>
                <a:rPr lang="fr-FR" dirty="0" smtClean="0">
                  <a:hlinkClick r:id="rId4"/>
                </a:rPr>
                <a:t>jewishveg.org</a:t>
              </a:r>
              <a:r>
                <a:rPr lang="fr-FR" dirty="0" smtClean="0"/>
                <a:t>  </a:t>
              </a:r>
              <a:r>
                <a:rPr lang="fr-FR" dirty="0"/>
                <a:t>=&gt; </a:t>
              </a:r>
              <a:r>
                <a:rPr lang="fr-FR" dirty="0" smtClean="0">
                  <a:hlinkClick r:id="rId5"/>
                </a:rPr>
                <a:t>jewishfoodethics.org</a:t>
              </a:r>
              <a:endParaRPr lang="fr-FR" dirty="0"/>
            </a:p>
          </p:txBody>
        </p:sp>
      </p:grpSp>
      <p:pic>
        <p:nvPicPr>
          <p:cNvPr id="5" name="Image 4"/>
          <p:cNvPicPr>
            <a:picLocks noChangeAspect="1"/>
          </p:cNvPicPr>
          <p:nvPr/>
        </p:nvPicPr>
        <p:blipFill>
          <a:blip r:embed="rId6"/>
          <a:stretch>
            <a:fillRect/>
          </a:stretch>
        </p:blipFill>
        <p:spPr>
          <a:xfrm>
            <a:off x="316902" y="4941168"/>
            <a:ext cx="2543175" cy="1181100"/>
          </a:xfrm>
          <a:prstGeom prst="rect">
            <a:avLst/>
          </a:prstGeom>
        </p:spPr>
      </p:pic>
      <p:pic>
        <p:nvPicPr>
          <p:cNvPr id="9" name="Image 8"/>
          <p:cNvPicPr>
            <a:picLocks noChangeAspect="1"/>
          </p:cNvPicPr>
          <p:nvPr/>
        </p:nvPicPr>
        <p:blipFill>
          <a:blip r:embed="rId7"/>
          <a:stretch>
            <a:fillRect/>
          </a:stretch>
        </p:blipFill>
        <p:spPr>
          <a:xfrm>
            <a:off x="3294959" y="3717032"/>
            <a:ext cx="5741537" cy="23683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899592" y="404664"/>
            <a:ext cx="6990581" cy="5810086"/>
          </a:xfrm>
          <a:prstGeom prst="rect">
            <a:avLst/>
          </a:prstGeom>
          <a:noFill/>
          <a:ln w="9525">
            <a:noFill/>
            <a:miter lim="800000"/>
            <a:headEnd/>
            <a:tailEnd/>
          </a:ln>
        </p:spPr>
      </p:pic>
    </p:spTree>
    <p:extLst>
      <p:ext uri="{BB962C8B-B14F-4D97-AF65-F5344CB8AC3E}">
        <p14:creationId xmlns:p14="http://schemas.microsoft.com/office/powerpoint/2010/main" val="11940801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egan Rev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3054138" cy="457897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1524225" y="4911627"/>
            <a:ext cx="652743" cy="369332"/>
          </a:xfrm>
          <a:prstGeom prst="rect">
            <a:avLst/>
          </a:prstGeom>
          <a:noFill/>
        </p:spPr>
        <p:txBody>
          <a:bodyPr wrap="none" rtlCol="0">
            <a:spAutoFit/>
          </a:bodyPr>
          <a:lstStyle/>
          <a:p>
            <a:r>
              <a:rPr lang="fr-FR" dirty="0" smtClean="0"/>
              <a:t>2020</a:t>
            </a:r>
            <a:endParaRPr lang="fr-FR" dirty="0"/>
          </a:p>
        </p:txBody>
      </p:sp>
      <p:sp>
        <p:nvSpPr>
          <p:cNvPr id="5" name="ZoneTexte 4"/>
          <p:cNvSpPr txBox="1"/>
          <p:nvPr/>
        </p:nvSpPr>
        <p:spPr>
          <a:xfrm>
            <a:off x="3203848" y="116632"/>
            <a:ext cx="3888433" cy="2031325"/>
          </a:xfrm>
          <a:prstGeom prst="rect">
            <a:avLst/>
          </a:prstGeom>
          <a:noFill/>
        </p:spPr>
        <p:txBody>
          <a:bodyPr wrap="square" rtlCol="0">
            <a:spAutoFit/>
          </a:bodyPr>
          <a:lstStyle/>
          <a:p>
            <a:r>
              <a:rPr lang="en-US" dirty="0"/>
              <a:t>Prohibition of causing needless cruelty to animals </a:t>
            </a:r>
            <a:r>
              <a:rPr lang="en-US" dirty="0" smtClean="0"/>
              <a:t>(</a:t>
            </a:r>
            <a:r>
              <a:rPr lang="en-US" i="1" dirty="0" err="1" smtClean="0"/>
              <a:t>tza’ar</a:t>
            </a:r>
            <a:r>
              <a:rPr lang="en-US" i="1" dirty="0" smtClean="0"/>
              <a:t> </a:t>
            </a:r>
            <a:r>
              <a:rPr lang="en-US" i="1" dirty="0" err="1" smtClean="0"/>
              <a:t>ba’alei</a:t>
            </a:r>
            <a:r>
              <a:rPr lang="en-US" i="1" dirty="0" smtClean="0"/>
              <a:t> </a:t>
            </a:r>
            <a:r>
              <a:rPr lang="en-US" i="1" dirty="0" err="1" smtClean="0"/>
              <a:t>chayim</a:t>
            </a:r>
            <a:r>
              <a:rPr lang="en-US" dirty="0" smtClean="0"/>
              <a:t>)</a:t>
            </a:r>
          </a:p>
          <a:p>
            <a:r>
              <a:rPr lang="fr-FR" dirty="0" err="1" smtClean="0"/>
              <a:t>Avoid</a:t>
            </a:r>
            <a:r>
              <a:rPr lang="fr-FR" dirty="0" smtClean="0"/>
              <a:t> the </a:t>
            </a:r>
            <a:r>
              <a:rPr lang="fr-FR" dirty="0" err="1" smtClean="0"/>
              <a:t>waste</a:t>
            </a:r>
            <a:r>
              <a:rPr lang="fr-FR" dirty="0" smtClean="0"/>
              <a:t> </a:t>
            </a:r>
            <a:r>
              <a:rPr lang="fr-FR" dirty="0"/>
              <a:t>of </a:t>
            </a:r>
            <a:r>
              <a:rPr lang="fr-FR" dirty="0" err="1"/>
              <a:t>natural</a:t>
            </a:r>
            <a:r>
              <a:rPr lang="fr-FR" dirty="0"/>
              <a:t> ressources </a:t>
            </a:r>
            <a:r>
              <a:rPr lang="fr-FR" dirty="0" smtClean="0"/>
              <a:t>(</a:t>
            </a:r>
            <a:r>
              <a:rPr lang="fr-FR" i="1" dirty="0"/>
              <a:t>bal </a:t>
            </a:r>
            <a:r>
              <a:rPr lang="fr-FR" i="1" dirty="0" err="1"/>
              <a:t>tschchit</a:t>
            </a:r>
            <a:r>
              <a:rPr lang="fr-FR" dirty="0" smtClean="0"/>
              <a:t>)</a:t>
            </a:r>
          </a:p>
          <a:p>
            <a:r>
              <a:rPr lang="en-US" dirty="0" smtClean="0"/>
              <a:t>“The </a:t>
            </a:r>
            <a:r>
              <a:rPr lang="en-US" dirty="0"/>
              <a:t>Lord God took the man and put him in the Garden of Eden to work it and </a:t>
            </a:r>
            <a:r>
              <a:rPr lang="en-US" b="1" dirty="0"/>
              <a:t>take care of it</a:t>
            </a:r>
            <a:r>
              <a:rPr lang="en-US" dirty="0" smtClean="0"/>
              <a:t>.” (</a:t>
            </a:r>
            <a:r>
              <a:rPr lang="en-US" dirty="0"/>
              <a:t>Genesis 2:15 </a:t>
            </a:r>
            <a:r>
              <a:rPr lang="en-US" dirty="0" smtClean="0"/>
              <a:t>)</a:t>
            </a:r>
            <a:endParaRPr lang="fr-FR" dirty="0"/>
          </a:p>
        </p:txBody>
      </p:sp>
      <p:sp>
        <p:nvSpPr>
          <p:cNvPr id="6" name="ZoneTexte 5"/>
          <p:cNvSpPr txBox="1"/>
          <p:nvPr/>
        </p:nvSpPr>
        <p:spPr>
          <a:xfrm>
            <a:off x="251520" y="5488888"/>
            <a:ext cx="8712968" cy="1200329"/>
          </a:xfrm>
          <a:prstGeom prst="rect">
            <a:avLst/>
          </a:prstGeom>
          <a:noFill/>
        </p:spPr>
        <p:txBody>
          <a:bodyPr wrap="square" rtlCol="0">
            <a:spAutoFit/>
          </a:bodyPr>
          <a:lstStyle/>
          <a:p>
            <a:r>
              <a:rPr lang="en-US" dirty="0" smtClean="0"/>
              <a:t>“For </a:t>
            </a:r>
            <a:r>
              <a:rPr lang="en-US" dirty="0"/>
              <a:t>all these reasons, the honest conclusion must be that </a:t>
            </a:r>
            <a:r>
              <a:rPr lang="en-US" b="1" dirty="0"/>
              <a:t>it is virtually impossible today to live in accordance with Jewish religious requirements</a:t>
            </a:r>
            <a:r>
              <a:rPr lang="en-US" dirty="0"/>
              <a:t> if one is party to the consumption of animal products, especially in Western society; and that a contemporary dietary lifestyle that is consistent with kashrut in practice and in spirit </a:t>
            </a:r>
            <a:r>
              <a:rPr lang="en-US" b="1" u="sng" dirty="0"/>
              <a:t>must be a plant-based diet</a:t>
            </a:r>
            <a:r>
              <a:rPr lang="en-US" dirty="0" smtClean="0"/>
              <a:t>.”</a:t>
            </a:r>
            <a:endParaRPr lang="fr-FR" dirty="0"/>
          </a:p>
        </p:txBody>
      </p:sp>
      <p:pic>
        <p:nvPicPr>
          <p:cNvPr id="7" name="Image 6"/>
          <p:cNvPicPr>
            <a:picLocks noChangeAspect="1"/>
          </p:cNvPicPr>
          <p:nvPr/>
        </p:nvPicPr>
        <p:blipFill>
          <a:blip r:embed="rId3"/>
          <a:stretch>
            <a:fillRect/>
          </a:stretch>
        </p:blipFill>
        <p:spPr>
          <a:xfrm>
            <a:off x="4355976" y="2184507"/>
            <a:ext cx="3946773" cy="3096452"/>
          </a:xfrm>
          <a:prstGeom prst="rect">
            <a:avLst/>
          </a:prstGeom>
        </p:spPr>
      </p:pic>
    </p:spTree>
    <p:extLst>
      <p:ext uri="{BB962C8B-B14F-4D97-AF65-F5344CB8AC3E}">
        <p14:creationId xmlns:p14="http://schemas.microsoft.com/office/powerpoint/2010/main" val="72531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76464" y="267027"/>
            <a:ext cx="4716016" cy="6186309"/>
          </a:xfrm>
          <a:prstGeom prst="rect">
            <a:avLst/>
          </a:prstGeom>
          <a:noFill/>
        </p:spPr>
        <p:txBody>
          <a:bodyPr wrap="square" rtlCol="0">
            <a:spAutoFit/>
          </a:bodyPr>
          <a:lstStyle/>
          <a:p>
            <a:r>
              <a:rPr lang="en-US" dirty="0" smtClean="0"/>
              <a:t>KOSHER?</a:t>
            </a:r>
          </a:p>
          <a:p>
            <a:r>
              <a:rPr lang="en-US" dirty="0" smtClean="0"/>
              <a:t> As I was taught them, in Hebrew school and at home, the Jewish dietary laws were devised as a</a:t>
            </a:r>
          </a:p>
          <a:p>
            <a:r>
              <a:rPr lang="en-US" dirty="0" smtClean="0"/>
              <a:t>compromise: </a:t>
            </a:r>
            <a:r>
              <a:rPr lang="en-US" b="1" dirty="0" smtClean="0"/>
              <a:t>if humans absolutely must eat animals, we should do so humanely, with respect for the other creatures in the world and with humility</a:t>
            </a:r>
            <a:r>
              <a:rPr lang="en-US" dirty="0" smtClean="0"/>
              <a:t>. Don’t subject the animals you eat to </a:t>
            </a:r>
            <a:r>
              <a:rPr lang="en-US" u="sng" dirty="0" smtClean="0"/>
              <a:t>unnecessary suffering</a:t>
            </a:r>
            <a:r>
              <a:rPr lang="en-US" dirty="0" smtClean="0"/>
              <a:t>, either in their lives or in their slaughter. It’s a way of thinking that made me proud to be Jewish as a child, and that continues to make me proud.</a:t>
            </a:r>
          </a:p>
          <a:p>
            <a:r>
              <a:rPr lang="en-US" dirty="0" smtClean="0"/>
              <a:t> This is why when fully conscious cattle at the (then) largest kosher slaughterhouse in the</a:t>
            </a:r>
          </a:p>
          <a:p>
            <a:r>
              <a:rPr lang="en-US" dirty="0" smtClean="0"/>
              <a:t>world, </a:t>
            </a:r>
            <a:r>
              <a:rPr lang="en-US" dirty="0" err="1" smtClean="0"/>
              <a:t>Agriprocessors</a:t>
            </a:r>
            <a:r>
              <a:rPr lang="en-US" dirty="0" smtClean="0"/>
              <a:t> in Postville, Iowa, were videotaped having their </a:t>
            </a:r>
            <a:r>
              <a:rPr lang="en-US" b="1" dirty="0" smtClean="0"/>
              <a:t>tracheas and esophagi</a:t>
            </a:r>
          </a:p>
          <a:p>
            <a:r>
              <a:rPr lang="en-US" b="1" dirty="0" smtClean="0"/>
              <a:t>systematically pulled from their cut throats</a:t>
            </a:r>
            <a:r>
              <a:rPr lang="en-US" dirty="0" smtClean="0"/>
              <a:t>, languishing for up to three minutes as a result of</a:t>
            </a:r>
          </a:p>
          <a:p>
            <a:r>
              <a:rPr lang="en-US" b="1" dirty="0" smtClean="0"/>
              <a:t>sloppy slaughter</a:t>
            </a:r>
            <a:r>
              <a:rPr lang="en-US" dirty="0" smtClean="0"/>
              <a:t>, and being shocked with </a:t>
            </a:r>
            <a:r>
              <a:rPr lang="en-US" b="1" dirty="0" smtClean="0"/>
              <a:t>electric prods in their faces</a:t>
            </a:r>
            <a:r>
              <a:rPr lang="en-US" dirty="0" smtClean="0"/>
              <a:t>, it bothered me even more than the innumerable times I’d heard of such things happening at conventional slaughterhouses.</a:t>
            </a:r>
            <a:endParaRPr lang="fr-FR" dirty="0"/>
          </a:p>
        </p:txBody>
      </p:sp>
      <p:pic>
        <p:nvPicPr>
          <p:cNvPr id="11265" name="Picture 1"/>
          <p:cNvPicPr>
            <a:picLocks noChangeAspect="1" noChangeArrowheads="1"/>
          </p:cNvPicPr>
          <p:nvPr/>
        </p:nvPicPr>
        <p:blipFill>
          <a:blip r:embed="rId3" cstate="print"/>
          <a:srcRect/>
          <a:stretch>
            <a:fillRect/>
          </a:stretch>
        </p:blipFill>
        <p:spPr bwMode="auto">
          <a:xfrm>
            <a:off x="395536" y="548680"/>
            <a:ext cx="3438525" cy="5514975"/>
          </a:xfrm>
          <a:prstGeom prst="rect">
            <a:avLst/>
          </a:prstGeom>
          <a:noFill/>
          <a:ln w="9525">
            <a:noFill/>
            <a:miter lim="800000"/>
            <a:headEnd/>
            <a:tailEnd/>
          </a:ln>
        </p:spPr>
      </p:pic>
      <p:sp>
        <p:nvSpPr>
          <p:cNvPr id="4" name="TextBox 3"/>
          <p:cNvSpPr txBox="1"/>
          <p:nvPr/>
        </p:nvSpPr>
        <p:spPr>
          <a:xfrm>
            <a:off x="1831025" y="6165304"/>
            <a:ext cx="652743" cy="369332"/>
          </a:xfrm>
          <a:prstGeom prst="rect">
            <a:avLst/>
          </a:prstGeom>
          <a:noFill/>
        </p:spPr>
        <p:txBody>
          <a:bodyPr wrap="none" rtlCol="0">
            <a:spAutoFit/>
          </a:bodyPr>
          <a:lstStyle/>
          <a:p>
            <a:r>
              <a:rPr lang="fr-FR" dirty="0" smtClean="0"/>
              <a:t>2009</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764704"/>
            <a:ext cx="8352928" cy="5355312"/>
          </a:xfrm>
          <a:prstGeom prst="rect">
            <a:avLst/>
          </a:prstGeom>
          <a:noFill/>
        </p:spPr>
        <p:txBody>
          <a:bodyPr wrap="square" rtlCol="0">
            <a:spAutoFit/>
          </a:bodyPr>
          <a:lstStyle/>
          <a:p>
            <a:r>
              <a:rPr lang="en-US" b="1" dirty="0" smtClean="0"/>
              <a:t> The president of the Rabbinical Assembly of the Conservative Movement</a:t>
            </a:r>
            <a:r>
              <a:rPr lang="en-US" dirty="0" smtClean="0"/>
              <a:t>, in a message sent to every one of its rabbis, asserted, “When a company purporting to be kosher violates the prohibition against </a:t>
            </a:r>
            <a:r>
              <a:rPr lang="en-US" i="1" dirty="0" err="1" smtClean="0"/>
              <a:t>tza’ar</a:t>
            </a:r>
            <a:r>
              <a:rPr lang="en-US" i="1" dirty="0" smtClean="0"/>
              <a:t> </a:t>
            </a:r>
            <a:r>
              <a:rPr lang="en-US" i="1" dirty="0" err="1" smtClean="0"/>
              <a:t>ba’alei</a:t>
            </a:r>
            <a:r>
              <a:rPr lang="en-US" i="1" dirty="0" smtClean="0"/>
              <a:t> </a:t>
            </a:r>
            <a:r>
              <a:rPr lang="en-US" i="1" dirty="0" err="1" smtClean="0"/>
              <a:t>hayyim</a:t>
            </a:r>
            <a:r>
              <a:rPr lang="en-US" dirty="0" smtClean="0"/>
              <a:t>, causing pain to one of God’s living creatures, that company must answer to the Jewish community, and ultimately, to God.” The Orthodox chair of the Talmud Department at Israel’s Bar </a:t>
            </a:r>
            <a:r>
              <a:rPr lang="en-US" dirty="0" err="1" smtClean="0"/>
              <a:t>Ilan</a:t>
            </a:r>
            <a:r>
              <a:rPr lang="en-US" dirty="0" smtClean="0"/>
              <a:t> University also protested, and did so eloquently: “It very well may be that any plant performing such types of [kosher slaughter] is guilty of </a:t>
            </a:r>
            <a:r>
              <a:rPr lang="en-US" i="1" dirty="0" err="1" smtClean="0"/>
              <a:t>hillul</a:t>
            </a:r>
            <a:r>
              <a:rPr lang="en-US" i="1" dirty="0" smtClean="0"/>
              <a:t> </a:t>
            </a:r>
            <a:r>
              <a:rPr lang="en-US" i="1" dirty="0" err="1" smtClean="0"/>
              <a:t>hashem</a:t>
            </a:r>
            <a:r>
              <a:rPr lang="en-US" i="1" dirty="0" smtClean="0"/>
              <a:t> </a:t>
            </a:r>
            <a:r>
              <a:rPr lang="en-US" dirty="0" smtClean="0"/>
              <a:t>— </a:t>
            </a:r>
            <a:r>
              <a:rPr lang="en-US" b="1" dirty="0" smtClean="0"/>
              <a:t>the desecration of God’s name</a:t>
            </a:r>
            <a:r>
              <a:rPr lang="en-US" dirty="0" smtClean="0"/>
              <a:t> — for to insist that God cares only about his ritual law and not about his moral law is to desecrate His Name.” And in a joint statement, more than fifty influential rabbis, including the president of the Reform Central Conference of American Rabbis and the dean of the Conservative movement’s Ziegler School of Rabbinic Studies, argued that “</a:t>
            </a:r>
            <a:r>
              <a:rPr lang="en-US" b="1" u="sng" dirty="0" smtClean="0"/>
              <a:t>Judaism’s powerful tradition of teaching compassion for animals has been violated by these systematic abuses and needs to be reasserted</a:t>
            </a:r>
            <a:r>
              <a:rPr lang="en-US" b="1" dirty="0" smtClean="0"/>
              <a:t>.</a:t>
            </a:r>
            <a:r>
              <a:rPr lang="en-US" dirty="0" smtClean="0"/>
              <a:t>”</a:t>
            </a:r>
          </a:p>
          <a:p>
            <a:r>
              <a:rPr lang="en-US" dirty="0" smtClean="0"/>
              <a:t>This raises a difficult question, which I ask not as a thought experiment but</a:t>
            </a:r>
          </a:p>
          <a:p>
            <a:r>
              <a:rPr lang="en-US" dirty="0" smtClean="0"/>
              <a:t>straightforwardly: In our world — not the shepherd-and-flock world of the Bible, but our overpopulated one in which animals are treated legally and socially as commodities — is it even possible to eat meat without “causing pain to one of God’s living creatures,” to avoid (even after going to great and sincere lengths) “the desecration of God’s name”? </a:t>
            </a:r>
            <a:r>
              <a:rPr lang="en-US" b="1" dirty="0" smtClean="0"/>
              <a:t>Has the very concept of kosher meat become a contradiction in terms? </a:t>
            </a:r>
            <a:endParaRPr lang="fr-FR"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6237312"/>
            <a:ext cx="4236544" cy="369332"/>
          </a:xfrm>
          <a:prstGeom prst="rect">
            <a:avLst/>
          </a:prstGeom>
          <a:noFill/>
        </p:spPr>
        <p:txBody>
          <a:bodyPr wrap="none" rtlCol="0">
            <a:spAutoFit/>
          </a:bodyPr>
          <a:lstStyle/>
          <a:p>
            <a:r>
              <a:rPr lang="en-US" dirty="0" smtClean="0"/>
              <a:t>Political </a:t>
            </a:r>
            <a:r>
              <a:rPr lang="en-US" dirty="0" smtClean="0"/>
              <a:t>party: </a:t>
            </a:r>
            <a:r>
              <a:rPr lang="en-US" dirty="0" err="1" smtClean="0"/>
              <a:t>Tsedek</a:t>
            </a:r>
            <a:r>
              <a:rPr lang="en-US" dirty="0" smtClean="0"/>
              <a:t> </a:t>
            </a:r>
            <a:r>
              <a:rPr lang="en-US" dirty="0" err="1" smtClean="0"/>
              <a:t>Lakol</a:t>
            </a:r>
            <a:r>
              <a:rPr lang="en-US" dirty="0" smtClean="0"/>
              <a:t>  (Justice for All)</a:t>
            </a:r>
            <a:endParaRPr lang="en-US" dirty="0"/>
          </a:p>
        </p:txBody>
      </p:sp>
      <p:pic>
        <p:nvPicPr>
          <p:cNvPr id="7169" name="Picture 1"/>
          <p:cNvPicPr>
            <a:picLocks noChangeAspect="1" noChangeArrowheads="1"/>
          </p:cNvPicPr>
          <p:nvPr/>
        </p:nvPicPr>
        <p:blipFill>
          <a:blip r:embed="rId3" cstate="print"/>
          <a:srcRect/>
          <a:stretch>
            <a:fillRect/>
          </a:stretch>
        </p:blipFill>
        <p:spPr bwMode="auto">
          <a:xfrm>
            <a:off x="4860032" y="836712"/>
            <a:ext cx="3581400" cy="4838700"/>
          </a:xfrm>
          <a:prstGeom prst="rect">
            <a:avLst/>
          </a:prstGeom>
          <a:noFill/>
          <a:ln w="9525">
            <a:noFill/>
            <a:miter lim="800000"/>
            <a:headEnd/>
            <a:tailEnd/>
          </a:ln>
        </p:spPr>
      </p:pic>
      <p:sp>
        <p:nvSpPr>
          <p:cNvPr id="4" name="TextBox 3"/>
          <p:cNvSpPr txBox="1"/>
          <p:nvPr/>
        </p:nvSpPr>
        <p:spPr>
          <a:xfrm>
            <a:off x="1331640" y="836712"/>
            <a:ext cx="3528392" cy="923330"/>
          </a:xfrm>
          <a:prstGeom prst="rect">
            <a:avLst/>
          </a:prstGeom>
          <a:noFill/>
        </p:spPr>
        <p:txBody>
          <a:bodyPr wrap="square" rtlCol="0">
            <a:spAutoFit/>
          </a:bodyPr>
          <a:lstStyle/>
          <a:p>
            <a:r>
              <a:rPr lang="en-US" dirty="0" smtClean="0"/>
              <a:t>2019</a:t>
            </a:r>
            <a:r>
              <a:rPr lang="en-US" dirty="0" smtClean="0"/>
              <a:t>: Animals, slaves and robots: a discourse of rights and obligations in law, philosophy, and </a:t>
            </a:r>
            <a:r>
              <a:rPr lang="en-US" dirty="0" err="1" smtClean="0"/>
              <a:t>halakhah</a:t>
            </a:r>
            <a:endParaRPr lang="fr-FR" dirty="0"/>
          </a:p>
        </p:txBody>
      </p:sp>
      <p:pic>
        <p:nvPicPr>
          <p:cNvPr id="7170" name="Picture 2"/>
          <p:cNvPicPr>
            <a:picLocks noChangeAspect="1" noChangeArrowheads="1"/>
          </p:cNvPicPr>
          <p:nvPr/>
        </p:nvPicPr>
        <p:blipFill>
          <a:blip r:embed="rId4" cstate="print"/>
          <a:srcRect/>
          <a:stretch>
            <a:fillRect/>
          </a:stretch>
        </p:blipFill>
        <p:spPr bwMode="auto">
          <a:xfrm>
            <a:off x="179512" y="260648"/>
            <a:ext cx="1133475" cy="1438275"/>
          </a:xfrm>
          <a:prstGeom prst="rect">
            <a:avLst/>
          </a:prstGeom>
          <a:noFill/>
          <a:ln w="9525">
            <a:noFill/>
            <a:miter lim="800000"/>
            <a:headEnd/>
            <a:tailEnd/>
          </a:ln>
        </p:spPr>
      </p:pic>
      <p:sp>
        <p:nvSpPr>
          <p:cNvPr id="6" name="TextBox 5"/>
          <p:cNvSpPr txBox="1"/>
          <p:nvPr/>
        </p:nvSpPr>
        <p:spPr>
          <a:xfrm>
            <a:off x="1547664" y="332656"/>
            <a:ext cx="2086212" cy="369332"/>
          </a:xfrm>
          <a:prstGeom prst="rect">
            <a:avLst/>
          </a:prstGeom>
          <a:noFill/>
        </p:spPr>
        <p:txBody>
          <a:bodyPr wrap="none" rtlCol="0">
            <a:spAutoFit/>
          </a:bodyPr>
          <a:lstStyle/>
          <a:p>
            <a:r>
              <a:rPr lang="fr-FR" dirty="0" smtClean="0"/>
              <a:t>(</a:t>
            </a:r>
            <a:r>
              <a:rPr lang="fr-FR" dirty="0" err="1" smtClean="0"/>
              <a:t>religious</a:t>
            </a:r>
            <a:r>
              <a:rPr lang="fr-FR" dirty="0" smtClean="0"/>
              <a:t> </a:t>
            </a:r>
            <a:r>
              <a:rPr lang="fr-FR" dirty="0" err="1" smtClean="0"/>
              <a:t>university</a:t>
            </a:r>
            <a:r>
              <a:rPr lang="fr-FR" dirty="0" smtClean="0"/>
              <a:t>)</a:t>
            </a:r>
            <a:endParaRPr lang="fr-FR" dirty="0"/>
          </a:p>
        </p:txBody>
      </p:sp>
      <p:pic>
        <p:nvPicPr>
          <p:cNvPr id="7172" name="Picture 4" descr="http://funnyandjewish.com/wp-content/uploads/2014/07/Funny-Jewish-Vegans3.png"/>
          <p:cNvPicPr>
            <a:picLocks noChangeAspect="1" noChangeArrowheads="1"/>
          </p:cNvPicPr>
          <p:nvPr/>
        </p:nvPicPr>
        <p:blipFill>
          <a:blip r:embed="rId5" cstate="print"/>
          <a:srcRect/>
          <a:stretch>
            <a:fillRect/>
          </a:stretch>
        </p:blipFill>
        <p:spPr bwMode="auto">
          <a:xfrm>
            <a:off x="251520" y="2276872"/>
            <a:ext cx="3819525" cy="2952751"/>
          </a:xfrm>
          <a:prstGeom prst="rect">
            <a:avLst/>
          </a:prstGeom>
          <a:noFill/>
        </p:spPr>
      </p:pic>
      <p:sp>
        <p:nvSpPr>
          <p:cNvPr id="8" name="TextBox 7"/>
          <p:cNvSpPr txBox="1"/>
          <p:nvPr/>
        </p:nvSpPr>
        <p:spPr>
          <a:xfrm>
            <a:off x="215499" y="5301208"/>
            <a:ext cx="4331763" cy="646331"/>
          </a:xfrm>
          <a:prstGeom prst="rect">
            <a:avLst/>
          </a:prstGeom>
          <a:noFill/>
        </p:spPr>
        <p:txBody>
          <a:bodyPr wrap="none" rtlCol="0">
            <a:spAutoFit/>
          </a:bodyPr>
          <a:lstStyle/>
          <a:p>
            <a:r>
              <a:rPr lang="fr-FR" dirty="0" err="1" smtClean="0"/>
              <a:t>Kapparot</a:t>
            </a:r>
            <a:r>
              <a:rPr lang="fr-FR" dirty="0" smtClean="0"/>
              <a:t> </a:t>
            </a:r>
            <a:r>
              <a:rPr lang="fr-FR" dirty="0" smtClean="0">
                <a:sym typeface="Wingdings" pitchFamily="2" charset="2"/>
              </a:rPr>
              <a:t></a:t>
            </a:r>
          </a:p>
          <a:p>
            <a:r>
              <a:rPr lang="en-US" dirty="0" smtClean="0"/>
              <a:t>(atonement ritual on the eve of Yom Kippur)</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8640"/>
            <a:ext cx="2557560" cy="369332"/>
          </a:xfrm>
          <a:prstGeom prst="rect">
            <a:avLst/>
          </a:prstGeom>
        </p:spPr>
        <p:txBody>
          <a:bodyPr wrap="none">
            <a:spAutoFit/>
          </a:bodyPr>
          <a:lstStyle/>
          <a:p>
            <a:r>
              <a:rPr lang="fr-FR" b="1" dirty="0" smtClean="0">
                <a:sym typeface="Wingdings"/>
              </a:rPr>
              <a:t> </a:t>
            </a:r>
            <a:r>
              <a:rPr lang="en-US" b="1" dirty="0" smtClean="0"/>
              <a:t>Jewishness</a:t>
            </a:r>
            <a:r>
              <a:rPr lang="fr-FR" b="1" dirty="0" smtClean="0"/>
              <a:t>  </a:t>
            </a:r>
            <a:r>
              <a:rPr lang="fr-FR" b="1" dirty="0" smtClean="0"/>
              <a:t>&gt; </a:t>
            </a:r>
            <a:r>
              <a:rPr lang="fr-FR" b="1" dirty="0" err="1" smtClean="0"/>
              <a:t>Judaism</a:t>
            </a:r>
            <a:endParaRPr lang="fr-FR" b="1" dirty="0"/>
          </a:p>
        </p:txBody>
      </p:sp>
      <p:grpSp>
        <p:nvGrpSpPr>
          <p:cNvPr id="5" name="Group 13"/>
          <p:cNvGrpSpPr/>
          <p:nvPr/>
        </p:nvGrpSpPr>
        <p:grpSpPr>
          <a:xfrm>
            <a:off x="58376" y="620688"/>
            <a:ext cx="3433504" cy="2961620"/>
            <a:chOff x="58376" y="620688"/>
            <a:chExt cx="3433504" cy="2961620"/>
          </a:xfrm>
        </p:grpSpPr>
        <p:sp>
          <p:nvSpPr>
            <p:cNvPr id="4" name="Rectangle 3"/>
            <p:cNvSpPr/>
            <p:nvPr/>
          </p:nvSpPr>
          <p:spPr>
            <a:xfrm>
              <a:off x="58376" y="3212976"/>
              <a:ext cx="3433504" cy="369332"/>
            </a:xfrm>
            <a:prstGeom prst="rect">
              <a:avLst/>
            </a:prstGeom>
          </p:spPr>
          <p:txBody>
            <a:bodyPr wrap="none">
              <a:spAutoFit/>
            </a:bodyPr>
            <a:lstStyle/>
            <a:p>
              <a:r>
                <a:rPr lang="fr-FR" b="1" dirty="0" smtClean="0"/>
                <a:t>Isaac </a:t>
              </a:r>
              <a:r>
                <a:rPr lang="fr-FR" b="1" dirty="0" err="1" smtClean="0"/>
                <a:t>Bashevis</a:t>
              </a:r>
              <a:r>
                <a:rPr lang="fr-FR" b="1" dirty="0" smtClean="0"/>
                <a:t> Singer </a:t>
              </a:r>
              <a:r>
                <a:rPr lang="fr-FR" dirty="0" smtClean="0"/>
                <a:t>(1902–1991)</a:t>
              </a:r>
              <a:endParaRPr lang="fr-FR" dirty="0"/>
            </a:p>
          </p:txBody>
        </p:sp>
        <p:pic>
          <p:nvPicPr>
            <p:cNvPr id="36866" name="Picture 2" descr="Résultat de recherche d'images pour &quot;Isaac Bashevis Singer&quot;"/>
            <p:cNvPicPr>
              <a:picLocks noChangeAspect="1" noChangeArrowheads="1"/>
            </p:cNvPicPr>
            <p:nvPr/>
          </p:nvPicPr>
          <p:blipFill>
            <a:blip r:embed="rId2" cstate="print"/>
            <a:srcRect/>
            <a:stretch>
              <a:fillRect/>
            </a:stretch>
          </p:blipFill>
          <p:spPr bwMode="auto">
            <a:xfrm>
              <a:off x="395536" y="620688"/>
              <a:ext cx="2724150" cy="2543175"/>
            </a:xfrm>
            <a:prstGeom prst="rect">
              <a:avLst/>
            </a:prstGeom>
            <a:noFill/>
          </p:spPr>
        </p:pic>
      </p:grpSp>
      <p:sp>
        <p:nvSpPr>
          <p:cNvPr id="6" name="TextBox 5"/>
          <p:cNvSpPr txBox="1"/>
          <p:nvPr/>
        </p:nvSpPr>
        <p:spPr>
          <a:xfrm>
            <a:off x="3347864" y="188640"/>
            <a:ext cx="5616624" cy="3139321"/>
          </a:xfrm>
          <a:prstGeom prst="rect">
            <a:avLst/>
          </a:prstGeom>
          <a:noFill/>
        </p:spPr>
        <p:txBody>
          <a:bodyPr wrap="square" rtlCol="0">
            <a:spAutoFit/>
          </a:bodyPr>
          <a:lstStyle/>
          <a:p>
            <a:r>
              <a:rPr lang="en-US" dirty="0" smtClean="0"/>
              <a:t>“</a:t>
            </a:r>
            <a:r>
              <a:rPr lang="en-US" b="1" dirty="0" smtClean="0"/>
              <a:t>When a human kills an animal for food, he is neglecting his own hunger for justice</a:t>
            </a:r>
            <a:r>
              <a:rPr lang="en-US" dirty="0" smtClean="0"/>
              <a:t>. Man prays for mercy, but is unwilling to extend it to others. Why should man then expect mercy from God? It's unfair to expect something that you are not willing to give. It is inconsistent. </a:t>
            </a:r>
            <a:r>
              <a:rPr lang="en-US" b="1" dirty="0" smtClean="0"/>
              <a:t>I can never accept inconsistency or injustice. Even if it comes from God. If there would come a voice from God saying, ‘I'm against vegetarianism!’ I would say, ‘Well, I am for it!’</a:t>
            </a:r>
            <a:r>
              <a:rPr lang="en-US" dirty="0" smtClean="0"/>
              <a:t> This is how strongly I feel in this regard.”  (preface to Steven Rosen’s </a:t>
            </a:r>
            <a:r>
              <a:rPr lang="en-US" i="1" dirty="0" smtClean="0"/>
              <a:t>Food for Spirit: Vegetarianism and the World Religions</a:t>
            </a:r>
            <a:r>
              <a:rPr lang="en-US" dirty="0" smtClean="0"/>
              <a:t>, 1986)</a:t>
            </a:r>
            <a:endParaRPr lang="fr-FR" dirty="0"/>
          </a:p>
        </p:txBody>
      </p:sp>
      <p:sp>
        <p:nvSpPr>
          <p:cNvPr id="8" name="TextBox 7"/>
          <p:cNvSpPr txBox="1"/>
          <p:nvPr/>
        </p:nvSpPr>
        <p:spPr>
          <a:xfrm>
            <a:off x="251520" y="3717032"/>
            <a:ext cx="7848872" cy="1200329"/>
          </a:xfrm>
          <a:prstGeom prst="rect">
            <a:avLst/>
          </a:prstGeom>
          <a:noFill/>
        </p:spPr>
        <p:txBody>
          <a:bodyPr wrap="square" rtlCol="0">
            <a:spAutoFit/>
          </a:bodyPr>
          <a:lstStyle/>
          <a:p>
            <a:r>
              <a:rPr lang="en-US" dirty="0" smtClean="0"/>
              <a:t>This is my protest against the conduct of the world. </a:t>
            </a:r>
            <a:r>
              <a:rPr lang="en-US" b="1" dirty="0" smtClean="0"/>
              <a:t>To be a vegetarian is to disagree</a:t>
            </a:r>
            <a:r>
              <a:rPr lang="en-US" dirty="0" smtClean="0"/>
              <a:t> — to </a:t>
            </a:r>
            <a:r>
              <a:rPr lang="en-US" u="sng" dirty="0" smtClean="0"/>
              <a:t>disagree with the course of things today</a:t>
            </a:r>
            <a:r>
              <a:rPr lang="en-US" dirty="0" smtClean="0"/>
              <a:t>. Nuclear power, starvation, cruelty — we must make a statement against these things. Vegetarianism is my statement. And I think it's a strong one.</a:t>
            </a:r>
            <a:endParaRPr lang="fr-FR" dirty="0"/>
          </a:p>
        </p:txBody>
      </p:sp>
      <p:sp>
        <p:nvSpPr>
          <p:cNvPr id="15" name="TextBox 14"/>
          <p:cNvSpPr txBox="1"/>
          <p:nvPr/>
        </p:nvSpPr>
        <p:spPr>
          <a:xfrm>
            <a:off x="251520" y="5068635"/>
            <a:ext cx="5161541" cy="369332"/>
          </a:xfrm>
          <a:prstGeom prst="rect">
            <a:avLst/>
          </a:prstGeom>
          <a:noFill/>
        </p:spPr>
        <p:txBody>
          <a:bodyPr wrap="none" rtlCol="0">
            <a:spAutoFit/>
          </a:bodyPr>
          <a:lstStyle/>
          <a:p>
            <a:r>
              <a:rPr lang="fr-FR" b="1" dirty="0" err="1" smtClean="0"/>
              <a:t>Solidarity</a:t>
            </a:r>
            <a:r>
              <a:rPr lang="fr-FR" b="1" dirty="0" smtClean="0"/>
              <a:t> as an </a:t>
            </a:r>
            <a:r>
              <a:rPr lang="fr-FR" b="1" dirty="0" err="1" smtClean="0"/>
              <a:t>ontological</a:t>
            </a:r>
            <a:r>
              <a:rPr lang="fr-FR" b="1" dirty="0" smtClean="0"/>
              <a:t> dimension of </a:t>
            </a:r>
            <a:r>
              <a:rPr lang="fr-FR" b="1" dirty="0" err="1" smtClean="0"/>
              <a:t>Jewishness</a:t>
            </a:r>
            <a:endParaRPr lang="fr-FR" b="1" dirty="0"/>
          </a:p>
        </p:txBody>
      </p:sp>
      <p:sp>
        <p:nvSpPr>
          <p:cNvPr id="16" name="TextBox 15"/>
          <p:cNvSpPr txBox="1"/>
          <p:nvPr/>
        </p:nvSpPr>
        <p:spPr>
          <a:xfrm>
            <a:off x="251520" y="5589240"/>
            <a:ext cx="6984775" cy="923330"/>
          </a:xfrm>
          <a:prstGeom prst="rect">
            <a:avLst/>
          </a:prstGeom>
          <a:noFill/>
        </p:spPr>
        <p:txBody>
          <a:bodyPr wrap="square" rtlCol="0">
            <a:spAutoFit/>
          </a:bodyPr>
          <a:lstStyle/>
          <a:p>
            <a:r>
              <a:rPr lang="en-US" dirty="0" smtClean="0"/>
              <a:t>“[A]s a Jew I was prepared to join the opposition and to do without agreement with the ‘compact majority’” (1926, address to the Society of B'nai B'rith)</a:t>
            </a:r>
            <a:endParaRPr lang="fr-FR" dirty="0"/>
          </a:p>
        </p:txBody>
      </p:sp>
      <p:pic>
        <p:nvPicPr>
          <p:cNvPr id="65538" name="Picture 2"/>
          <p:cNvPicPr>
            <a:picLocks noChangeAspect="1" noChangeArrowheads="1"/>
          </p:cNvPicPr>
          <p:nvPr/>
        </p:nvPicPr>
        <p:blipFill>
          <a:blip r:embed="rId3" cstate="print"/>
          <a:srcRect/>
          <a:stretch>
            <a:fillRect/>
          </a:stretch>
        </p:blipFill>
        <p:spPr bwMode="auto">
          <a:xfrm>
            <a:off x="7740352" y="4941168"/>
            <a:ext cx="1114425" cy="1533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5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55775" y="638686"/>
            <a:ext cx="1797095" cy="369332"/>
          </a:xfrm>
          <a:prstGeom prst="rect">
            <a:avLst/>
          </a:prstGeom>
          <a:noFill/>
        </p:spPr>
        <p:txBody>
          <a:bodyPr wrap="none" rtlCol="0">
            <a:spAutoFit/>
          </a:bodyPr>
          <a:lstStyle/>
          <a:p>
            <a:r>
              <a:rPr lang="en-US" i="1" dirty="0" smtClean="0"/>
              <a:t>The Letter Writer</a:t>
            </a:r>
            <a:endParaRPr lang="en-US" i="1" dirty="0"/>
          </a:p>
        </p:txBody>
      </p:sp>
      <p:sp>
        <p:nvSpPr>
          <p:cNvPr id="4" name="TextBox 3"/>
          <p:cNvSpPr txBox="1"/>
          <p:nvPr/>
        </p:nvSpPr>
        <p:spPr>
          <a:xfrm>
            <a:off x="2555776" y="1052736"/>
            <a:ext cx="6336704" cy="2585323"/>
          </a:xfrm>
          <a:prstGeom prst="rect">
            <a:avLst/>
          </a:prstGeom>
          <a:noFill/>
        </p:spPr>
        <p:txBody>
          <a:bodyPr wrap="square" rtlCol="0">
            <a:spAutoFit/>
          </a:bodyPr>
          <a:lstStyle/>
          <a:p>
            <a:r>
              <a:rPr lang="en-US" dirty="0" smtClean="0"/>
              <a:t>“In his thoughts, Herman spoke a eulogy for the mouse who had shared a portion of her life with him and who, because of him, had left this earth. ‘What do they know - all these scholars, </a:t>
            </a:r>
            <a:r>
              <a:rPr lang="en-US" b="1" dirty="0" smtClean="0"/>
              <a:t>all these philosophers</a:t>
            </a:r>
            <a:r>
              <a:rPr lang="en-US" dirty="0" smtClean="0"/>
              <a:t>, all the leaders of the world - about such as you? They </a:t>
            </a:r>
            <a:r>
              <a:rPr lang="en-US" b="1" dirty="0" smtClean="0"/>
              <a:t>have convinced themselves that man, the worst transgressor of all the species, is the crown of creation</a:t>
            </a:r>
            <a:r>
              <a:rPr lang="en-US" dirty="0" smtClean="0"/>
              <a:t>. All other creatures were created merely to provide him with food, pelts, to be tormented, exterminated. In relation to them, all people are Nazis; </a:t>
            </a:r>
            <a:r>
              <a:rPr lang="en-US" b="1" dirty="0" smtClean="0"/>
              <a:t>for the animals it is an eternal Treblinka</a:t>
            </a:r>
            <a:r>
              <a:rPr lang="en-US" dirty="0" smtClean="0"/>
              <a:t>’.”</a:t>
            </a:r>
            <a:endParaRPr lang="fr-FR" dirty="0"/>
          </a:p>
        </p:txBody>
      </p:sp>
      <p:pic>
        <p:nvPicPr>
          <p:cNvPr id="36865" name="Picture 1"/>
          <p:cNvPicPr>
            <a:picLocks noChangeAspect="1" noChangeArrowheads="1"/>
          </p:cNvPicPr>
          <p:nvPr/>
        </p:nvPicPr>
        <p:blipFill>
          <a:blip r:embed="rId3" cstate="print"/>
          <a:srcRect/>
          <a:stretch>
            <a:fillRect/>
          </a:stretch>
        </p:blipFill>
        <p:spPr bwMode="auto">
          <a:xfrm>
            <a:off x="487770" y="646691"/>
            <a:ext cx="1795551" cy="2845345"/>
          </a:xfrm>
          <a:prstGeom prst="rect">
            <a:avLst/>
          </a:prstGeom>
          <a:noFill/>
          <a:ln w="9525">
            <a:noFill/>
            <a:miter lim="800000"/>
            <a:headEnd/>
            <a:tailEnd/>
          </a:ln>
        </p:spPr>
      </p:pic>
      <p:sp>
        <p:nvSpPr>
          <p:cNvPr id="6" name="Rectangle 5"/>
          <p:cNvSpPr/>
          <p:nvPr/>
        </p:nvSpPr>
        <p:spPr>
          <a:xfrm>
            <a:off x="395536" y="188640"/>
            <a:ext cx="8280920" cy="369332"/>
          </a:xfrm>
          <a:prstGeom prst="rect">
            <a:avLst/>
          </a:prstGeom>
        </p:spPr>
        <p:txBody>
          <a:bodyPr wrap="square">
            <a:spAutoFit/>
          </a:bodyPr>
          <a:lstStyle/>
          <a:p>
            <a:r>
              <a:rPr lang="en-US" dirty="0" smtClean="0"/>
              <a:t>“I did not become a vegetarian for my health, I did it for the health of the chickens.”</a:t>
            </a:r>
            <a:endParaRPr lang="fr-FR" dirty="0"/>
          </a:p>
        </p:txBody>
      </p:sp>
      <p:sp>
        <p:nvSpPr>
          <p:cNvPr id="7" name="TextBox 6"/>
          <p:cNvSpPr txBox="1"/>
          <p:nvPr/>
        </p:nvSpPr>
        <p:spPr>
          <a:xfrm>
            <a:off x="107504" y="3848065"/>
            <a:ext cx="2556084" cy="369332"/>
          </a:xfrm>
          <a:prstGeom prst="rect">
            <a:avLst/>
          </a:prstGeom>
          <a:noFill/>
        </p:spPr>
        <p:txBody>
          <a:bodyPr wrap="none" rtlCol="0">
            <a:spAutoFit/>
          </a:bodyPr>
          <a:lstStyle/>
          <a:p>
            <a:r>
              <a:rPr lang="fr-FR" b="1" dirty="0" smtClean="0"/>
              <a:t>Peter Singer </a:t>
            </a:r>
            <a:r>
              <a:rPr lang="fr-FR" dirty="0" smtClean="0"/>
              <a:t>(</a:t>
            </a:r>
            <a:r>
              <a:rPr lang="fr-FR" dirty="0" err="1" smtClean="0"/>
              <a:t>born</a:t>
            </a:r>
            <a:r>
              <a:rPr lang="fr-FR" dirty="0" smtClean="0"/>
              <a:t> 1946)</a:t>
            </a:r>
            <a:endParaRPr lang="fr-FR" dirty="0"/>
          </a:p>
        </p:txBody>
      </p:sp>
      <p:pic>
        <p:nvPicPr>
          <p:cNvPr id="8" name="Picture 4" descr="Résultat de recherche d'images pour &quot;peter singer animal liberation&quot;"/>
          <p:cNvPicPr>
            <a:picLocks noChangeAspect="1" noChangeArrowheads="1"/>
          </p:cNvPicPr>
          <p:nvPr/>
        </p:nvPicPr>
        <p:blipFill>
          <a:blip r:embed="rId4" cstate="print"/>
          <a:srcRect/>
          <a:stretch>
            <a:fillRect/>
          </a:stretch>
        </p:blipFill>
        <p:spPr bwMode="auto">
          <a:xfrm>
            <a:off x="2683309" y="3806557"/>
            <a:ext cx="1756048" cy="2671549"/>
          </a:xfrm>
          <a:prstGeom prst="rect">
            <a:avLst/>
          </a:prstGeom>
          <a:noFill/>
        </p:spPr>
      </p:pic>
      <p:sp>
        <p:nvSpPr>
          <p:cNvPr id="9" name="TextBox 8"/>
          <p:cNvSpPr txBox="1"/>
          <p:nvPr/>
        </p:nvSpPr>
        <p:spPr>
          <a:xfrm>
            <a:off x="116411" y="5831775"/>
            <a:ext cx="2736304" cy="646331"/>
          </a:xfrm>
          <a:prstGeom prst="rect">
            <a:avLst/>
          </a:prstGeom>
          <a:noFill/>
        </p:spPr>
        <p:txBody>
          <a:bodyPr wrap="square" rtlCol="0">
            <a:spAutoFit/>
          </a:bodyPr>
          <a:lstStyle/>
          <a:p>
            <a:r>
              <a:rPr lang="fr-FR" b="1" dirty="0" smtClean="0"/>
              <a:t>Henry </a:t>
            </a:r>
            <a:r>
              <a:rPr lang="fr-FR" b="1" dirty="0" err="1" smtClean="0"/>
              <a:t>Spira</a:t>
            </a:r>
            <a:r>
              <a:rPr lang="fr-FR" b="1" dirty="0" smtClean="0"/>
              <a:t> </a:t>
            </a:r>
            <a:r>
              <a:rPr lang="fr-FR" dirty="0" smtClean="0"/>
              <a:t>(1927-1998, </a:t>
            </a:r>
            <a:r>
              <a:rPr lang="fr-FR" i="1" dirty="0" err="1" smtClean="0"/>
              <a:t>Hashomer</a:t>
            </a:r>
            <a:r>
              <a:rPr lang="fr-FR" i="1" dirty="0" smtClean="0"/>
              <a:t> </a:t>
            </a:r>
            <a:r>
              <a:rPr lang="fr-FR" i="1" dirty="0" err="1" smtClean="0"/>
              <a:t>Hatzair</a:t>
            </a:r>
            <a:r>
              <a:rPr lang="fr-FR" dirty="0" smtClean="0"/>
              <a:t>)</a:t>
            </a:r>
            <a:endParaRPr lang="fr-FR" dirty="0"/>
          </a:p>
        </p:txBody>
      </p:sp>
      <p:pic>
        <p:nvPicPr>
          <p:cNvPr id="10" name="Picture 6" descr="photograph"/>
          <p:cNvPicPr>
            <a:picLocks noChangeAspect="1" noChangeArrowheads="1"/>
          </p:cNvPicPr>
          <p:nvPr/>
        </p:nvPicPr>
        <p:blipFill>
          <a:blip r:embed="rId5" cstate="print"/>
          <a:srcRect/>
          <a:stretch>
            <a:fillRect/>
          </a:stretch>
        </p:blipFill>
        <p:spPr bwMode="auto">
          <a:xfrm>
            <a:off x="179512" y="4365104"/>
            <a:ext cx="1584176" cy="1377952"/>
          </a:xfrm>
          <a:prstGeom prst="rect">
            <a:avLst/>
          </a:prstGeom>
          <a:noFill/>
        </p:spPr>
      </p:pic>
      <p:pic>
        <p:nvPicPr>
          <p:cNvPr id="36867" name="Picture 3" descr="Eternal Treblinka: the book"/>
          <p:cNvPicPr>
            <a:picLocks noChangeAspect="1" noChangeArrowheads="1"/>
          </p:cNvPicPr>
          <p:nvPr/>
        </p:nvPicPr>
        <p:blipFill>
          <a:blip r:embed="rId6" cstate="print"/>
          <a:srcRect/>
          <a:stretch>
            <a:fillRect/>
          </a:stretch>
        </p:blipFill>
        <p:spPr bwMode="auto">
          <a:xfrm>
            <a:off x="7092280" y="3625375"/>
            <a:ext cx="1882238" cy="2808013"/>
          </a:xfrm>
          <a:prstGeom prst="rect">
            <a:avLst/>
          </a:prstGeom>
          <a:noFill/>
        </p:spPr>
      </p:pic>
      <p:sp>
        <p:nvSpPr>
          <p:cNvPr id="2" name="ZoneTexte 1"/>
          <p:cNvSpPr txBox="1"/>
          <p:nvPr/>
        </p:nvSpPr>
        <p:spPr>
          <a:xfrm>
            <a:off x="4435953" y="3848065"/>
            <a:ext cx="2857038" cy="2585323"/>
          </a:xfrm>
          <a:prstGeom prst="rect">
            <a:avLst/>
          </a:prstGeom>
          <a:noFill/>
        </p:spPr>
        <p:txBody>
          <a:bodyPr wrap="square" rtlCol="0">
            <a:spAutoFit/>
          </a:bodyPr>
          <a:lstStyle/>
          <a:p>
            <a:r>
              <a:rPr lang="en-US" dirty="0" smtClean="0"/>
              <a:t>“My </a:t>
            </a:r>
            <a:r>
              <a:rPr lang="en-US" dirty="0"/>
              <a:t>perspective and mindset were certainly </a:t>
            </a:r>
            <a:r>
              <a:rPr lang="en-US" dirty="0" smtClean="0"/>
              <a:t>shaped by </a:t>
            </a:r>
            <a:r>
              <a:rPr lang="en-US" dirty="0"/>
              <a:t>the fact that I </a:t>
            </a:r>
            <a:r>
              <a:rPr lang="en-US" dirty="0" smtClean="0"/>
              <a:t/>
            </a:r>
            <a:br>
              <a:rPr lang="en-US" dirty="0" smtClean="0"/>
            </a:br>
            <a:r>
              <a:rPr lang="en-US" dirty="0" smtClean="0"/>
              <a:t>was </a:t>
            </a:r>
            <a:r>
              <a:rPr lang="en-US" dirty="0"/>
              <a:t>Jewish, but not in a conscious way. In the</a:t>
            </a:r>
          </a:p>
          <a:p>
            <a:r>
              <a:rPr lang="en-US" dirty="0"/>
              <a:t>animal liberation movement, I found many people </a:t>
            </a:r>
            <a:r>
              <a:rPr lang="en-US" dirty="0" smtClean="0"/>
              <a:t>with </a:t>
            </a:r>
            <a:r>
              <a:rPr lang="en-US" dirty="0"/>
              <a:t>Jewish </a:t>
            </a:r>
            <a:r>
              <a:rPr lang="en-US" dirty="0" smtClean="0"/>
              <a:t>background.” (June 2016)</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7859844" cy="477054"/>
          </a:xfrm>
          <a:prstGeom prst="rect">
            <a:avLst/>
          </a:prstGeom>
          <a:noFill/>
        </p:spPr>
        <p:txBody>
          <a:bodyPr wrap="none" rtlCol="0">
            <a:spAutoFit/>
          </a:bodyPr>
          <a:lstStyle/>
          <a:p>
            <a:r>
              <a:rPr lang="en-US" sz="2500" dirty="0" smtClean="0"/>
              <a:t>IV – </a:t>
            </a:r>
            <a:r>
              <a:rPr lang="en-US" sz="2500" u="sng" dirty="0" smtClean="0"/>
              <a:t>Trend, social movement… and </a:t>
            </a:r>
            <a:r>
              <a:rPr lang="en-US" sz="2500" u="sng" dirty="0" smtClean="0"/>
              <a:t>parallel dehumanization</a:t>
            </a:r>
            <a:endParaRPr lang="en-US" sz="2500" u="sng" dirty="0" smtClean="0"/>
          </a:p>
        </p:txBody>
      </p:sp>
      <p:pic>
        <p:nvPicPr>
          <p:cNvPr id="30724" name="Picture 4"/>
          <p:cNvPicPr>
            <a:picLocks noChangeAspect="1" noChangeArrowheads="1"/>
          </p:cNvPicPr>
          <p:nvPr/>
        </p:nvPicPr>
        <p:blipFill>
          <a:blip r:embed="rId3" cstate="print"/>
          <a:srcRect/>
          <a:stretch>
            <a:fillRect/>
          </a:stretch>
        </p:blipFill>
        <p:spPr bwMode="auto">
          <a:xfrm>
            <a:off x="467544" y="1964807"/>
            <a:ext cx="6840760" cy="1968249"/>
          </a:xfrm>
          <a:prstGeom prst="rect">
            <a:avLst/>
          </a:prstGeom>
          <a:noFill/>
          <a:ln w="9525">
            <a:noFill/>
            <a:miter lim="800000"/>
            <a:headEnd/>
            <a:tailEnd/>
          </a:ln>
        </p:spPr>
      </p:pic>
      <p:pic>
        <p:nvPicPr>
          <p:cNvPr id="30725" name="Picture 5"/>
          <p:cNvPicPr>
            <a:picLocks noChangeAspect="1" noChangeArrowheads="1"/>
          </p:cNvPicPr>
          <p:nvPr/>
        </p:nvPicPr>
        <p:blipFill>
          <a:blip r:embed="rId4" cstate="print"/>
          <a:srcRect/>
          <a:stretch>
            <a:fillRect/>
          </a:stretch>
        </p:blipFill>
        <p:spPr bwMode="auto">
          <a:xfrm>
            <a:off x="467544" y="4149080"/>
            <a:ext cx="2309223" cy="2375719"/>
          </a:xfrm>
          <a:prstGeom prst="rect">
            <a:avLst/>
          </a:prstGeom>
          <a:noFill/>
          <a:ln w="9525">
            <a:noFill/>
            <a:miter lim="800000"/>
            <a:headEnd/>
            <a:tailEnd/>
          </a:ln>
        </p:spPr>
      </p:pic>
      <p:pic>
        <p:nvPicPr>
          <p:cNvPr id="30726" name="Picture 6"/>
          <p:cNvPicPr>
            <a:picLocks noChangeAspect="1" noChangeArrowheads="1"/>
          </p:cNvPicPr>
          <p:nvPr/>
        </p:nvPicPr>
        <p:blipFill>
          <a:blip r:embed="rId5" cstate="print"/>
          <a:srcRect/>
          <a:stretch>
            <a:fillRect/>
          </a:stretch>
        </p:blipFill>
        <p:spPr bwMode="auto">
          <a:xfrm>
            <a:off x="3275856" y="4126998"/>
            <a:ext cx="2232248" cy="2470354"/>
          </a:xfrm>
          <a:prstGeom prst="rect">
            <a:avLst/>
          </a:prstGeom>
          <a:noFill/>
          <a:ln w="9525">
            <a:noFill/>
            <a:miter lim="800000"/>
            <a:headEnd/>
            <a:tailEnd/>
          </a:ln>
        </p:spPr>
      </p:pic>
      <p:pic>
        <p:nvPicPr>
          <p:cNvPr id="30727" name="Picture 7"/>
          <p:cNvPicPr>
            <a:picLocks noChangeAspect="1" noChangeArrowheads="1"/>
          </p:cNvPicPr>
          <p:nvPr/>
        </p:nvPicPr>
        <p:blipFill>
          <a:blip r:embed="rId6" cstate="print"/>
          <a:srcRect/>
          <a:stretch>
            <a:fillRect/>
          </a:stretch>
        </p:blipFill>
        <p:spPr bwMode="auto">
          <a:xfrm>
            <a:off x="6046613" y="4149080"/>
            <a:ext cx="2269803" cy="2411312"/>
          </a:xfrm>
          <a:prstGeom prst="rect">
            <a:avLst/>
          </a:prstGeom>
          <a:noFill/>
          <a:ln w="9525">
            <a:noFill/>
            <a:miter lim="800000"/>
            <a:headEnd/>
            <a:tailEnd/>
          </a:ln>
        </p:spPr>
      </p:pic>
      <p:grpSp>
        <p:nvGrpSpPr>
          <p:cNvPr id="11" name="Group 10"/>
          <p:cNvGrpSpPr/>
          <p:nvPr/>
        </p:nvGrpSpPr>
        <p:grpSpPr>
          <a:xfrm>
            <a:off x="323528" y="1052736"/>
            <a:ext cx="3572547" cy="542925"/>
            <a:chOff x="323528" y="1052736"/>
            <a:chExt cx="3572547" cy="542925"/>
          </a:xfrm>
        </p:grpSpPr>
        <p:pic>
          <p:nvPicPr>
            <p:cNvPr id="30723" name="Picture 3"/>
            <p:cNvPicPr>
              <a:picLocks noChangeAspect="1" noChangeArrowheads="1"/>
            </p:cNvPicPr>
            <p:nvPr/>
          </p:nvPicPr>
          <p:blipFill>
            <a:blip r:embed="rId7" cstate="print"/>
            <a:srcRect/>
            <a:stretch>
              <a:fillRect/>
            </a:stretch>
          </p:blipFill>
          <p:spPr bwMode="auto">
            <a:xfrm>
              <a:off x="323528" y="1052736"/>
              <a:ext cx="1828800" cy="542925"/>
            </a:xfrm>
            <a:prstGeom prst="rect">
              <a:avLst/>
            </a:prstGeom>
            <a:noFill/>
            <a:ln w="9525">
              <a:noFill/>
              <a:miter lim="800000"/>
              <a:headEnd/>
              <a:tailEnd/>
            </a:ln>
          </p:spPr>
        </p:pic>
        <p:sp>
          <p:nvSpPr>
            <p:cNvPr id="9" name="TextBox 8"/>
            <p:cNvSpPr txBox="1"/>
            <p:nvPr/>
          </p:nvSpPr>
          <p:spPr>
            <a:xfrm>
              <a:off x="2267744" y="1124744"/>
              <a:ext cx="1628331" cy="369332"/>
            </a:xfrm>
            <a:prstGeom prst="rect">
              <a:avLst/>
            </a:prstGeom>
            <a:noFill/>
          </p:spPr>
          <p:txBody>
            <a:bodyPr wrap="none" rtlCol="0">
              <a:spAutoFit/>
            </a:bodyPr>
            <a:lstStyle/>
            <a:p>
              <a:r>
                <a:rPr lang="fr-FR" dirty="0" smtClean="0">
                  <a:hlinkClick r:id="rId8"/>
                </a:rPr>
                <a:t>vegannation.io</a:t>
              </a:r>
              <a:r>
                <a:rPr lang="fr-FR" dirty="0" smtClean="0"/>
                <a:t> </a:t>
              </a:r>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395536" y="1124744"/>
            <a:ext cx="2828925" cy="3800475"/>
          </a:xfrm>
          <a:prstGeom prst="rect">
            <a:avLst/>
          </a:prstGeom>
        </p:spPr>
      </p:pic>
      <p:pic>
        <p:nvPicPr>
          <p:cNvPr id="6" name="Image 5"/>
          <p:cNvPicPr>
            <a:picLocks noChangeAspect="1"/>
          </p:cNvPicPr>
          <p:nvPr/>
        </p:nvPicPr>
        <p:blipFill>
          <a:blip r:embed="rId3"/>
          <a:stretch>
            <a:fillRect/>
          </a:stretch>
        </p:blipFill>
        <p:spPr>
          <a:xfrm>
            <a:off x="251520" y="116632"/>
            <a:ext cx="1962150" cy="523875"/>
          </a:xfrm>
          <a:prstGeom prst="rect">
            <a:avLst/>
          </a:prstGeom>
        </p:spPr>
      </p:pic>
      <p:sp>
        <p:nvSpPr>
          <p:cNvPr id="8" name="ZoneTexte 7"/>
          <p:cNvSpPr txBox="1"/>
          <p:nvPr/>
        </p:nvSpPr>
        <p:spPr>
          <a:xfrm>
            <a:off x="277122" y="640507"/>
            <a:ext cx="1340945" cy="369332"/>
          </a:xfrm>
          <a:prstGeom prst="rect">
            <a:avLst/>
          </a:prstGeom>
          <a:noFill/>
        </p:spPr>
        <p:txBody>
          <a:bodyPr wrap="none" rtlCol="0">
            <a:spAutoFit/>
          </a:bodyPr>
          <a:lstStyle/>
          <a:p>
            <a:r>
              <a:rPr lang="fr-FR" dirty="0"/>
              <a:t>May 7, </a:t>
            </a:r>
            <a:r>
              <a:rPr lang="fr-FR" dirty="0" smtClean="0"/>
              <a:t>2015</a:t>
            </a:r>
            <a:endParaRPr lang="fr-FR" dirty="0"/>
          </a:p>
        </p:txBody>
      </p:sp>
      <p:sp>
        <p:nvSpPr>
          <p:cNvPr id="9" name="Rectangle 8"/>
          <p:cNvSpPr/>
          <p:nvPr/>
        </p:nvSpPr>
        <p:spPr>
          <a:xfrm>
            <a:off x="3635896" y="2708920"/>
            <a:ext cx="5040560" cy="2862322"/>
          </a:xfrm>
          <a:prstGeom prst="rect">
            <a:avLst/>
          </a:prstGeom>
        </p:spPr>
        <p:txBody>
          <a:bodyPr wrap="square">
            <a:spAutoFit/>
          </a:bodyPr>
          <a:lstStyle/>
          <a:p>
            <a:r>
              <a:rPr lang="fr-FR" dirty="0" err="1"/>
              <a:t>Ayelet</a:t>
            </a:r>
            <a:r>
              <a:rPr lang="fr-FR" dirty="0"/>
              <a:t> </a:t>
            </a:r>
            <a:r>
              <a:rPr lang="fr-FR" dirty="0" smtClean="0"/>
              <a:t>Shaked, </a:t>
            </a:r>
            <a:r>
              <a:rPr lang="en-US" dirty="0"/>
              <a:t>to be the next justice </a:t>
            </a:r>
            <a:r>
              <a:rPr lang="en-US" dirty="0" smtClean="0"/>
              <a:t>minister posted in July 2014, regarding Palestinians:</a:t>
            </a:r>
          </a:p>
          <a:p>
            <a:r>
              <a:rPr lang="en-US" dirty="0" smtClean="0"/>
              <a:t>“ </a:t>
            </a:r>
            <a:r>
              <a:rPr lang="en-US" dirty="0"/>
              <a:t>They are all enemy combatants, and their blood shall be on all their heads. Now </a:t>
            </a:r>
            <a:r>
              <a:rPr lang="en-US" b="1" dirty="0"/>
              <a:t>this also includes the mothers of the martyrs</a:t>
            </a:r>
            <a:r>
              <a:rPr lang="en-US" dirty="0"/>
              <a:t>, who send them to hell with flowers and kisses. </a:t>
            </a:r>
            <a:r>
              <a:rPr lang="en-US" b="1" dirty="0"/>
              <a:t>They should follow their sons</a:t>
            </a:r>
            <a:r>
              <a:rPr lang="en-US" dirty="0"/>
              <a:t>, nothing would be more just. </a:t>
            </a:r>
            <a:r>
              <a:rPr lang="en-US" b="1" dirty="0"/>
              <a:t>They should go, as should the physical homes in which </a:t>
            </a:r>
            <a:r>
              <a:rPr lang="en-US" b="1" u="sng" dirty="0"/>
              <a:t>they raised the snakes</a:t>
            </a:r>
            <a:r>
              <a:rPr lang="en-US" b="1" dirty="0"/>
              <a:t>. Otherwise, </a:t>
            </a:r>
            <a:r>
              <a:rPr lang="en-US" b="1" u="sng" dirty="0"/>
              <a:t>more little snakes</a:t>
            </a:r>
            <a:r>
              <a:rPr lang="en-US" b="1" dirty="0"/>
              <a:t> will be raised there</a:t>
            </a:r>
            <a:r>
              <a:rPr lang="en-US" b="1" dirty="0" smtClean="0"/>
              <a:t>.</a:t>
            </a:r>
            <a:r>
              <a:rPr lang="en-US" dirty="0" smtClean="0"/>
              <a:t>”</a:t>
            </a:r>
            <a:endParaRPr lang="fr-FR" dirty="0"/>
          </a:p>
        </p:txBody>
      </p:sp>
    </p:spTree>
    <p:extLst>
      <p:ext uri="{BB962C8B-B14F-4D97-AF65-F5344CB8AC3E}">
        <p14:creationId xmlns:p14="http://schemas.microsoft.com/office/powerpoint/2010/main" val="13492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9512" y="260648"/>
            <a:ext cx="1914525" cy="504825"/>
          </a:xfrm>
          <a:prstGeom prst="rect">
            <a:avLst/>
          </a:prstGeom>
        </p:spPr>
      </p:pic>
      <p:sp>
        <p:nvSpPr>
          <p:cNvPr id="3" name="ZoneTexte 2"/>
          <p:cNvSpPr txBox="1"/>
          <p:nvPr/>
        </p:nvSpPr>
        <p:spPr>
          <a:xfrm>
            <a:off x="251520" y="692696"/>
            <a:ext cx="1888017" cy="369332"/>
          </a:xfrm>
          <a:prstGeom prst="rect">
            <a:avLst/>
          </a:prstGeom>
          <a:noFill/>
        </p:spPr>
        <p:txBody>
          <a:bodyPr wrap="none" rtlCol="0">
            <a:spAutoFit/>
          </a:bodyPr>
          <a:lstStyle/>
          <a:p>
            <a:r>
              <a:rPr lang="fr-FR" dirty="0" err="1"/>
              <a:t>February</a:t>
            </a:r>
            <a:r>
              <a:rPr lang="fr-FR" dirty="0"/>
              <a:t> 09, 2016</a:t>
            </a:r>
            <a:endParaRPr lang="fr-FR" dirty="0"/>
          </a:p>
        </p:txBody>
      </p:sp>
      <p:pic>
        <p:nvPicPr>
          <p:cNvPr id="4" name="Image 3"/>
          <p:cNvPicPr>
            <a:picLocks noChangeAspect="1"/>
          </p:cNvPicPr>
          <p:nvPr/>
        </p:nvPicPr>
        <p:blipFill rotWithShape="1">
          <a:blip r:embed="rId3"/>
          <a:srcRect r="575"/>
          <a:stretch/>
        </p:blipFill>
        <p:spPr>
          <a:xfrm>
            <a:off x="2977358" y="1121"/>
            <a:ext cx="6131146" cy="4968552"/>
          </a:xfrm>
          <a:prstGeom prst="rect">
            <a:avLst/>
          </a:prstGeom>
        </p:spPr>
      </p:pic>
      <p:pic>
        <p:nvPicPr>
          <p:cNvPr id="5" name="Image 4"/>
          <p:cNvPicPr>
            <a:picLocks noChangeAspect="1"/>
          </p:cNvPicPr>
          <p:nvPr/>
        </p:nvPicPr>
        <p:blipFill>
          <a:blip r:embed="rId4"/>
          <a:stretch>
            <a:fillRect/>
          </a:stretch>
        </p:blipFill>
        <p:spPr>
          <a:xfrm>
            <a:off x="395536" y="3426623"/>
            <a:ext cx="5734050" cy="3086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44008" y="1268760"/>
            <a:ext cx="4248472" cy="5078313"/>
          </a:xfrm>
          <a:prstGeom prst="rect">
            <a:avLst/>
          </a:prstGeom>
          <a:noFill/>
        </p:spPr>
        <p:txBody>
          <a:bodyPr wrap="square" rtlCol="0">
            <a:spAutoFit/>
          </a:bodyPr>
          <a:lstStyle/>
          <a:p>
            <a:r>
              <a:rPr lang="en-US" dirty="0"/>
              <a:t>On October 9, 2023, Israeli Defense Minister </a:t>
            </a:r>
            <a:r>
              <a:rPr lang="en-US" dirty="0" err="1"/>
              <a:t>Yoav</a:t>
            </a:r>
            <a:r>
              <a:rPr lang="en-US" dirty="0"/>
              <a:t> Gallant </a:t>
            </a:r>
            <a:r>
              <a:rPr lang="en-US" dirty="0" smtClean="0"/>
              <a:t>declared </a:t>
            </a:r>
            <a:r>
              <a:rPr lang="en-US" dirty="0"/>
              <a:t>“We are imposing a complete siege on Gaza. No electricity, no food, no water, no fuel. Everything is closed. </a:t>
            </a:r>
            <a:r>
              <a:rPr lang="en-US" b="1" dirty="0"/>
              <a:t>We are fighting human animals, and we will act accordingly.</a:t>
            </a:r>
            <a:r>
              <a:rPr lang="en-US" dirty="0"/>
              <a:t>” </a:t>
            </a:r>
            <a:endParaRPr lang="en-US" dirty="0" smtClean="0"/>
          </a:p>
          <a:p>
            <a:endParaRPr lang="en-US" dirty="0" smtClean="0"/>
          </a:p>
          <a:p>
            <a:r>
              <a:rPr lang="en-US" dirty="0" smtClean="0"/>
              <a:t>He was describing </a:t>
            </a:r>
            <a:r>
              <a:rPr lang="en-US" dirty="0"/>
              <a:t>Hamas militants following their large-scale, surprise attack on Israel two days prior</a:t>
            </a:r>
            <a:r>
              <a:rPr lang="en-US" dirty="0" smtClean="0"/>
              <a:t>.</a:t>
            </a:r>
          </a:p>
          <a:p>
            <a:endParaRPr lang="en-US" dirty="0" smtClean="0"/>
          </a:p>
          <a:p>
            <a:r>
              <a:rPr lang="en-US" dirty="0" smtClean="0"/>
              <a:t>The </a:t>
            </a:r>
            <a:r>
              <a:rPr lang="en-US" dirty="0"/>
              <a:t>remark was subsequently cited by legal scholars and in South Africa's submission to the International Court of Justice as part of the evidence used to argue that Israeli officials employed language indicative of genocidal </a:t>
            </a:r>
            <a:r>
              <a:rPr lang="en-US" dirty="0" smtClean="0"/>
              <a:t>intent.</a:t>
            </a:r>
            <a:endParaRPr lang="fr-FR" dirty="0"/>
          </a:p>
        </p:txBody>
      </p:sp>
      <p:pic>
        <p:nvPicPr>
          <p:cNvPr id="6" name="Image 5"/>
          <p:cNvPicPr>
            <a:picLocks noChangeAspect="1"/>
          </p:cNvPicPr>
          <p:nvPr/>
        </p:nvPicPr>
        <p:blipFill>
          <a:blip r:embed="rId2"/>
          <a:stretch>
            <a:fillRect/>
          </a:stretch>
        </p:blipFill>
        <p:spPr>
          <a:xfrm>
            <a:off x="251520" y="1916832"/>
            <a:ext cx="3961266" cy="2952328"/>
          </a:xfrm>
          <a:prstGeom prst="rect">
            <a:avLst/>
          </a:prstGeom>
        </p:spPr>
      </p:pic>
    </p:spTree>
    <p:extLst>
      <p:ext uri="{BB962C8B-B14F-4D97-AF65-F5344CB8AC3E}">
        <p14:creationId xmlns:p14="http://schemas.microsoft.com/office/powerpoint/2010/main" val="1266108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p:cNvSpPr txBox="1"/>
          <p:nvPr/>
        </p:nvSpPr>
        <p:spPr>
          <a:xfrm>
            <a:off x="179512" y="260648"/>
            <a:ext cx="3522054" cy="646331"/>
          </a:xfrm>
          <a:prstGeom prst="rect">
            <a:avLst/>
          </a:prstGeom>
          <a:noFill/>
        </p:spPr>
        <p:txBody>
          <a:bodyPr wrap="square" rtlCol="0">
            <a:spAutoFit/>
          </a:bodyPr>
          <a:lstStyle/>
          <a:p>
            <a:r>
              <a:rPr lang="en-US" dirty="0" smtClean="0"/>
              <a:t>Being Jewish means being vegan</a:t>
            </a:r>
          </a:p>
          <a:p>
            <a:r>
              <a:rPr lang="en-US" dirty="0" smtClean="0"/>
              <a:t>(</a:t>
            </a:r>
            <a:r>
              <a:rPr lang="en-US" i="1" dirty="0" err="1" smtClean="0"/>
              <a:t>Tikkun</a:t>
            </a:r>
            <a:r>
              <a:rPr lang="en-US" i="1" dirty="0" smtClean="0"/>
              <a:t> </a:t>
            </a:r>
            <a:r>
              <a:rPr lang="en-US" i="1" dirty="0" err="1" smtClean="0"/>
              <a:t>olam</a:t>
            </a:r>
            <a:r>
              <a:rPr lang="en-US" dirty="0" smtClean="0"/>
              <a:t>, “repair of the world</a:t>
            </a:r>
            <a:r>
              <a:rPr lang="en-US" dirty="0" smtClean="0"/>
              <a:t>”)</a:t>
            </a:r>
            <a:endParaRPr lang="en-US" dirty="0" smtClean="0"/>
          </a:p>
        </p:txBody>
      </p:sp>
      <p:pic>
        <p:nvPicPr>
          <p:cNvPr id="2050" name="Picture 2" descr="Produktbild: Here Where We Live Is Our Coun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2310" y="341921"/>
            <a:ext cx="2540441" cy="383366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p:cNvGrpSpPr/>
          <p:nvPr/>
        </p:nvGrpSpPr>
        <p:grpSpPr>
          <a:xfrm>
            <a:off x="157685" y="980728"/>
            <a:ext cx="2038051" cy="3168352"/>
            <a:chOff x="251520" y="1124744"/>
            <a:chExt cx="2775332" cy="4253256"/>
          </a:xfrm>
        </p:grpSpPr>
        <p:pic>
          <p:nvPicPr>
            <p:cNvPr id="5" name="Image 4"/>
            <p:cNvPicPr>
              <a:picLocks noChangeAspect="1"/>
            </p:cNvPicPr>
            <p:nvPr/>
          </p:nvPicPr>
          <p:blipFill>
            <a:blip r:embed="rId3"/>
            <a:stretch>
              <a:fillRect/>
            </a:stretch>
          </p:blipFill>
          <p:spPr>
            <a:xfrm>
              <a:off x="251520" y="1124744"/>
              <a:ext cx="2775332" cy="3888432"/>
            </a:xfrm>
            <a:prstGeom prst="rect">
              <a:avLst/>
            </a:prstGeom>
          </p:spPr>
        </p:pic>
        <p:sp>
          <p:nvSpPr>
            <p:cNvPr id="6" name="ZoneTexte 5"/>
            <p:cNvSpPr txBox="1"/>
            <p:nvPr/>
          </p:nvSpPr>
          <p:spPr>
            <a:xfrm>
              <a:off x="1312815" y="5008668"/>
              <a:ext cx="652743" cy="369332"/>
            </a:xfrm>
            <a:prstGeom prst="rect">
              <a:avLst/>
            </a:prstGeom>
            <a:noFill/>
          </p:spPr>
          <p:txBody>
            <a:bodyPr wrap="none" rtlCol="0">
              <a:spAutoFit/>
            </a:bodyPr>
            <a:lstStyle/>
            <a:p>
              <a:r>
                <a:rPr lang="fr-FR" dirty="0" smtClean="0"/>
                <a:t>2019</a:t>
              </a:r>
              <a:endParaRPr lang="fr-FR" dirty="0"/>
            </a:p>
          </p:txBody>
        </p:sp>
      </p:grpSp>
      <p:sp>
        <p:nvSpPr>
          <p:cNvPr id="8" name="ZoneTexte 7"/>
          <p:cNvSpPr txBox="1"/>
          <p:nvPr/>
        </p:nvSpPr>
        <p:spPr>
          <a:xfrm>
            <a:off x="6542715" y="189668"/>
            <a:ext cx="2421773" cy="4247317"/>
          </a:xfrm>
          <a:prstGeom prst="rect">
            <a:avLst/>
          </a:prstGeom>
          <a:noFill/>
        </p:spPr>
        <p:txBody>
          <a:bodyPr wrap="square" rtlCol="0">
            <a:spAutoFit/>
          </a:bodyPr>
          <a:lstStyle/>
          <a:p>
            <a:r>
              <a:rPr lang="en-US" dirty="0"/>
              <a:t>About her </a:t>
            </a:r>
            <a:r>
              <a:rPr lang="en-US" dirty="0" smtClean="0"/>
              <a:t>great-grandfather: </a:t>
            </a:r>
            <a:r>
              <a:rPr lang="en-US" dirty="0"/>
              <a:t>“He </a:t>
            </a:r>
            <a:r>
              <a:rPr lang="en-US" dirty="0"/>
              <a:t>was a moral vegetarian. He thought that the brutality that humans carried out against each other had its roots in the brutality that they carried out against animals</a:t>
            </a:r>
            <a:r>
              <a:rPr lang="en-US" dirty="0" smtClean="0"/>
              <a:t>.”</a:t>
            </a:r>
          </a:p>
          <a:p>
            <a:r>
              <a:rPr lang="en-US" dirty="0"/>
              <a:t>+ </a:t>
            </a:r>
            <a:r>
              <a:rPr lang="en-US" dirty="0" smtClean="0"/>
              <a:t>“Cousin </a:t>
            </a:r>
            <a:r>
              <a:rPr lang="en-US" dirty="0"/>
              <a:t>Jack </a:t>
            </a:r>
            <a:r>
              <a:rPr lang="en-US" dirty="0" smtClean="0"/>
              <a:t>Lush” was a militant vegetarian </a:t>
            </a:r>
            <a:r>
              <a:rPr lang="en-US" dirty="0"/>
              <a:t>long before the diet became mainstream</a:t>
            </a:r>
            <a:endParaRPr lang="fr-FR" dirty="0"/>
          </a:p>
        </p:txBody>
      </p:sp>
      <p:pic>
        <p:nvPicPr>
          <p:cNvPr id="9" name="Image 8"/>
          <p:cNvPicPr>
            <a:picLocks noChangeAspect="1"/>
          </p:cNvPicPr>
          <p:nvPr/>
        </p:nvPicPr>
        <p:blipFill>
          <a:blip r:embed="rId4"/>
          <a:stretch>
            <a:fillRect/>
          </a:stretch>
        </p:blipFill>
        <p:spPr>
          <a:xfrm>
            <a:off x="3139274" y="4411578"/>
            <a:ext cx="5457453" cy="2392425"/>
          </a:xfrm>
          <a:prstGeom prst="rect">
            <a:avLst/>
          </a:prstGeom>
        </p:spPr>
      </p:pic>
      <p:grpSp>
        <p:nvGrpSpPr>
          <p:cNvPr id="11" name="Groupe 10"/>
          <p:cNvGrpSpPr/>
          <p:nvPr/>
        </p:nvGrpSpPr>
        <p:grpSpPr>
          <a:xfrm>
            <a:off x="228266" y="3873955"/>
            <a:ext cx="2658299" cy="2965625"/>
            <a:chOff x="228266" y="3873955"/>
            <a:chExt cx="2658299" cy="2965625"/>
          </a:xfrm>
        </p:grpSpPr>
        <p:pic>
          <p:nvPicPr>
            <p:cNvPr id="2052" name="Picture 4" descr="https://i0.wp.com/jewishreviewofbooks.com/wp-content/uploads/2015/09/Cole1.jpg?ssl=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7" y="3873955"/>
              <a:ext cx="2130988" cy="29656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28266" y="6165304"/>
              <a:ext cx="652743" cy="369332"/>
            </a:xfrm>
            <a:prstGeom prst="rect">
              <a:avLst/>
            </a:prstGeom>
          </p:spPr>
          <p:txBody>
            <a:bodyPr wrap="none">
              <a:spAutoFit/>
            </a:bodyPr>
            <a:lstStyle/>
            <a:p>
              <a:r>
                <a:rPr lang="fr-FR" dirty="0" smtClean="0"/>
                <a:t>1938</a:t>
              </a:r>
              <a:endParaRPr lang="fr-FR" dirty="0"/>
            </a:p>
          </p:txBody>
        </p:sp>
      </p:grpSp>
      <p:pic>
        <p:nvPicPr>
          <p:cNvPr id="14" name="Picture 2" descr="Image associée"/>
          <p:cNvPicPr>
            <a:picLocks noChangeAspect="1" noChangeArrowheads="1"/>
          </p:cNvPicPr>
          <p:nvPr/>
        </p:nvPicPr>
        <p:blipFill>
          <a:blip r:embed="rId6" cstate="print"/>
          <a:srcRect l="7791" t="6925" r="9109" b="7667"/>
          <a:stretch>
            <a:fillRect/>
          </a:stretch>
        </p:blipFill>
        <p:spPr bwMode="auto">
          <a:xfrm>
            <a:off x="881009" y="1358386"/>
            <a:ext cx="7303948" cy="4222594"/>
          </a:xfrm>
          <a:prstGeom prst="rect">
            <a:avLst/>
          </a:prstGeom>
          <a:noFill/>
        </p:spPr>
      </p:pic>
    </p:spTree>
    <p:extLst>
      <p:ext uri="{BB962C8B-B14F-4D97-AF65-F5344CB8AC3E}">
        <p14:creationId xmlns:p14="http://schemas.microsoft.com/office/powerpoint/2010/main" val="181335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4359</TotalTime>
  <Words>2581</Words>
  <Application>Microsoft Office PowerPoint</Application>
  <PresentationFormat>Affichage à l'écran (4:3)</PresentationFormat>
  <Paragraphs>153</Paragraphs>
  <Slides>40</Slides>
  <Notes>19</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40</vt:i4>
      </vt:variant>
    </vt:vector>
  </HeadingPairs>
  <TitlesOfParts>
    <vt:vector size="44" baseType="lpstr">
      <vt:lpstr>Arial</vt:lpstr>
      <vt:lpstr>Calibri</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Segal</dc:creator>
  <cp:lastModifiedBy>Jerome Segal</cp:lastModifiedBy>
  <cp:revision>130</cp:revision>
  <dcterms:created xsi:type="dcterms:W3CDTF">2014-05-16T22:22:47Z</dcterms:created>
  <dcterms:modified xsi:type="dcterms:W3CDTF">2026-06-10T15:56:48Z</dcterms:modified>
</cp:coreProperties>
</file>