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312" r:id="rId3"/>
    <p:sldId id="258" r:id="rId4"/>
    <p:sldId id="259" r:id="rId5"/>
    <p:sldId id="260" r:id="rId6"/>
    <p:sldId id="261" r:id="rId7"/>
    <p:sldId id="262" r:id="rId8"/>
    <p:sldId id="263" r:id="rId9"/>
    <p:sldId id="264" r:id="rId10"/>
    <p:sldId id="313" r:id="rId11"/>
    <p:sldId id="314" r:id="rId12"/>
    <p:sldId id="265" r:id="rId13"/>
    <p:sldId id="266" r:id="rId14"/>
    <p:sldId id="267" r:id="rId15"/>
    <p:sldId id="268" r:id="rId16"/>
    <p:sldId id="269" r:id="rId17"/>
    <p:sldId id="270" r:id="rId18"/>
    <p:sldId id="271" r:id="rId19"/>
    <p:sldId id="275" r:id="rId20"/>
    <p:sldId id="276" r:id="rId21"/>
    <p:sldId id="277" r:id="rId22"/>
    <p:sldId id="278" r:id="rId23"/>
    <p:sldId id="279" r:id="rId24"/>
    <p:sldId id="280" r:id="rId25"/>
    <p:sldId id="281" r:id="rId26"/>
    <p:sldId id="282" r:id="rId27"/>
    <p:sldId id="283" r:id="rId28"/>
    <p:sldId id="284" r:id="rId29"/>
    <p:sldId id="316" r:id="rId30"/>
    <p:sldId id="285" r:id="rId31"/>
    <p:sldId id="286" r:id="rId32"/>
    <p:sldId id="287" r:id="rId33"/>
    <p:sldId id="315"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8696" autoAdjust="0"/>
  </p:normalViewPr>
  <p:slideViewPr>
    <p:cSldViewPr>
      <p:cViewPr varScale="1">
        <p:scale>
          <a:sx n="118" d="100"/>
          <a:sy n="118" d="100"/>
        </p:scale>
        <p:origin x="1420" y="7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F5171D-E640-4357-8E87-47B281BB6ACB}" type="datetimeFigureOut">
              <a:rPr lang="en-US" smtClean="0"/>
              <a:pPr/>
              <a:t>5/5/2026</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4F8916-D7DF-479A-834D-8D01589E1694}" type="slidenum">
              <a:rPr lang="en-US" smtClean="0"/>
              <a:pPr/>
              <a:t>‹N°›</a:t>
            </a:fld>
            <a:endParaRPr lang="en-US"/>
          </a:p>
        </p:txBody>
      </p:sp>
    </p:spTree>
    <p:extLst>
      <p:ext uri="{BB962C8B-B14F-4D97-AF65-F5344CB8AC3E}">
        <p14:creationId xmlns:p14="http://schemas.microsoft.com/office/powerpoint/2010/main" val="662813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14471B-ADCA-46FF-B01B-E53980EED04C}" type="slidenum">
              <a:rPr lang="de-AT"/>
              <a:pPr/>
              <a:t>19</a:t>
            </a:fld>
            <a:endParaRPr lang="de-AT"/>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0B80F2-8C93-416A-AEED-D3DB1C9F1908}" type="slidenum">
              <a:rPr lang="de-AT"/>
              <a:pPr/>
              <a:t>20</a:t>
            </a:fld>
            <a:endParaRPr lang="de-AT"/>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de-A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3B08A3-4401-4C39-A07B-11E4D0671353}" type="slidenum">
              <a:rPr lang="de-AT"/>
              <a:pPr/>
              <a:t>21</a:t>
            </a:fld>
            <a:endParaRPr lang="de-AT"/>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792289-BE0A-4F72-945A-D859F9B895AD}" type="slidenum">
              <a:rPr lang="de-AT"/>
              <a:pPr/>
              <a:t>22</a:t>
            </a:fld>
            <a:endParaRPr lang="de-AT"/>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de-A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1A733D-2849-4C28-A260-04B7EA981EB8}" type="slidenum">
              <a:rPr lang="de-AT"/>
              <a:pPr/>
              <a:t>23</a:t>
            </a:fld>
            <a:endParaRPr lang="de-AT"/>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de-A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5B53E2-1E10-4BFF-BD80-7567ABF80454}" type="slidenum">
              <a:rPr lang="de-AT"/>
              <a:pPr/>
              <a:t>24</a:t>
            </a:fld>
            <a:endParaRPr lang="de-AT"/>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de-A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319369-EEC1-4B2C-BE58-B2C45D4D24C1}" type="slidenum">
              <a:rPr lang="de-AT"/>
              <a:pPr/>
              <a:t>25</a:t>
            </a:fld>
            <a:endParaRPr lang="de-AT"/>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de-A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76B13-9B62-49DE-9960-436A6EA60316}" type="slidenum">
              <a:rPr lang="de-AT"/>
              <a:pPr/>
              <a:t>26</a:t>
            </a:fld>
            <a:endParaRPr lang="de-AT"/>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de-A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D6E075-3FBA-492C-AAA2-3B36300DF040}" type="slidenum">
              <a:rPr lang="de-AT"/>
              <a:pPr/>
              <a:t>27</a:t>
            </a:fld>
            <a:endParaRPr lang="de-AT"/>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C19737-8F21-4D89-8445-D5C12B69D985}" type="slidenum">
              <a:rPr lang="de-AT"/>
              <a:pPr/>
              <a:t>28</a:t>
            </a:fld>
            <a:endParaRPr lang="de-AT"/>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78309A-8F65-4865-B26F-DA2D98C5CB8C}" type="slidenum">
              <a:rPr lang="de-AT"/>
              <a:pPr/>
              <a:t>30</a:t>
            </a:fld>
            <a:endParaRPr lang="de-AT"/>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091610-629A-4480-B9EA-75DB657419C1}" type="slidenum">
              <a:rPr lang="de-AT"/>
              <a:pPr/>
              <a:t>31</a:t>
            </a:fld>
            <a:endParaRPr lang="de-AT"/>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270462-37ED-4115-BCF4-D7B95974DC7E}" type="slidenum">
              <a:rPr lang="de-AT"/>
              <a:pPr/>
              <a:t>32</a:t>
            </a:fld>
            <a:endParaRPr lang="de-AT"/>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1D4D3D-2817-45BF-80D0-31373EE1C256}" type="slidenum">
              <a:rPr lang="de-AT"/>
              <a:pPr/>
              <a:t>34</a:t>
            </a:fld>
            <a:endParaRPr lang="de-AT"/>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F3C9FB-41EC-4CD3-99CE-8B73EA86A387}" type="slidenum">
              <a:rPr lang="de-AT"/>
              <a:pPr/>
              <a:t>35</a:t>
            </a:fld>
            <a:endParaRPr lang="de-AT"/>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378E3-7C8A-47AF-89A8-C09D77FA9144}" type="slidenum">
              <a:rPr lang="de-AT"/>
              <a:pPr/>
              <a:t>36</a:t>
            </a:fld>
            <a:endParaRPr lang="de-AT"/>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101A23-D5F2-4286-9971-0B996D3D5940}" type="slidenum">
              <a:rPr lang="de-AT"/>
              <a:pPr/>
              <a:t>37</a:t>
            </a:fld>
            <a:endParaRPr lang="de-AT"/>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B991C2-6369-4FDF-8002-31CC1384FD0D}" type="slidenum">
              <a:rPr lang="de-AT"/>
              <a:pPr/>
              <a:t>38</a:t>
            </a:fld>
            <a:endParaRPr lang="de-AT"/>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de-A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4C36DE-AFEB-4546-B80C-8D57A920BF21}" type="slidenum">
              <a:rPr lang="de-AT"/>
              <a:pPr/>
              <a:t>39</a:t>
            </a:fld>
            <a:endParaRPr lang="de-AT"/>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82B67A-101C-4938-8764-510F8D2CF124}" type="slidenum">
              <a:rPr lang="de-AT"/>
              <a:pPr/>
              <a:t>40</a:t>
            </a:fld>
            <a:endParaRPr lang="de-AT"/>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3E74D8-670F-45B2-B6AE-CDC97A425AD5}" type="slidenum">
              <a:rPr lang="de-AT"/>
              <a:pPr/>
              <a:t>41</a:t>
            </a:fld>
            <a:endParaRPr lang="de-AT"/>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0B8490-E44B-4D7E-B801-ACAFAC3B0C8D}" type="slidenum">
              <a:rPr lang="de-AT"/>
              <a:pPr/>
              <a:t>42</a:t>
            </a:fld>
            <a:endParaRPr lang="de-AT"/>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0868D6-D50F-43EB-8C93-E4318D8778A9}" type="slidenum">
              <a:rPr lang="de-AT"/>
              <a:pPr/>
              <a:t>43</a:t>
            </a:fld>
            <a:endParaRPr lang="de-AT"/>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2E55A-C4D3-4A33-81E0-EF3FF736893F}" type="slidenum">
              <a:rPr lang="de-AT"/>
              <a:pPr/>
              <a:t>44</a:t>
            </a:fld>
            <a:endParaRPr lang="de-AT"/>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194AE1-40C0-42E6-BDFF-13BF3D11EEE6}" type="slidenum">
              <a:rPr lang="de-AT"/>
              <a:pPr/>
              <a:t>45</a:t>
            </a:fld>
            <a:endParaRPr lang="de-AT"/>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398FD4-680E-4321-8CE8-311DCA0F083D}" type="slidenum">
              <a:rPr lang="de-AT"/>
              <a:pPr/>
              <a:t>46</a:t>
            </a:fld>
            <a:endParaRPr lang="de-AT"/>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C2E16-13B7-44F0-A91F-2A54138CE8C2}" type="slidenum">
              <a:rPr lang="de-AT"/>
              <a:pPr/>
              <a:t>47</a:t>
            </a:fld>
            <a:endParaRPr lang="de-AT"/>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xfrm>
            <a:off x="685800" y="4343400"/>
            <a:ext cx="5486400" cy="4114800"/>
          </a:xfrm>
        </p:spPr>
        <p:txBody>
          <a:bodyPr/>
          <a:lstStyle/>
          <a:p>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EEDF7F-0727-4E1F-8B4F-6FB13598AF46}" type="slidenum">
              <a:rPr lang="de-AT"/>
              <a:pPr/>
              <a:t>48</a:t>
            </a:fld>
            <a:endParaRPr lang="de-AT"/>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de-A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73DFEB-3E35-4FE7-8386-8215946C8098}" type="slidenum">
              <a:rPr lang="de-AT"/>
              <a:pPr/>
              <a:t>49</a:t>
            </a:fld>
            <a:endParaRPr lang="de-AT"/>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xfrm>
            <a:off x="685800" y="4343400"/>
            <a:ext cx="5486400" cy="4114800"/>
          </a:xfrm>
        </p:spPr>
        <p:txBody>
          <a:bodyPr/>
          <a:lstStyle/>
          <a:p>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578E2B-484B-414F-9763-E58053335F95}" type="slidenum">
              <a:rPr lang="de-AT"/>
              <a:pPr/>
              <a:t>50</a:t>
            </a:fld>
            <a:endParaRPr lang="de-AT"/>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xfrm>
            <a:off x="685800" y="4343400"/>
            <a:ext cx="5486400" cy="4114800"/>
          </a:xfrm>
        </p:spPr>
        <p:txBody>
          <a:bodyPr/>
          <a:lstStyle/>
          <a:p>
            <a:endParaRPr 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9FEF9A-5B5A-4252-BB7E-3DAE4B1808DC}" type="slidenum">
              <a:rPr lang="de-AT"/>
              <a:pPr/>
              <a:t>51</a:t>
            </a:fld>
            <a:endParaRPr lang="de-AT"/>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xfrm>
            <a:off x="685800" y="4343400"/>
            <a:ext cx="5486400" cy="4114800"/>
          </a:xfrm>
        </p:spPr>
        <p:txBody>
          <a:bodyPr/>
          <a:lstStyle/>
          <a:p>
            <a:endParaRPr 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2D8F39-34F0-41B7-9948-B1607B6198DB}" type="slidenum">
              <a:rPr lang="de-AT"/>
              <a:pPr/>
              <a:t>52</a:t>
            </a:fld>
            <a:endParaRPr lang="de-AT"/>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xfrm>
            <a:off x="685800" y="4343400"/>
            <a:ext cx="5486400" cy="4114800"/>
          </a:xfrm>
        </p:spPr>
        <p:txBody>
          <a:bodyPr/>
          <a:lstStyle/>
          <a:p>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BD2E8C-3775-45D0-B473-B4ADD33B02CA}" type="slidenum">
              <a:rPr lang="de-AT"/>
              <a:pPr/>
              <a:t>53</a:t>
            </a:fld>
            <a:endParaRPr lang="de-AT"/>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xfrm>
            <a:off x="685800" y="4343400"/>
            <a:ext cx="5486400" cy="4114800"/>
          </a:xfrm>
        </p:spPr>
        <p:txBody>
          <a:bodyPr/>
          <a:lstStyle/>
          <a:p>
            <a:endParaRPr 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B70E14-9E2C-4090-BE50-24A059F44A66}" type="slidenum">
              <a:rPr lang="de-AT"/>
              <a:pPr/>
              <a:t>54</a:t>
            </a:fld>
            <a:endParaRPr lang="de-AT"/>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xfrm>
            <a:off x="685800" y="4343400"/>
            <a:ext cx="5486400" cy="4114800"/>
          </a:xfrm>
        </p:spPr>
        <p:txBody>
          <a:bodyPr/>
          <a:lstStyle/>
          <a:p>
            <a:endParaRPr 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CFD8EE-9947-4E50-9D83-ACA0F5178443}" type="slidenum">
              <a:rPr lang="de-AT"/>
              <a:pPr/>
              <a:t>55</a:t>
            </a:fld>
            <a:endParaRPr lang="de-AT"/>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de-A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4876CB-6EFF-4015-86BD-77B09EC0A72D}" type="slidenum">
              <a:rPr lang="de-AT"/>
              <a:pPr/>
              <a:t>56</a:t>
            </a:fld>
            <a:endParaRPr lang="de-AT"/>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de-A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EF9A70-686F-4106-B94C-779F09C1FD45}" type="slidenum">
              <a:rPr lang="de-AT"/>
              <a:pPr/>
              <a:t>57</a:t>
            </a:fld>
            <a:endParaRPr lang="de-AT"/>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de-A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a:p>
        </p:txBody>
      </p:sp>
      <p:sp>
        <p:nvSpPr>
          <p:cNvPr id="4" name="Espace réservé de la date 3"/>
          <p:cNvSpPr>
            <a:spLocks noGrp="1"/>
          </p:cNvSpPr>
          <p:nvPr>
            <p:ph type="dt" sz="half" idx="10"/>
          </p:nvPr>
        </p:nvSpPr>
        <p:spPr/>
        <p:txBody>
          <a:bodyPr/>
          <a:lstStyle/>
          <a:p>
            <a:fld id="{B01567A7-100D-42B8-AF81-72D13A6F4242}" type="datetimeFigureOut">
              <a:rPr lang="en-US" smtClean="0"/>
              <a:pPr/>
              <a:t>5/5/2026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3851844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01567A7-100D-42B8-AF81-72D13A6F4242}" type="datetimeFigureOut">
              <a:rPr lang="en-US" smtClean="0"/>
              <a:pPr/>
              <a:t>5/5/2026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3997629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01567A7-100D-42B8-AF81-72D13A6F4242}" type="datetimeFigureOut">
              <a:rPr lang="en-US" smtClean="0"/>
              <a:pPr/>
              <a:t>5/5/2026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3456138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B01567A7-100D-42B8-AF81-72D13A6F4242}" type="datetimeFigureOut">
              <a:rPr lang="en-US" smtClean="0"/>
              <a:pPr/>
              <a:t>5/5/2026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13289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B01567A7-100D-42B8-AF81-72D13A6F4242}" type="datetimeFigureOut">
              <a:rPr lang="en-US" smtClean="0"/>
              <a:pPr/>
              <a:t>5/5/2026</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814976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p>
            <a:fld id="{B01567A7-100D-42B8-AF81-72D13A6F4242}" type="datetimeFigureOut">
              <a:rPr lang="en-US" smtClean="0"/>
              <a:pPr/>
              <a:t>5/5/2026</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332306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01567A7-100D-42B8-AF81-72D13A6F4242}" type="datetimeFigureOut">
              <a:rPr lang="en-US" smtClean="0"/>
              <a:pPr/>
              <a:t>5/5/2026</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424193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01567A7-100D-42B8-AF81-72D13A6F4242}" type="datetimeFigureOut">
              <a:rPr lang="en-US" smtClean="0"/>
              <a:pPr/>
              <a:t>5/5/2026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1680317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01567A7-100D-42B8-AF81-72D13A6F4242}" type="datetimeFigureOut">
              <a:rPr lang="en-US" smtClean="0"/>
              <a:pPr/>
              <a:t>5/5/2026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2040526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01567A7-100D-42B8-AF81-72D13A6F4242}" type="datetimeFigureOut">
              <a:rPr lang="en-US" smtClean="0"/>
              <a:pPr/>
              <a:t>5/5/2026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3555415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01567A7-100D-42B8-AF81-72D13A6F4242}" type="datetimeFigureOut">
              <a:rPr lang="en-US" smtClean="0"/>
              <a:pPr/>
              <a:t>5/5/2026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A3DE8DB-A825-402F-A5A3-9A413F7B0DE5}" type="slidenum">
              <a:rPr lang="en-US" smtClean="0"/>
              <a:pPr/>
              <a:t>‹N°›</a:t>
            </a:fld>
            <a:endParaRPr lang="en-US"/>
          </a:p>
        </p:txBody>
      </p:sp>
    </p:spTree>
    <p:extLst>
      <p:ext uri="{BB962C8B-B14F-4D97-AF65-F5344CB8AC3E}">
        <p14:creationId xmlns:p14="http://schemas.microsoft.com/office/powerpoint/2010/main" val="1825052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685800" y="609600"/>
            <a:ext cx="7772400" cy="54864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3" name="Espace réservé de la date 2"/>
          <p:cNvSpPr>
            <a:spLocks noGrp="1"/>
          </p:cNvSpPr>
          <p:nvPr>
            <p:ph type="dt" sz="half" idx="10"/>
          </p:nvPr>
        </p:nvSpPr>
        <p:spPr>
          <a:xfrm>
            <a:off x="685800" y="6248400"/>
            <a:ext cx="1905000" cy="457200"/>
          </a:xfrm>
        </p:spPr>
        <p:txBody>
          <a:bodyPr/>
          <a:lstStyle>
            <a:lvl1pPr>
              <a:defRPr/>
            </a:lvl1pPr>
          </a:lstStyle>
          <a:p>
            <a:endParaRPr lang="fr-FR"/>
          </a:p>
        </p:txBody>
      </p:sp>
      <p:sp>
        <p:nvSpPr>
          <p:cNvPr id="4" name="Espace réservé du pied de page 3"/>
          <p:cNvSpPr>
            <a:spLocks noGrp="1"/>
          </p:cNvSpPr>
          <p:nvPr>
            <p:ph type="ftr" sz="quarter" idx="11"/>
          </p:nvPr>
        </p:nvSpPr>
        <p:spPr>
          <a:xfrm>
            <a:off x="3124200" y="6248400"/>
            <a:ext cx="2895600" cy="457200"/>
          </a:xfrm>
        </p:spPr>
        <p:txBody>
          <a:bodyPr/>
          <a:lstStyle>
            <a:lvl1pPr>
              <a:defRPr/>
            </a:lvl1pPr>
          </a:lstStyle>
          <a:p>
            <a:endParaRPr lang="fr-FR"/>
          </a:p>
        </p:txBody>
      </p:sp>
      <p:sp>
        <p:nvSpPr>
          <p:cNvPr id="5" name="Espace réservé du numéro de diapositive 4"/>
          <p:cNvSpPr>
            <a:spLocks noGrp="1"/>
          </p:cNvSpPr>
          <p:nvPr>
            <p:ph type="sldNum" sz="quarter" idx="12"/>
          </p:nvPr>
        </p:nvSpPr>
        <p:spPr>
          <a:xfrm>
            <a:off x="6553200" y="6248400"/>
            <a:ext cx="1905000" cy="457200"/>
          </a:xfrm>
        </p:spPr>
        <p:txBody>
          <a:bodyPr/>
          <a:lstStyle>
            <a:lvl1pPr>
              <a:defRPr/>
            </a:lvl1pPr>
          </a:lstStyle>
          <a:p>
            <a:fld id="{3C52C6FA-7E76-4B11-95DD-6EE84C43430B}" type="slidenum">
              <a:rPr lang="fr-FR"/>
              <a:pPr/>
              <a:t>‹N°›</a:t>
            </a:fld>
            <a:endParaRPr lang="fr-FR"/>
          </a:p>
        </p:txBody>
      </p:sp>
    </p:spTree>
    <p:extLst>
      <p:ext uri="{BB962C8B-B14F-4D97-AF65-F5344CB8AC3E}">
        <p14:creationId xmlns:p14="http://schemas.microsoft.com/office/powerpoint/2010/main" val="2160705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143000"/>
          </a:xfrm>
        </p:spPr>
        <p:txBody>
          <a:bodyPr/>
          <a:lstStyle/>
          <a:p>
            <a:r>
              <a:rPr lang="fr-FR" smtClean="0"/>
              <a:t>Modifiez le style du titre</a:t>
            </a:r>
            <a:endParaRPr lang="en-US"/>
          </a:p>
        </p:txBody>
      </p:sp>
      <p:sp>
        <p:nvSpPr>
          <p:cNvPr id="3" name="Espace réservé du texte 2"/>
          <p:cNvSpPr>
            <a:spLocks noGrp="1"/>
          </p:cNvSpPr>
          <p:nvPr>
            <p:ph type="body" sz="half" idx="1"/>
          </p:nvPr>
        </p:nvSpPr>
        <p:spPr>
          <a:xfrm>
            <a:off x="685800" y="1981200"/>
            <a:ext cx="3810000" cy="4114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981200"/>
            <a:ext cx="3810000" cy="4114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a:xfrm>
            <a:off x="685800" y="6248400"/>
            <a:ext cx="1905000" cy="457200"/>
          </a:xfrm>
        </p:spPr>
        <p:txBody>
          <a:bodyPr/>
          <a:lstStyle>
            <a:lvl1pPr>
              <a:defRPr/>
            </a:lvl1pPr>
          </a:lstStyle>
          <a:p>
            <a:endParaRPr lang="fr-FR"/>
          </a:p>
        </p:txBody>
      </p:sp>
      <p:sp>
        <p:nvSpPr>
          <p:cNvPr id="6" name="Espace réservé du pied de page 5"/>
          <p:cNvSpPr>
            <a:spLocks noGrp="1"/>
          </p:cNvSpPr>
          <p:nvPr>
            <p:ph type="ftr" sz="quarter" idx="11"/>
          </p:nvPr>
        </p:nvSpPr>
        <p:spPr>
          <a:xfrm>
            <a:off x="3124200" y="6248400"/>
            <a:ext cx="2895600" cy="45720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553200" y="6248400"/>
            <a:ext cx="1905000" cy="457200"/>
          </a:xfrm>
        </p:spPr>
        <p:txBody>
          <a:bodyPr/>
          <a:lstStyle>
            <a:lvl1pPr>
              <a:defRPr/>
            </a:lvl1pPr>
          </a:lstStyle>
          <a:p>
            <a:fld id="{CB7DA942-5CDD-40FC-9F2D-D40A790B8CC1}" type="slidenum">
              <a:rPr lang="fr-FR"/>
              <a:pPr/>
              <a:t>‹N°›</a:t>
            </a:fld>
            <a:endParaRPr lang="fr-FR"/>
          </a:p>
        </p:txBody>
      </p:sp>
    </p:spTree>
    <p:extLst>
      <p:ext uri="{BB962C8B-B14F-4D97-AF65-F5344CB8AC3E}">
        <p14:creationId xmlns:p14="http://schemas.microsoft.com/office/powerpoint/2010/main" val="274405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1567A7-100D-42B8-AF81-72D13A6F4242}" type="datetimeFigureOut">
              <a:rPr lang="en-US" smtClean="0"/>
              <a:pPr/>
              <a:t>5/5/2026</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3DE8DB-A825-402F-A5A3-9A413F7B0DE5}" type="slidenum">
              <a:rPr lang="en-US" smtClean="0"/>
              <a:pPr/>
              <a:t>‹N°›</a:t>
            </a:fld>
            <a:endParaRPr lang="en-US"/>
          </a:p>
        </p:txBody>
      </p:sp>
    </p:spTree>
    <p:extLst>
      <p:ext uri="{BB962C8B-B14F-4D97-AF65-F5344CB8AC3E}">
        <p14:creationId xmlns:p14="http://schemas.microsoft.com/office/powerpoint/2010/main" val="1083711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jerome-segal.eu/" TargetMode="External"/><Relationship Id="rId7" Type="http://schemas.openxmlformats.org/officeDocument/2006/relationships/hyperlink" Target="https://materiologiques.com/fr/sciences-philosophie/323-le-zero-et-le-un-histoire-de-la-notion-d-information-au-xxe-siecle-9782373612691.html"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Jerome.Segal@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findagrave.com/cgi-bin/fg.cgi?page=pis&amp;GRid=1518&amp;PIgrid=1518&amp;PIcrid=639511&amp;PIpi=84728&amp;pt=Ludwig+Boltzmann&amp;ShowCemPhotos=Y&amp;"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9.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0.wmf"/><Relationship Id="rId5" Type="http://schemas.openxmlformats.org/officeDocument/2006/relationships/oleObject" Target="../embeddings/oleObject2.bin"/><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60.jpeg"/><Relationship Id="rId4" Type="http://schemas.openxmlformats.org/officeDocument/2006/relationships/image" Target="../media/image59.jpe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3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71.jpeg"/></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4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4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81.jpeg"/><Relationship Id="rId4" Type="http://schemas.openxmlformats.org/officeDocument/2006/relationships/image" Target="../media/image80.jpeg"/></Relationships>
</file>

<file path=ppt/slides/_rels/slide4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5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5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93.jpeg"/><Relationship Id="rId4" Type="http://schemas.openxmlformats.org/officeDocument/2006/relationships/image" Target="../media/image92.jpeg"/></Relationships>
</file>

<file path=ppt/slides/_rels/slide5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5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187624" y="116632"/>
            <a:ext cx="6840760" cy="830997"/>
          </a:xfrm>
          <a:prstGeom prst="rect">
            <a:avLst/>
          </a:prstGeom>
          <a:noFill/>
          <a:ln w="25400">
            <a:solidFill>
              <a:schemeClr val="accent1"/>
            </a:solidFill>
          </a:ln>
        </p:spPr>
        <p:txBody>
          <a:bodyPr wrap="square" rtlCol="0">
            <a:spAutoFit/>
          </a:bodyPr>
          <a:lstStyle/>
          <a:p>
            <a:pPr algn="ctr"/>
            <a:r>
              <a:rPr lang="fr-FR" sz="2400" dirty="0" smtClean="0"/>
              <a:t>Heurs et malheurs du concept d'information </a:t>
            </a:r>
            <a:br>
              <a:rPr lang="fr-FR" sz="2400" dirty="0" smtClean="0"/>
            </a:br>
            <a:r>
              <a:rPr lang="fr-FR" sz="2400" dirty="0" smtClean="0"/>
              <a:t>vu comme grandeur scientifique</a:t>
            </a:r>
            <a:endParaRPr lang="en-US" sz="2400" dirty="0"/>
          </a:p>
        </p:txBody>
      </p:sp>
      <p:pic>
        <p:nvPicPr>
          <p:cNvPr id="6" name="Picture 4" descr="http://jerome-segal.de/logo_sorbonn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5659710"/>
            <a:ext cx="1266825" cy="10096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71600" y="5949280"/>
            <a:ext cx="4896544" cy="830997"/>
          </a:xfrm>
          <a:prstGeom prst="rect">
            <a:avLst/>
          </a:prstGeom>
        </p:spPr>
        <p:txBody>
          <a:bodyPr wrap="square">
            <a:spAutoFit/>
          </a:bodyPr>
          <a:lstStyle/>
          <a:p>
            <a:pPr algn="ctr"/>
            <a:r>
              <a:rPr lang="fr-FR" sz="1600" dirty="0" smtClean="0">
                <a:hlinkClick r:id="rId3"/>
              </a:rPr>
              <a:t>Jérôme Segal</a:t>
            </a:r>
            <a:r>
              <a:rPr lang="fr-FR" sz="1600" dirty="0" smtClean="0"/>
              <a:t> – </a:t>
            </a:r>
            <a:r>
              <a:rPr lang="fr-FR" sz="1600" dirty="0" smtClean="0">
                <a:hlinkClick r:id="rId4"/>
              </a:rPr>
              <a:t>Jerome.Segal@gmail.com</a:t>
            </a:r>
            <a:endParaRPr lang="fr-FR" sz="1600" dirty="0" smtClean="0"/>
          </a:p>
          <a:p>
            <a:pPr algn="ctr"/>
            <a:r>
              <a:rPr lang="fr-FR" sz="1600" dirty="0" smtClean="0"/>
              <a:t>Maître de conférences à l’INSPE Paris</a:t>
            </a:r>
          </a:p>
          <a:p>
            <a:pPr algn="ctr"/>
            <a:r>
              <a:rPr lang="fr-FR" sz="1600" dirty="0" smtClean="0"/>
              <a:t>Université Paris-Sorbonne</a:t>
            </a:r>
            <a:endParaRPr lang="fr-FR" sz="1600" dirty="0"/>
          </a:p>
        </p:txBody>
      </p:sp>
      <p:sp>
        <p:nvSpPr>
          <p:cNvPr id="9" name="Text Box 6"/>
          <p:cNvSpPr txBox="1">
            <a:spLocks noChangeArrowheads="1"/>
          </p:cNvSpPr>
          <p:nvPr/>
        </p:nvSpPr>
        <p:spPr bwMode="auto">
          <a:xfrm>
            <a:off x="4283968" y="1844824"/>
            <a:ext cx="476706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fr-FR" dirty="0"/>
              <a:t>Introduction</a:t>
            </a:r>
          </a:p>
          <a:p>
            <a:r>
              <a:rPr lang="fr-FR" dirty="0"/>
              <a:t>I – La notion d’information comme objet de théories scientifiques</a:t>
            </a:r>
          </a:p>
          <a:p>
            <a:r>
              <a:rPr lang="fr-FR" dirty="0"/>
              <a:t>II – La notion d’information au cœur de préoccupations techniques</a:t>
            </a:r>
          </a:p>
          <a:p>
            <a:r>
              <a:rPr lang="fr-FR" dirty="0"/>
              <a:t>III – Science, technique… et intérêts militaires</a:t>
            </a:r>
          </a:p>
          <a:p>
            <a:r>
              <a:rPr lang="fr-FR" dirty="0"/>
              <a:t>IV – Claude Shannon et l’axiomatisation de la notion d’information </a:t>
            </a:r>
          </a:p>
          <a:p>
            <a:r>
              <a:rPr lang="fr-FR" dirty="0"/>
              <a:t>V – Théorie de l’information et cybernétique : quels liens ?</a:t>
            </a:r>
          </a:p>
          <a:p>
            <a:r>
              <a:rPr lang="fr-FR" dirty="0"/>
              <a:t>VI – Taxonomie des différents types d’application</a:t>
            </a:r>
          </a:p>
          <a:p>
            <a:r>
              <a:rPr lang="fr-FR" dirty="0" smtClean="0"/>
              <a:t>Conclusion</a:t>
            </a:r>
            <a:endParaRPr lang="fr-FR" dirty="0"/>
          </a:p>
        </p:txBody>
      </p:sp>
      <p:sp>
        <p:nvSpPr>
          <p:cNvPr id="10" name="TextBox 9"/>
          <p:cNvSpPr txBox="1"/>
          <p:nvPr/>
        </p:nvSpPr>
        <p:spPr>
          <a:xfrm>
            <a:off x="3868916" y="980728"/>
            <a:ext cx="4980018" cy="646331"/>
          </a:xfrm>
          <a:prstGeom prst="rect">
            <a:avLst/>
          </a:prstGeom>
          <a:noFill/>
        </p:spPr>
        <p:txBody>
          <a:bodyPr wrap="none" rtlCol="0">
            <a:spAutoFit/>
          </a:bodyPr>
          <a:lstStyle/>
          <a:p>
            <a:pPr algn="r"/>
            <a:r>
              <a:rPr lang="fr-FR" dirty="0" smtClean="0"/>
              <a:t>Séminaire « Histoire des médias et du numérique »</a:t>
            </a:r>
          </a:p>
          <a:p>
            <a:pPr algn="r"/>
            <a:r>
              <a:rPr lang="fr-FR" dirty="0" smtClean="0"/>
              <a:t>11 mai 2026</a:t>
            </a:r>
            <a:endParaRPr lang="fr-FR" dirty="0"/>
          </a:p>
        </p:txBody>
      </p:sp>
      <p:pic>
        <p:nvPicPr>
          <p:cNvPr id="22531" name="Picture 3" descr="https://www.inspe-paris.fr/sites/www.espe-paris.fr/files/logoinspe360.png"/>
          <p:cNvPicPr>
            <a:picLocks noChangeAspect="1" noChangeArrowheads="1"/>
          </p:cNvPicPr>
          <p:nvPr/>
        </p:nvPicPr>
        <p:blipFill>
          <a:blip r:embed="rId5" cstate="print"/>
          <a:srcRect/>
          <a:stretch>
            <a:fillRect/>
          </a:stretch>
        </p:blipFill>
        <p:spPr bwMode="auto">
          <a:xfrm>
            <a:off x="5715000" y="5949280"/>
            <a:ext cx="3429000" cy="666751"/>
          </a:xfrm>
          <a:prstGeom prst="rect">
            <a:avLst/>
          </a:prstGeom>
          <a:noFill/>
        </p:spPr>
      </p:pic>
      <p:grpSp>
        <p:nvGrpSpPr>
          <p:cNvPr id="13" name="Group 12"/>
          <p:cNvGrpSpPr/>
          <p:nvPr/>
        </p:nvGrpSpPr>
        <p:grpSpPr>
          <a:xfrm>
            <a:off x="251520" y="1052736"/>
            <a:ext cx="7150598" cy="4824536"/>
            <a:chOff x="251520" y="1052736"/>
            <a:chExt cx="7150598" cy="4824536"/>
          </a:xfrm>
        </p:grpSpPr>
        <p:pic>
          <p:nvPicPr>
            <p:cNvPr id="2" name="Picture 3"/>
            <p:cNvPicPr>
              <a:picLocks noChangeAspect="1" noChangeArrowheads="1"/>
            </p:cNvPicPr>
            <p:nvPr/>
          </p:nvPicPr>
          <p:blipFill>
            <a:blip r:embed="rId6" cstate="print"/>
            <a:srcRect/>
            <a:stretch>
              <a:fillRect/>
            </a:stretch>
          </p:blipFill>
          <p:spPr bwMode="auto">
            <a:xfrm>
              <a:off x="251520" y="1052736"/>
              <a:ext cx="3384376" cy="4792639"/>
            </a:xfrm>
            <a:prstGeom prst="rect">
              <a:avLst/>
            </a:prstGeom>
            <a:noFill/>
            <a:ln w="9525">
              <a:noFill/>
              <a:miter lim="800000"/>
              <a:headEnd/>
              <a:tailEnd/>
            </a:ln>
          </p:spPr>
        </p:pic>
        <p:sp>
          <p:nvSpPr>
            <p:cNvPr id="12" name="TextBox 11"/>
            <p:cNvSpPr txBox="1"/>
            <p:nvPr/>
          </p:nvSpPr>
          <p:spPr>
            <a:xfrm>
              <a:off x="3563888" y="5354052"/>
              <a:ext cx="3838230" cy="523220"/>
            </a:xfrm>
            <a:prstGeom prst="rect">
              <a:avLst/>
            </a:prstGeom>
            <a:noFill/>
          </p:spPr>
          <p:txBody>
            <a:bodyPr wrap="none" rtlCol="0">
              <a:spAutoFit/>
            </a:bodyPr>
            <a:lstStyle/>
            <a:p>
              <a:r>
                <a:rPr lang="fr-FR" sz="1400" dirty="0" smtClean="0">
                  <a:hlinkClick r:id="rId7"/>
                </a:rPr>
                <a:t>3</a:t>
              </a:r>
              <a:r>
                <a:rPr lang="fr-FR" sz="1400" baseline="30000" dirty="0" smtClean="0">
                  <a:hlinkClick r:id="rId7"/>
                </a:rPr>
                <a:t>ème</a:t>
              </a:r>
              <a:r>
                <a:rPr lang="fr-FR" sz="1400" dirty="0" smtClean="0">
                  <a:hlinkClick r:id="rId7"/>
                </a:rPr>
                <a:t> édition </a:t>
              </a:r>
              <a:r>
                <a:rPr lang="fr-FR" sz="1400" dirty="0" smtClean="0"/>
                <a:t>revue et augmentée, 2020, 970 pages</a:t>
              </a:r>
            </a:p>
            <a:p>
              <a:r>
                <a:rPr lang="fr-FR" sz="1400" dirty="0" smtClean="0"/>
                <a:t>(1</a:t>
              </a:r>
              <a:r>
                <a:rPr lang="fr-FR" sz="1400" baseline="30000" dirty="0" smtClean="0"/>
                <a:t>ère</a:t>
              </a:r>
              <a:r>
                <a:rPr lang="fr-FR" sz="1400" dirty="0" smtClean="0"/>
                <a:t> édition 2003)</a:t>
              </a:r>
              <a:endParaRPr lang="fr-FR" sz="1400" dirty="0"/>
            </a:p>
          </p:txBody>
        </p:sp>
      </p:grpSp>
    </p:spTree>
    <p:extLst>
      <p:ext uri="{BB962C8B-B14F-4D97-AF65-F5344CB8AC3E}">
        <p14:creationId xmlns:p14="http://schemas.microsoft.com/office/powerpoint/2010/main" val="69763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971600" y="260648"/>
            <a:ext cx="4711427" cy="4865754"/>
          </a:xfrm>
          <a:prstGeom prst="rect">
            <a:avLst/>
          </a:prstGeom>
          <a:noFill/>
          <a:ln w="9525">
            <a:noFill/>
            <a:miter lim="800000"/>
            <a:headEnd/>
            <a:tailEnd/>
          </a:ln>
          <a:effectLst/>
        </p:spPr>
      </p:pic>
      <p:pic>
        <p:nvPicPr>
          <p:cNvPr id="40963" name="Picture 3"/>
          <p:cNvPicPr>
            <a:picLocks noChangeAspect="1" noChangeArrowheads="1"/>
          </p:cNvPicPr>
          <p:nvPr/>
        </p:nvPicPr>
        <p:blipFill>
          <a:blip r:embed="rId3" cstate="print"/>
          <a:srcRect/>
          <a:stretch>
            <a:fillRect/>
          </a:stretch>
        </p:blipFill>
        <p:spPr bwMode="auto">
          <a:xfrm>
            <a:off x="179512" y="188640"/>
            <a:ext cx="685800" cy="657225"/>
          </a:xfrm>
          <a:prstGeom prst="rect">
            <a:avLst/>
          </a:prstGeom>
          <a:noFill/>
          <a:ln w="9525">
            <a:noFill/>
            <a:miter lim="800000"/>
            <a:headEnd/>
            <a:tailEnd/>
          </a:ln>
          <a:effectLst/>
        </p:spPr>
      </p:pic>
      <p:sp>
        <p:nvSpPr>
          <p:cNvPr id="6" name="Oval 5"/>
          <p:cNvSpPr/>
          <p:nvPr/>
        </p:nvSpPr>
        <p:spPr>
          <a:xfrm>
            <a:off x="1043608" y="3789040"/>
            <a:ext cx="4104456"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5796136" y="836712"/>
            <a:ext cx="3347864" cy="4247317"/>
          </a:xfrm>
          <a:prstGeom prst="rect">
            <a:avLst/>
          </a:prstGeom>
        </p:spPr>
        <p:txBody>
          <a:bodyPr wrap="square">
            <a:spAutoFit/>
          </a:bodyPr>
          <a:lstStyle/>
          <a:p>
            <a:r>
              <a:rPr lang="fr-FR" dirty="0" smtClean="0"/>
              <a:t>« Dans une double mission d’opérateur de recherche et d’agence de moyens, l'institut organise et développe des recherches dans les domaines des </a:t>
            </a:r>
            <a:r>
              <a:rPr lang="fr-FR" b="1" dirty="0" smtClean="0"/>
              <a:t>sciences informatiques et du numérique</a:t>
            </a:r>
            <a:r>
              <a:rPr lang="fr-FR" dirty="0" smtClean="0"/>
              <a:t>. L'un de ses principaux objectifs est de les positionner, avec les </a:t>
            </a:r>
            <a:r>
              <a:rPr lang="fr-FR" b="1" dirty="0" smtClean="0"/>
              <a:t>sciences de l'information</a:t>
            </a:r>
            <a:r>
              <a:rPr lang="fr-FR" dirty="0" smtClean="0"/>
              <a:t>, au cœur des enjeux pluri et interdisciplinaires en s'appuyant, entre autres, sur son partenariat avec l'INSIS et sur les outils interdisciplinaires du CNRS.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31" descr="sti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764704"/>
            <a:ext cx="6647573" cy="47525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037"/>
          <p:cNvSpPr>
            <a:spLocks noChangeArrowheads="1"/>
          </p:cNvSpPr>
          <p:nvPr/>
        </p:nvSpPr>
        <p:spPr bwMode="auto">
          <a:xfrm>
            <a:off x="468313" y="232847"/>
            <a:ext cx="42207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fr-FR" dirty="0" smtClean="0"/>
              <a:t>Déjà en octobre 2000, le </a:t>
            </a:r>
            <a:r>
              <a:rPr lang="fr-FR" dirty="0"/>
              <a:t>département </a:t>
            </a:r>
            <a:r>
              <a:rPr lang="fr-FR" dirty="0" smtClean="0"/>
              <a:t>STIC</a:t>
            </a:r>
            <a:endParaRPr lang="fr-FR" dirty="0"/>
          </a:p>
        </p:txBody>
      </p:sp>
      <p:sp>
        <p:nvSpPr>
          <p:cNvPr id="4" name="Text Box 5"/>
          <p:cNvSpPr txBox="1">
            <a:spLocks noChangeArrowheads="1"/>
          </p:cNvSpPr>
          <p:nvPr/>
        </p:nvSpPr>
        <p:spPr bwMode="auto">
          <a:xfrm>
            <a:off x="6732240" y="2391846"/>
            <a:ext cx="2376264"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fr-FR" sz="1400" i="1" dirty="0"/>
              <a:t>Les applications et le regroupement des programmes thématiques pluridisciplinaires permettront au Département STIC d'apporter une contribution importante aux secteurs d'activités suivants : </a:t>
            </a:r>
          </a:p>
          <a:p>
            <a:endParaRPr lang="fr-FR" sz="1400" dirty="0"/>
          </a:p>
          <a:p>
            <a:pPr>
              <a:buFont typeface="Wingdings" pitchFamily="2" charset="2"/>
              <a:buChar char="F"/>
            </a:pPr>
            <a:r>
              <a:rPr lang="fr-FR" sz="1600" dirty="0" smtClean="0"/>
              <a:t> l'Education </a:t>
            </a:r>
            <a:endParaRPr lang="fr-FR" sz="1600" dirty="0"/>
          </a:p>
          <a:p>
            <a:pPr>
              <a:buFont typeface="Wingdings" pitchFamily="2" charset="2"/>
              <a:buChar char="F"/>
            </a:pPr>
            <a:r>
              <a:rPr lang="fr-FR" sz="1600" dirty="0" smtClean="0"/>
              <a:t> la </a:t>
            </a:r>
            <a:r>
              <a:rPr lang="fr-FR" sz="1600" dirty="0"/>
              <a:t>Santé </a:t>
            </a:r>
          </a:p>
          <a:p>
            <a:pPr>
              <a:buFont typeface="Wingdings" pitchFamily="2" charset="2"/>
              <a:buChar char="F"/>
            </a:pPr>
            <a:r>
              <a:rPr lang="fr-FR" sz="1600" dirty="0" smtClean="0"/>
              <a:t> le </a:t>
            </a:r>
            <a:r>
              <a:rPr lang="fr-FR" sz="1600" dirty="0"/>
              <a:t>Transport </a:t>
            </a:r>
          </a:p>
          <a:p>
            <a:pPr>
              <a:buFont typeface="Wingdings" pitchFamily="2" charset="2"/>
              <a:buChar char="F"/>
            </a:pPr>
            <a:r>
              <a:rPr lang="fr-FR" sz="1600" dirty="0" smtClean="0"/>
              <a:t> la </a:t>
            </a:r>
            <a:r>
              <a:rPr lang="fr-FR" sz="1600" dirty="0"/>
              <a:t>Ville </a:t>
            </a:r>
          </a:p>
          <a:p>
            <a:pPr>
              <a:buFont typeface="Wingdings" pitchFamily="2" charset="2"/>
              <a:buChar char="F"/>
            </a:pPr>
            <a:r>
              <a:rPr lang="fr-FR" sz="1600" dirty="0" smtClean="0"/>
              <a:t> l'Handicap </a:t>
            </a:r>
            <a:endParaRPr lang="fr-FR" sz="1600" dirty="0"/>
          </a:p>
          <a:p>
            <a:pPr>
              <a:buFont typeface="Wingdings" pitchFamily="2" charset="2"/>
              <a:buChar char="F"/>
            </a:pPr>
            <a:r>
              <a:rPr lang="fr-FR" sz="1600" dirty="0" smtClean="0"/>
              <a:t> les </a:t>
            </a:r>
            <a:r>
              <a:rPr lang="fr-FR" sz="1600" dirty="0"/>
              <a:t>Art et technologie </a:t>
            </a:r>
          </a:p>
          <a:p>
            <a:pPr>
              <a:buFont typeface="Wingdings" pitchFamily="2" charset="2"/>
              <a:buChar char="F"/>
            </a:pPr>
            <a:r>
              <a:rPr lang="fr-FR" sz="1600" dirty="0" smtClean="0"/>
              <a:t> l'Economie </a:t>
            </a:r>
            <a:endParaRPr lang="fr-FR" sz="1600" dirty="0"/>
          </a:p>
          <a:p>
            <a:pPr>
              <a:buFont typeface="Wingdings" pitchFamily="2" charset="2"/>
              <a:buChar char="F"/>
            </a:pPr>
            <a:r>
              <a:rPr lang="fr-FR" sz="1600" dirty="0" smtClean="0"/>
              <a:t> l'Habitat </a:t>
            </a:r>
            <a:endParaRPr lang="fr-FR" sz="1600" dirty="0"/>
          </a:p>
          <a:p>
            <a:pPr>
              <a:buFont typeface="Wingdings" pitchFamily="2" charset="2"/>
              <a:buChar char="F"/>
            </a:pPr>
            <a:r>
              <a:rPr lang="fr-FR" sz="1600" dirty="0" smtClean="0"/>
              <a:t> le </a:t>
            </a:r>
            <a:r>
              <a:rPr lang="fr-FR" sz="1600" dirty="0"/>
              <a:t>Militaire </a:t>
            </a:r>
          </a:p>
          <a:p>
            <a:pPr>
              <a:buFont typeface="Wingdings" pitchFamily="2" charset="2"/>
              <a:buChar char="F"/>
            </a:pPr>
            <a:r>
              <a:rPr lang="fr-FR" sz="1600" dirty="0" smtClean="0"/>
              <a:t> le </a:t>
            </a:r>
            <a:r>
              <a:rPr lang="fr-FR" sz="1600" dirty="0"/>
              <a:t>Spatial </a:t>
            </a:r>
          </a:p>
        </p:txBody>
      </p:sp>
      <p:sp>
        <p:nvSpPr>
          <p:cNvPr id="5" name="Oval 4"/>
          <p:cNvSpPr/>
          <p:nvPr/>
        </p:nvSpPr>
        <p:spPr>
          <a:xfrm>
            <a:off x="1259632" y="2708920"/>
            <a:ext cx="547260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460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llèg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143000"/>
            <a:ext cx="2800350" cy="4524375"/>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5"/>
          <p:cNvSpPr txBox="1">
            <a:spLocks noChangeArrowheads="1"/>
          </p:cNvSpPr>
          <p:nvPr/>
        </p:nvSpPr>
        <p:spPr bwMode="auto">
          <a:xfrm>
            <a:off x="4015408" y="1600200"/>
            <a:ext cx="4171206"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t>« Tous les systèmes naturels, </a:t>
            </a:r>
          </a:p>
          <a:p>
            <a:r>
              <a:rPr lang="fr-FR" dirty="0"/>
              <a:t>qu'ils soient écologiques, climatiques </a:t>
            </a:r>
          </a:p>
          <a:p>
            <a:r>
              <a:rPr lang="fr-FR" dirty="0"/>
              <a:t>ou stratigraphiques, peuvent également </a:t>
            </a:r>
          </a:p>
          <a:p>
            <a:r>
              <a:rPr lang="fr-FR" dirty="0"/>
              <a:t>être abordés avec profit à l'aide des </a:t>
            </a:r>
          </a:p>
          <a:p>
            <a:r>
              <a:rPr lang="fr-FR" dirty="0"/>
              <a:t>concepts de la </a:t>
            </a:r>
            <a:r>
              <a:rPr lang="fr-FR" b="1" dirty="0"/>
              <a:t>théorie de l'information et </a:t>
            </a:r>
          </a:p>
          <a:p>
            <a:r>
              <a:rPr lang="fr-FR" b="1" dirty="0"/>
              <a:t>de la cybernétique</a:t>
            </a:r>
            <a:r>
              <a:rPr lang="fr-FR" dirty="0"/>
              <a:t>. Les sciences </a:t>
            </a:r>
          </a:p>
          <a:p>
            <a:r>
              <a:rPr lang="fr-FR" dirty="0"/>
              <a:t>humaines, étude du langage comme </a:t>
            </a:r>
          </a:p>
          <a:p>
            <a:r>
              <a:rPr lang="fr-FR" dirty="0"/>
              <a:t>économie, peuvent tirer profit de cette </a:t>
            </a:r>
          </a:p>
          <a:p>
            <a:r>
              <a:rPr lang="fr-FR" dirty="0"/>
              <a:t>théorie, ainsi que l'une et l'autre de ces </a:t>
            </a:r>
          </a:p>
          <a:p>
            <a:r>
              <a:rPr lang="fr-FR" dirty="0"/>
              <a:t>disciplines l'ont déjà prouvé. » (p. 190)</a:t>
            </a:r>
          </a:p>
        </p:txBody>
      </p:sp>
      <p:sp>
        <p:nvSpPr>
          <p:cNvPr id="4" name="ZoneTexte 3"/>
          <p:cNvSpPr txBox="1"/>
          <p:nvPr/>
        </p:nvSpPr>
        <p:spPr>
          <a:xfrm>
            <a:off x="2117411" y="5857946"/>
            <a:ext cx="652743" cy="369332"/>
          </a:xfrm>
          <a:prstGeom prst="rect">
            <a:avLst/>
          </a:prstGeom>
          <a:noFill/>
        </p:spPr>
        <p:txBody>
          <a:bodyPr wrap="none" rtlCol="0">
            <a:spAutoFit/>
          </a:bodyPr>
          <a:lstStyle/>
          <a:p>
            <a:r>
              <a:rPr lang="en-US" dirty="0" smtClean="0"/>
              <a:t>1995</a:t>
            </a:r>
            <a:endParaRPr lang="en-US" dirty="0"/>
          </a:p>
        </p:txBody>
      </p:sp>
    </p:spTree>
    <p:extLst>
      <p:ext uri="{BB962C8B-B14F-4D97-AF65-F5344CB8AC3E}">
        <p14:creationId xmlns:p14="http://schemas.microsoft.com/office/powerpoint/2010/main" val="350460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43000" y="2819400"/>
            <a:ext cx="77724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Aft>
                <a:spcPts val="600"/>
              </a:spcAft>
              <a:buFont typeface="Wingdings" pitchFamily="2" charset="2"/>
              <a:buChar char="F"/>
            </a:pPr>
            <a:r>
              <a:rPr lang="fr-FR" sz="2000" dirty="0"/>
              <a:t> Un concept “ effectif ” est communicable d’un individu à un autre sans avoir à débattre sur la signification (exemple, le concept d’addition)</a:t>
            </a:r>
            <a:endParaRPr lang="fr-FR" sz="2200" dirty="0"/>
          </a:p>
        </p:txBody>
      </p:sp>
      <p:sp>
        <p:nvSpPr>
          <p:cNvPr id="3" name="Text Box 3"/>
          <p:cNvSpPr txBox="1">
            <a:spLocks noChangeArrowheads="1"/>
          </p:cNvSpPr>
          <p:nvPr/>
        </p:nvSpPr>
        <p:spPr bwMode="auto">
          <a:xfrm>
            <a:off x="1143000" y="3733800"/>
            <a:ext cx="7696200"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Aft>
                <a:spcPts val="600"/>
              </a:spcAft>
              <a:buFont typeface="Wingdings" pitchFamily="2" charset="2"/>
              <a:buChar char="F"/>
            </a:pPr>
            <a:r>
              <a:rPr lang="fr-FR" sz="2000" dirty="0"/>
              <a:t> Le sens d’un concept “ constructif ” se précise par des constructions successives, à la manière d’un algorithme ou plutôt d’une machine de Turing dont les inscriptions sur le ruban changent au cours du temps.</a:t>
            </a:r>
            <a:endParaRPr lang="fr-FR" dirty="0"/>
          </a:p>
        </p:txBody>
      </p:sp>
      <p:sp>
        <p:nvSpPr>
          <p:cNvPr id="4" name="Text Box 4"/>
          <p:cNvSpPr txBox="1">
            <a:spLocks noChangeArrowheads="1"/>
          </p:cNvSpPr>
          <p:nvPr/>
        </p:nvSpPr>
        <p:spPr bwMode="auto">
          <a:xfrm>
            <a:off x="1219200" y="4876800"/>
            <a:ext cx="7696200" cy="138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Aft>
                <a:spcPts val="600"/>
              </a:spcAft>
              <a:buFont typeface="Wingdings" pitchFamily="2" charset="2"/>
              <a:buChar char="F"/>
            </a:pPr>
            <a:r>
              <a:rPr lang="fr-FR" sz="2000" dirty="0"/>
              <a:t> Un concept “ prospectif ” est caractérisé par le fait “[qu’]aucun protocole de communication ne permet de communiquer à coup sûr ce sens à un autre locuteur (et </a:t>
            </a:r>
            <a:r>
              <a:rPr lang="fr-FR" sz="2000" i="1" dirty="0"/>
              <a:t>a fortiori</a:t>
            </a:r>
            <a:r>
              <a:rPr lang="fr-FR" sz="2000" dirty="0"/>
              <a:t> à tous les locuteurs), et ne le permettra jamais.”</a:t>
            </a:r>
            <a:endParaRPr lang="fr-FR" sz="2200" dirty="0"/>
          </a:p>
        </p:txBody>
      </p:sp>
      <p:sp>
        <p:nvSpPr>
          <p:cNvPr id="5" name="Text Box 5"/>
          <p:cNvSpPr txBox="1">
            <a:spLocks noChangeArrowheads="1"/>
          </p:cNvSpPr>
          <p:nvPr/>
        </p:nvSpPr>
        <p:spPr bwMode="auto">
          <a:xfrm>
            <a:off x="381000" y="1828800"/>
            <a:ext cx="7391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dirty="0"/>
              <a:t>John MYHILL, « </a:t>
            </a:r>
            <a:r>
              <a:rPr lang="fr-FR" sz="1800" dirty="0" err="1"/>
              <a:t>Some</a:t>
            </a:r>
            <a:r>
              <a:rPr lang="fr-FR" sz="1800" dirty="0"/>
              <a:t> </a:t>
            </a:r>
            <a:r>
              <a:rPr lang="fr-FR" sz="1800" dirty="0" err="1"/>
              <a:t>philosophical</a:t>
            </a:r>
            <a:r>
              <a:rPr lang="fr-FR" sz="1800" dirty="0"/>
              <a:t> implications of </a:t>
            </a:r>
            <a:r>
              <a:rPr lang="fr-FR" sz="1800" dirty="0" err="1"/>
              <a:t>mathematical</a:t>
            </a:r>
            <a:r>
              <a:rPr lang="fr-FR" sz="1800" dirty="0"/>
              <a:t> </a:t>
            </a:r>
            <a:r>
              <a:rPr lang="fr-FR" sz="1800" dirty="0" err="1"/>
              <a:t>logic</a:t>
            </a:r>
            <a:r>
              <a:rPr lang="fr-FR" sz="1800" dirty="0"/>
              <a:t>. </a:t>
            </a:r>
          </a:p>
          <a:p>
            <a:r>
              <a:rPr lang="fr-FR" sz="1800" dirty="0" err="1"/>
              <a:t>Three</a:t>
            </a:r>
            <a:r>
              <a:rPr lang="fr-FR" sz="1800" dirty="0"/>
              <a:t> classes of </a:t>
            </a:r>
            <a:r>
              <a:rPr lang="fr-FR" sz="1800" dirty="0" err="1"/>
              <a:t>ideas</a:t>
            </a:r>
            <a:r>
              <a:rPr lang="fr-FR" sz="1800" dirty="0"/>
              <a:t> », </a:t>
            </a:r>
            <a:r>
              <a:rPr lang="fr-FR" sz="1800" i="1" dirty="0"/>
              <a:t>The </a:t>
            </a:r>
            <a:r>
              <a:rPr lang="fr-FR" sz="1800" i="1" dirty="0" err="1"/>
              <a:t>Review</a:t>
            </a:r>
            <a:r>
              <a:rPr lang="fr-FR" sz="1800" i="1" dirty="0"/>
              <a:t> of </a:t>
            </a:r>
            <a:r>
              <a:rPr lang="fr-FR" sz="1800" i="1" dirty="0" err="1"/>
              <a:t>Metaphysics</a:t>
            </a:r>
            <a:r>
              <a:rPr lang="fr-FR" sz="1800" dirty="0"/>
              <a:t>, 6, 1952/1953, pp. 165-98</a:t>
            </a:r>
            <a:endParaRPr lang="fr-FR" dirty="0"/>
          </a:p>
        </p:txBody>
      </p:sp>
      <p:sp>
        <p:nvSpPr>
          <p:cNvPr id="6" name="Text Box 7"/>
          <p:cNvSpPr txBox="1">
            <a:spLocks noChangeArrowheads="1"/>
          </p:cNvSpPr>
          <p:nvPr/>
        </p:nvSpPr>
        <p:spPr bwMode="auto">
          <a:xfrm>
            <a:off x="1676400" y="228600"/>
            <a:ext cx="5732463" cy="1044575"/>
          </a:xfrm>
          <a:prstGeom prst="rect">
            <a:avLst/>
          </a:prstGeom>
          <a:noFill/>
          <a:ln w="38100" cmpd="dbl">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a:t>I – La notion d’information comme </a:t>
            </a:r>
          </a:p>
          <a:p>
            <a:r>
              <a:rPr lang="fr-FR" sz="3000"/>
              <a:t>objet de théories scientifiques</a:t>
            </a:r>
            <a:endParaRPr lang="fr-FR"/>
          </a:p>
        </p:txBody>
      </p:sp>
      <p:sp>
        <p:nvSpPr>
          <p:cNvPr id="7"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1.1</a:t>
            </a:r>
            <a:endParaRPr lang="fr-FR" sz="2000" dirty="0"/>
          </a:p>
        </p:txBody>
      </p:sp>
    </p:spTree>
    <p:extLst>
      <p:ext uri="{BB962C8B-B14F-4D97-AF65-F5344CB8AC3E}">
        <p14:creationId xmlns:p14="http://schemas.microsoft.com/office/powerpoint/2010/main" val="350460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ostwal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886200"/>
            <a:ext cx="19399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ruecle Ostwald 19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3962400"/>
            <a:ext cx="2971800" cy="242728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7"/>
          <p:cNvSpPr>
            <a:spLocks noChangeArrowheads="1"/>
          </p:cNvSpPr>
          <p:nvPr/>
        </p:nvSpPr>
        <p:spPr bwMode="auto">
          <a:xfrm>
            <a:off x="228600" y="1447800"/>
            <a:ext cx="5029200" cy="762000"/>
          </a:xfrm>
          <a:prstGeom prst="wedgeEllipseCallout">
            <a:avLst>
              <a:gd name="adj1" fmla="val -27208"/>
              <a:gd name="adj2" fmla="val 1991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sz="2000" dirty="0"/>
              <a:t>“ Ne gaspille pas l’énergie, utilise-la !”</a:t>
            </a:r>
            <a:endParaRPr lang="fr-FR" dirty="0"/>
          </a:p>
        </p:txBody>
      </p:sp>
      <p:sp>
        <p:nvSpPr>
          <p:cNvPr id="5" name="AutoShape 8"/>
          <p:cNvSpPr>
            <a:spLocks noChangeArrowheads="1"/>
          </p:cNvSpPr>
          <p:nvPr/>
        </p:nvSpPr>
        <p:spPr bwMode="auto">
          <a:xfrm>
            <a:off x="1981200" y="2286000"/>
            <a:ext cx="4343400" cy="2057400"/>
          </a:xfrm>
          <a:prstGeom prst="wedgeEllipseCallout">
            <a:avLst>
              <a:gd name="adj1" fmla="val -40352"/>
              <a:gd name="adj2" fmla="val 84644"/>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sz="1800" dirty="0"/>
              <a:t>“ Nous n’attendons rien d’autre </a:t>
            </a:r>
          </a:p>
          <a:p>
            <a:pPr algn="ctr"/>
            <a:r>
              <a:rPr lang="fr-FR" sz="1800" dirty="0"/>
              <a:t>que le fait que le concept </a:t>
            </a:r>
          </a:p>
          <a:p>
            <a:pPr algn="ctr"/>
            <a:r>
              <a:rPr lang="fr-FR" sz="1800" dirty="0"/>
              <a:t>d’énergie mette peu à peu sous sa </a:t>
            </a:r>
          </a:p>
          <a:p>
            <a:pPr algn="ctr"/>
            <a:r>
              <a:rPr lang="fr-FR" sz="1800" dirty="0"/>
              <a:t>domination des domaines </a:t>
            </a:r>
          </a:p>
          <a:p>
            <a:pPr algn="ctr"/>
            <a:r>
              <a:rPr lang="fr-FR" sz="1800" dirty="0"/>
              <a:t>entiers du savoir </a:t>
            </a:r>
          </a:p>
          <a:p>
            <a:pPr algn="ctr"/>
            <a:r>
              <a:rPr lang="fr-FR" sz="1800" dirty="0"/>
              <a:t>humain</a:t>
            </a:r>
            <a:r>
              <a:rPr lang="de-DE" sz="1800" dirty="0"/>
              <a:t>. ”</a:t>
            </a:r>
            <a:endParaRPr lang="fr-FR" sz="2000" dirty="0"/>
          </a:p>
        </p:txBody>
      </p:sp>
      <p:sp>
        <p:nvSpPr>
          <p:cNvPr id="6" name="Rectangle 11"/>
          <p:cNvSpPr>
            <a:spLocks noChangeArrowheads="1"/>
          </p:cNvSpPr>
          <p:nvPr/>
        </p:nvSpPr>
        <p:spPr bwMode="auto">
          <a:xfrm>
            <a:off x="2673804" y="185738"/>
            <a:ext cx="485684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r-FR" sz="3000" dirty="0">
                <a:solidFill>
                  <a:schemeClr val="tx2"/>
                </a:solidFill>
              </a:rPr>
              <a:t>Le cas de l’énergétique de </a:t>
            </a:r>
            <a:br>
              <a:rPr lang="fr-FR" sz="3000" dirty="0">
                <a:solidFill>
                  <a:schemeClr val="tx2"/>
                </a:solidFill>
              </a:rPr>
            </a:br>
            <a:r>
              <a:rPr lang="fr-FR" sz="3000" dirty="0" smtClean="0">
                <a:solidFill>
                  <a:schemeClr val="tx2"/>
                </a:solidFill>
              </a:rPr>
              <a:t>Wilhelm Ostwald (1853-1932)</a:t>
            </a:r>
            <a:endParaRPr lang="fr-FR" sz="3000" dirty="0"/>
          </a:p>
        </p:txBody>
      </p:sp>
      <p:sp>
        <p:nvSpPr>
          <p:cNvPr id="7"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1.2</a:t>
            </a:r>
            <a:endParaRPr lang="fr-FR" sz="2000" dirty="0"/>
          </a:p>
        </p:txBody>
      </p:sp>
    </p:spTree>
    <p:extLst>
      <p:ext uri="{BB962C8B-B14F-4D97-AF65-F5344CB8AC3E}">
        <p14:creationId xmlns:p14="http://schemas.microsoft.com/office/powerpoint/2010/main" val="350460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4419600" y="2708275"/>
            <a:ext cx="356879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t> </a:t>
            </a:r>
            <a:r>
              <a:rPr lang="fr-FR" i="1" dirty="0"/>
              <a:t>W</a:t>
            </a:r>
            <a:r>
              <a:rPr lang="fr-FR" dirty="0"/>
              <a:t> représente le nombre d’états du </a:t>
            </a:r>
          </a:p>
          <a:p>
            <a:r>
              <a:rPr lang="fr-FR" dirty="0"/>
              <a:t>système étudié.</a:t>
            </a:r>
          </a:p>
          <a:p>
            <a:r>
              <a:rPr lang="fr-FR" dirty="0"/>
              <a:t> </a:t>
            </a:r>
            <a:endParaRPr lang="fr-FR" dirty="0" smtClean="0"/>
          </a:p>
          <a:p>
            <a:r>
              <a:rPr lang="fr-FR" dirty="0" smtClean="0"/>
              <a:t>Au </a:t>
            </a:r>
            <a:r>
              <a:rPr lang="fr-FR" dirty="0"/>
              <a:t>niveau microscopique, l’entropie</a:t>
            </a:r>
          </a:p>
          <a:p>
            <a:r>
              <a:rPr lang="fr-FR" dirty="0"/>
              <a:t>mesure de la capacité d’un système </a:t>
            </a:r>
          </a:p>
          <a:p>
            <a:r>
              <a:rPr lang="fr-FR" dirty="0"/>
              <a:t>à acquérir un grand nombre d’états.</a:t>
            </a:r>
          </a:p>
          <a:p>
            <a:endParaRPr lang="fr-FR" dirty="0" smtClean="0"/>
          </a:p>
          <a:p>
            <a:r>
              <a:rPr lang="fr-FR" dirty="0" smtClean="0"/>
              <a:t>  </a:t>
            </a:r>
            <a:r>
              <a:rPr lang="fr-FR" dirty="0"/>
              <a:t>L’entropie n’a rien à voir avec le </a:t>
            </a:r>
          </a:p>
          <a:p>
            <a:r>
              <a:rPr lang="fr-FR" dirty="0"/>
              <a:t>désordre, notion éminemment </a:t>
            </a:r>
          </a:p>
          <a:p>
            <a:r>
              <a:rPr lang="fr-FR" dirty="0"/>
              <a:t>subjective.</a:t>
            </a:r>
          </a:p>
        </p:txBody>
      </p:sp>
      <p:grpSp>
        <p:nvGrpSpPr>
          <p:cNvPr id="3" name="Group 5"/>
          <p:cNvGrpSpPr>
            <a:grpSpLocks/>
          </p:cNvGrpSpPr>
          <p:nvPr/>
        </p:nvGrpSpPr>
        <p:grpSpPr bwMode="auto">
          <a:xfrm>
            <a:off x="395288" y="765175"/>
            <a:ext cx="4008437" cy="6000750"/>
            <a:chOff x="249" y="482"/>
            <a:chExt cx="2525" cy="3780"/>
          </a:xfrm>
        </p:grpSpPr>
        <p:pic>
          <p:nvPicPr>
            <p:cNvPr id="4" name="Picture 6" descr="boltzmannl3">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 y="482"/>
              <a:ext cx="2339" cy="3538"/>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7"/>
            <p:cNvSpPr txBox="1">
              <a:spLocks noChangeArrowheads="1"/>
            </p:cNvSpPr>
            <p:nvPr/>
          </p:nvSpPr>
          <p:spPr bwMode="auto">
            <a:xfrm>
              <a:off x="385" y="3974"/>
              <a:ext cx="19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i="1"/>
                <a:t>Vienne, Zentralfriedhof</a:t>
              </a:r>
            </a:p>
          </p:txBody>
        </p:sp>
        <p:sp>
          <p:nvSpPr>
            <p:cNvPr id="6" name="Text Box 8"/>
            <p:cNvSpPr txBox="1">
              <a:spLocks noChangeArrowheads="1"/>
            </p:cNvSpPr>
            <p:nvPr/>
          </p:nvSpPr>
          <p:spPr bwMode="auto">
            <a:xfrm rot="16200000">
              <a:off x="1064" y="2339"/>
              <a:ext cx="320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600"/>
                <a:t>Si vous cherchez une tombe… http://www.findagrave.com !</a:t>
              </a:r>
            </a:p>
          </p:txBody>
        </p:sp>
      </p:grpSp>
      <p:sp>
        <p:nvSpPr>
          <p:cNvPr id="7" name="Text Box 9"/>
          <p:cNvSpPr txBox="1">
            <a:spLocks noChangeArrowheads="1"/>
          </p:cNvSpPr>
          <p:nvPr/>
        </p:nvSpPr>
        <p:spPr bwMode="auto">
          <a:xfrm>
            <a:off x="4643438" y="1268413"/>
            <a:ext cx="4143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Ludwig Boltzmann (1844-1906)</a:t>
            </a:r>
          </a:p>
        </p:txBody>
      </p:sp>
      <p:grpSp>
        <p:nvGrpSpPr>
          <p:cNvPr id="8" name="Group 10"/>
          <p:cNvGrpSpPr>
            <a:grpSpLocks/>
          </p:cNvGrpSpPr>
          <p:nvPr/>
        </p:nvGrpSpPr>
        <p:grpSpPr bwMode="auto">
          <a:xfrm>
            <a:off x="1835150" y="1412875"/>
            <a:ext cx="4794250" cy="1104900"/>
            <a:chOff x="1156" y="890"/>
            <a:chExt cx="3020" cy="696"/>
          </a:xfrm>
        </p:grpSpPr>
        <p:grpSp>
          <p:nvGrpSpPr>
            <p:cNvPr id="9" name="Group 11"/>
            <p:cNvGrpSpPr>
              <a:grpSpLocks/>
            </p:cNvGrpSpPr>
            <p:nvPr/>
          </p:nvGrpSpPr>
          <p:grpSpPr bwMode="auto">
            <a:xfrm>
              <a:off x="1156" y="890"/>
              <a:ext cx="1996" cy="544"/>
              <a:chOff x="1156" y="890"/>
              <a:chExt cx="1996" cy="544"/>
            </a:xfrm>
          </p:grpSpPr>
          <p:sp>
            <p:nvSpPr>
              <p:cNvPr id="11" name="Oval 12"/>
              <p:cNvSpPr>
                <a:spLocks noChangeArrowheads="1"/>
              </p:cNvSpPr>
              <p:nvPr/>
            </p:nvSpPr>
            <p:spPr bwMode="auto">
              <a:xfrm>
                <a:off x="1156" y="890"/>
                <a:ext cx="590" cy="272"/>
              </a:xfrm>
              <a:prstGeom prst="ellipse">
                <a:avLst/>
              </a:prstGeom>
              <a:noFill/>
              <a:ln w="158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Line 13"/>
              <p:cNvSpPr>
                <a:spLocks noChangeShapeType="1"/>
              </p:cNvSpPr>
              <p:nvPr/>
            </p:nvSpPr>
            <p:spPr bwMode="auto">
              <a:xfrm>
                <a:off x="1746" y="1026"/>
                <a:ext cx="1406" cy="408"/>
              </a:xfrm>
              <a:prstGeom prst="line">
                <a:avLst/>
              </a:prstGeom>
              <a:noFill/>
              <a:ln w="158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 name="Text Box 14"/>
            <p:cNvSpPr txBox="1">
              <a:spLocks noChangeArrowheads="1"/>
            </p:cNvSpPr>
            <p:nvPr/>
          </p:nvSpPr>
          <p:spPr bwMode="auto">
            <a:xfrm>
              <a:off x="3152" y="1298"/>
              <a:ext cx="10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S = k log </a:t>
              </a:r>
              <a:r>
                <a:rPr lang="fr-FR" i="1"/>
                <a:t>W</a:t>
              </a:r>
            </a:p>
          </p:txBody>
        </p:sp>
      </p:grpSp>
      <p:sp>
        <p:nvSpPr>
          <p:cNvPr id="13" name="Rectangle 18"/>
          <p:cNvSpPr>
            <a:spLocks noChangeArrowheads="1"/>
          </p:cNvSpPr>
          <p:nvPr/>
        </p:nvSpPr>
        <p:spPr bwMode="auto">
          <a:xfrm>
            <a:off x="1979613" y="115888"/>
            <a:ext cx="579913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dirty="0">
                <a:solidFill>
                  <a:schemeClr val="tx2"/>
                </a:solidFill>
              </a:rPr>
              <a:t>La notion d’information en physique</a:t>
            </a:r>
          </a:p>
        </p:txBody>
      </p:sp>
      <p:sp>
        <p:nvSpPr>
          <p:cNvPr id="14"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1.3</a:t>
            </a:r>
            <a:endParaRPr lang="fr-FR" sz="2000" dirty="0"/>
          </a:p>
        </p:txBody>
      </p:sp>
    </p:spTree>
    <p:extLst>
      <p:ext uri="{BB962C8B-B14F-4D97-AF65-F5344CB8AC3E}">
        <p14:creationId xmlns:p14="http://schemas.microsoft.com/office/powerpoint/2010/main" val="350460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304800" y="404813"/>
            <a:ext cx="2882900" cy="4252912"/>
            <a:chOff x="192" y="720"/>
            <a:chExt cx="1816" cy="2679"/>
          </a:xfrm>
        </p:grpSpPr>
        <p:pic>
          <p:nvPicPr>
            <p:cNvPr id="3" name="Picture 3" descr="brownien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 y="1008"/>
              <a:ext cx="1578" cy="2046"/>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6"/>
            <p:cNvSpPr txBox="1">
              <a:spLocks noChangeArrowheads="1"/>
            </p:cNvSpPr>
            <p:nvPr/>
          </p:nvSpPr>
          <p:spPr bwMode="auto">
            <a:xfrm>
              <a:off x="240" y="3168"/>
              <a:ext cx="16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a:t>Robert Brown (1773-1858)</a:t>
              </a:r>
            </a:p>
          </p:txBody>
        </p:sp>
        <p:sp>
          <p:nvSpPr>
            <p:cNvPr id="5" name="Text Box 8"/>
            <p:cNvSpPr txBox="1">
              <a:spLocks noChangeArrowheads="1"/>
            </p:cNvSpPr>
            <p:nvPr/>
          </p:nvSpPr>
          <p:spPr bwMode="auto">
            <a:xfrm>
              <a:off x="192" y="720"/>
              <a:ext cx="18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effectLst>
                    <a:outerShdw blurRad="38100" dist="38100" dir="2700000" algn="tl">
                      <a:srgbClr val="FFFFFF"/>
                    </a:outerShdw>
                  </a:effectLst>
                </a:rPr>
                <a:t>Mouvement brownien</a:t>
              </a:r>
              <a:endParaRPr lang="fr-FR" dirty="0"/>
            </a:p>
          </p:txBody>
        </p:sp>
      </p:grpSp>
      <p:grpSp>
        <p:nvGrpSpPr>
          <p:cNvPr id="6" name="Group 12"/>
          <p:cNvGrpSpPr>
            <a:grpSpLocks/>
          </p:cNvGrpSpPr>
          <p:nvPr/>
        </p:nvGrpSpPr>
        <p:grpSpPr bwMode="auto">
          <a:xfrm>
            <a:off x="3124200" y="431800"/>
            <a:ext cx="6019800" cy="4725988"/>
            <a:chOff x="1968" y="720"/>
            <a:chExt cx="3792" cy="2977"/>
          </a:xfrm>
        </p:grpSpPr>
        <p:pic>
          <p:nvPicPr>
            <p:cNvPr id="7" name="Picture 5" descr="Démon de Maxwe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6" y="1008"/>
              <a:ext cx="3307" cy="2016"/>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p:cNvSpPr txBox="1">
              <a:spLocks noChangeArrowheads="1"/>
            </p:cNvSpPr>
            <p:nvPr/>
          </p:nvSpPr>
          <p:spPr bwMode="auto">
            <a:xfrm>
              <a:off x="1968" y="3120"/>
              <a:ext cx="3792"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r-FR" sz="1800"/>
                <a:t>Marjan von Smoluchowski (1872-1917) en 1912</a:t>
              </a:r>
            </a:p>
            <a:p>
              <a:pPr algn="ctr"/>
              <a:r>
                <a:rPr lang="fr-FR" sz="1800"/>
                <a:t>Leo Szilard (1898-1964) en 1929 </a:t>
              </a:r>
            </a:p>
            <a:p>
              <a:pPr algn="ctr"/>
              <a:r>
                <a:rPr lang="fr-FR" sz="1800"/>
                <a:t>(le démon doit être renseigné [</a:t>
              </a:r>
              <a:r>
                <a:rPr lang="fr-FR" sz="1800" i="1"/>
                <a:t>unterrichtet</a:t>
              </a:r>
              <a:r>
                <a:rPr lang="fr-FR" sz="1800"/>
                <a:t>])</a:t>
              </a:r>
              <a:endParaRPr lang="fr-FR"/>
            </a:p>
          </p:txBody>
        </p:sp>
        <p:sp>
          <p:nvSpPr>
            <p:cNvPr id="9" name="Text Box 9"/>
            <p:cNvSpPr txBox="1">
              <a:spLocks noChangeArrowheads="1"/>
            </p:cNvSpPr>
            <p:nvPr/>
          </p:nvSpPr>
          <p:spPr bwMode="auto">
            <a:xfrm>
              <a:off x="2880" y="720"/>
              <a:ext cx="22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effectLst>
                    <a:outerShdw blurRad="38100" dist="38100" dir="2700000" algn="tl">
                      <a:srgbClr val="FFFFFF"/>
                    </a:outerShdw>
                  </a:effectLst>
                </a:rPr>
                <a:t>Démon de Maxwell (1874)</a:t>
              </a:r>
              <a:endParaRPr lang="fr-FR"/>
            </a:p>
          </p:txBody>
        </p:sp>
      </p:grpSp>
      <p:sp>
        <p:nvSpPr>
          <p:cNvPr id="10" name="Text Box 10"/>
          <p:cNvSpPr txBox="1">
            <a:spLocks noChangeArrowheads="1"/>
          </p:cNvSpPr>
          <p:nvPr/>
        </p:nvSpPr>
        <p:spPr bwMode="auto">
          <a:xfrm>
            <a:off x="990600" y="5734050"/>
            <a:ext cx="6851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r-FR" sz="1800" dirty="0"/>
              <a:t>Gilbert N. Lewis (1875-1946) écrit en 1930 : </a:t>
            </a:r>
          </a:p>
          <a:p>
            <a:pPr algn="ctr"/>
            <a:r>
              <a:rPr lang="fr-FR" sz="1800" dirty="0"/>
              <a:t>“ </a:t>
            </a:r>
            <a:r>
              <a:rPr lang="fr-FR" sz="1800" u="sng" dirty="0"/>
              <a:t>Gain </a:t>
            </a:r>
            <a:r>
              <a:rPr lang="en-US" sz="1800" u="sng" dirty="0"/>
              <a:t>in entropy always means loss of information, and nothing more</a:t>
            </a:r>
            <a:r>
              <a:rPr lang="fr-FR" sz="1800" dirty="0"/>
              <a:t>. ”</a:t>
            </a:r>
            <a:endParaRPr lang="fr-FR" dirty="0"/>
          </a:p>
        </p:txBody>
      </p:sp>
      <p:sp>
        <p:nvSpPr>
          <p:cNvPr id="11"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1.4</a:t>
            </a:r>
            <a:endParaRPr lang="fr-FR" sz="2000" dirty="0"/>
          </a:p>
        </p:txBody>
      </p:sp>
    </p:spTree>
    <p:extLst>
      <p:ext uri="{BB962C8B-B14F-4D97-AF65-F5344CB8AC3E}">
        <p14:creationId xmlns:p14="http://schemas.microsoft.com/office/powerpoint/2010/main" val="350460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304800" y="2284413"/>
            <a:ext cx="3624263" cy="4313237"/>
            <a:chOff x="192" y="1248"/>
            <a:chExt cx="2283" cy="2717"/>
          </a:xfrm>
        </p:grpSpPr>
        <p:pic>
          <p:nvPicPr>
            <p:cNvPr id="3" name="Picture 6" descr="Fishermai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2" y="1248"/>
              <a:ext cx="1800" cy="2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7"/>
            <p:cNvSpPr txBox="1">
              <a:spLocks noChangeArrowheads="1"/>
            </p:cNvSpPr>
            <p:nvPr/>
          </p:nvSpPr>
          <p:spPr bwMode="auto">
            <a:xfrm>
              <a:off x="192" y="3696"/>
              <a:ext cx="2283"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200">
                  <a:effectLst>
                    <a:outerShdw blurRad="38100" dist="38100" dir="2700000" algn="tl">
                      <a:srgbClr val="FFFFFF"/>
                    </a:outerShdw>
                  </a:effectLst>
                </a:rPr>
                <a:t>Sir Ronald Fisher (1890-1962)</a:t>
              </a:r>
              <a:endParaRPr lang="fr-FR"/>
            </a:p>
          </p:txBody>
        </p:sp>
      </p:grpSp>
      <p:sp>
        <p:nvSpPr>
          <p:cNvPr id="5" name="Text Box 8"/>
          <p:cNvSpPr txBox="1">
            <a:spLocks noChangeArrowheads="1"/>
          </p:cNvSpPr>
          <p:nvPr/>
        </p:nvSpPr>
        <p:spPr bwMode="auto">
          <a:xfrm>
            <a:off x="3657600" y="2360613"/>
            <a:ext cx="5156200" cy="366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dirty="0"/>
              <a:t>« Il est évident aussi, qu’en introduisant le concept de </a:t>
            </a:r>
          </a:p>
          <a:p>
            <a:r>
              <a:rPr lang="fr-FR" sz="1800" dirty="0"/>
              <a:t>quantité d’information, nous ne voulons pas donner </a:t>
            </a:r>
          </a:p>
          <a:p>
            <a:r>
              <a:rPr lang="fr-FR" sz="1800" dirty="0"/>
              <a:t>un </a:t>
            </a:r>
            <a:r>
              <a:rPr lang="fr-FR" sz="1800" b="1" dirty="0"/>
              <a:t>nom arbitraire </a:t>
            </a:r>
            <a:r>
              <a:rPr lang="fr-FR" sz="1800" dirty="0"/>
              <a:t>à une </a:t>
            </a:r>
            <a:r>
              <a:rPr lang="fr-FR" sz="1800" b="1" dirty="0"/>
              <a:t>quantité calculable</a:t>
            </a:r>
            <a:r>
              <a:rPr lang="fr-FR" sz="1800" dirty="0"/>
              <a:t>, mais </a:t>
            </a:r>
          </a:p>
          <a:p>
            <a:r>
              <a:rPr lang="fr-FR" sz="1800" dirty="0"/>
              <a:t>devons nous préparer à justifier le terme employé, en </a:t>
            </a:r>
          </a:p>
          <a:p>
            <a:r>
              <a:rPr lang="fr-FR" sz="1800" dirty="0"/>
              <a:t>relation avec ce que requiert le </a:t>
            </a:r>
            <a:r>
              <a:rPr lang="fr-FR" sz="1800" b="1" dirty="0"/>
              <a:t>sens commun</a:t>
            </a:r>
            <a:r>
              <a:rPr lang="fr-FR" sz="1800" dirty="0"/>
              <a:t>, et dire </a:t>
            </a:r>
          </a:p>
          <a:p>
            <a:r>
              <a:rPr lang="fr-FR" sz="1800" dirty="0"/>
              <a:t>si le terme est approprié et utile comme instrument </a:t>
            </a:r>
          </a:p>
          <a:p>
            <a:r>
              <a:rPr lang="fr-FR" sz="1800" dirty="0"/>
              <a:t>pour penser. Les conséquences mathématiques de </a:t>
            </a:r>
          </a:p>
          <a:p>
            <a:r>
              <a:rPr lang="fr-FR" sz="1800" dirty="0"/>
              <a:t>l’identification, comme je le propose, de la précision </a:t>
            </a:r>
          </a:p>
          <a:p>
            <a:r>
              <a:rPr lang="fr-FR" sz="1800" dirty="0"/>
              <a:t>intrinsèque de la courbe d’erreur avec la quantité </a:t>
            </a:r>
          </a:p>
          <a:p>
            <a:r>
              <a:rPr lang="fr-FR" sz="1800" dirty="0"/>
              <a:t>d’information extraite, peuvent donc maintenant </a:t>
            </a:r>
          </a:p>
          <a:p>
            <a:r>
              <a:rPr lang="fr-FR" sz="1800" dirty="0"/>
              <a:t>être résumées, surtout afin de pouvoir juger d’après </a:t>
            </a:r>
          </a:p>
          <a:p>
            <a:r>
              <a:rPr lang="fr-FR" sz="1800" dirty="0"/>
              <a:t>notre sens commun pré-mathématique, si elles ont </a:t>
            </a:r>
          </a:p>
          <a:p>
            <a:r>
              <a:rPr lang="fr-FR" sz="1800" dirty="0"/>
              <a:t>bien les propriétés qu’elles doivent avoir. » (1935)</a:t>
            </a:r>
            <a:endParaRPr lang="fr-FR" dirty="0"/>
          </a:p>
        </p:txBody>
      </p:sp>
      <p:sp>
        <p:nvSpPr>
          <p:cNvPr id="6" name="Text Box 12"/>
          <p:cNvSpPr txBox="1">
            <a:spLocks noChangeArrowheads="1"/>
          </p:cNvSpPr>
          <p:nvPr/>
        </p:nvSpPr>
        <p:spPr bwMode="auto">
          <a:xfrm>
            <a:off x="250825" y="1268413"/>
            <a:ext cx="492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i="1">
                <a:solidFill>
                  <a:srgbClr val="FF0000"/>
                </a:solidFill>
              </a:rPr>
              <a:t>Intérêt pour l’information</a:t>
            </a:r>
            <a:r>
              <a:rPr lang="fr-FR" i="1">
                <a:solidFill>
                  <a:srgbClr val="FF9999"/>
                </a:solidFill>
              </a:rPr>
              <a:t> </a:t>
            </a:r>
            <a:r>
              <a:rPr lang="fr-FR" i="1">
                <a:solidFill>
                  <a:srgbClr val="FF0000"/>
                </a:solidFill>
              </a:rPr>
              <a:t>pertinente</a:t>
            </a:r>
            <a:r>
              <a:rPr lang="fr-FR" i="1">
                <a:solidFill>
                  <a:srgbClr val="FF9999"/>
                </a:solidFill>
              </a:rPr>
              <a:t>…</a:t>
            </a:r>
          </a:p>
        </p:txBody>
      </p:sp>
      <p:sp>
        <p:nvSpPr>
          <p:cNvPr id="7" name="Text Box 13"/>
          <p:cNvSpPr txBox="1">
            <a:spLocks noChangeArrowheads="1"/>
          </p:cNvSpPr>
          <p:nvPr/>
        </p:nvSpPr>
        <p:spPr bwMode="auto">
          <a:xfrm>
            <a:off x="4211638" y="1628775"/>
            <a:ext cx="3803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i="1">
                <a:solidFill>
                  <a:srgbClr val="FF0000"/>
                </a:solidFill>
              </a:rPr>
              <a:t>…et pour les gènes pertinents</a:t>
            </a:r>
          </a:p>
        </p:txBody>
      </p:sp>
      <p:sp>
        <p:nvSpPr>
          <p:cNvPr id="8" name="Rectangle 15"/>
          <p:cNvSpPr>
            <a:spLocks noChangeArrowheads="1"/>
          </p:cNvSpPr>
          <p:nvPr/>
        </p:nvSpPr>
        <p:spPr bwMode="auto">
          <a:xfrm>
            <a:off x="611188" y="258763"/>
            <a:ext cx="818197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dirty="0"/>
              <a:t>Les travaux de Ronald Aylmer Fisher en statistiques</a:t>
            </a:r>
          </a:p>
        </p:txBody>
      </p:sp>
      <p:sp>
        <p:nvSpPr>
          <p:cNvPr id="9"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1.5</a:t>
            </a:r>
            <a:endParaRPr lang="fr-FR" sz="2000" dirty="0"/>
          </a:p>
        </p:txBody>
      </p:sp>
    </p:spTree>
    <p:extLst>
      <p:ext uri="{BB962C8B-B14F-4D97-AF65-F5344CB8AC3E}">
        <p14:creationId xmlns:p14="http://schemas.microsoft.com/office/powerpoint/2010/main" val="350460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5"/>
          <p:cNvSpPr>
            <a:spLocks noChangeArrowheads="1"/>
          </p:cNvSpPr>
          <p:nvPr/>
        </p:nvSpPr>
        <p:spPr bwMode="auto">
          <a:xfrm>
            <a:off x="611188" y="258763"/>
            <a:ext cx="50642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dirty="0" smtClean="0"/>
              <a:t>Quelques mots sur l’eugénisme</a:t>
            </a:r>
            <a:endParaRPr lang="fr-FR" sz="3000" dirty="0"/>
          </a:p>
        </p:txBody>
      </p:sp>
      <p:sp>
        <p:nvSpPr>
          <p:cNvPr id="5" name="TextBox 4"/>
          <p:cNvSpPr txBox="1"/>
          <p:nvPr/>
        </p:nvSpPr>
        <p:spPr>
          <a:xfrm>
            <a:off x="251520" y="1036687"/>
            <a:ext cx="8728928" cy="2308324"/>
          </a:xfrm>
          <a:prstGeom prst="rect">
            <a:avLst/>
          </a:prstGeom>
          <a:noFill/>
        </p:spPr>
        <p:txBody>
          <a:bodyPr wrap="none" rtlCol="0">
            <a:spAutoFit/>
          </a:bodyPr>
          <a:lstStyle/>
          <a:p>
            <a:r>
              <a:rPr lang="fr-FR" dirty="0" smtClean="0"/>
              <a:t>Francis Galton (1822-1911), cousin de Charles Darwin publie  </a:t>
            </a:r>
            <a:r>
              <a:rPr lang="fr-FR" i="1" dirty="0" err="1" smtClean="0"/>
              <a:t>Hereditary</a:t>
            </a:r>
            <a:r>
              <a:rPr lang="fr-FR" i="1" dirty="0" smtClean="0"/>
              <a:t> Genius</a:t>
            </a:r>
            <a:r>
              <a:rPr lang="fr-FR" dirty="0" smtClean="0"/>
              <a:t> (1869)</a:t>
            </a:r>
          </a:p>
          <a:p>
            <a:r>
              <a:rPr lang="fr-FR" dirty="0" smtClean="0"/>
              <a:t>Étym. : </a:t>
            </a:r>
            <a:r>
              <a:rPr lang="fr-FR" dirty="0" err="1" smtClean="0"/>
              <a:t>ευ</a:t>
            </a:r>
            <a:r>
              <a:rPr lang="fr-FR" dirty="0" smtClean="0"/>
              <a:t>- et </a:t>
            </a:r>
            <a:r>
              <a:rPr lang="fr-FR" dirty="0" err="1" smtClean="0"/>
              <a:t>γένος</a:t>
            </a:r>
            <a:r>
              <a:rPr lang="fr-FR" dirty="0" smtClean="0"/>
              <a:t> =&gt; quels autres mots avec ce préfixe ?</a:t>
            </a:r>
          </a:p>
          <a:p>
            <a:r>
              <a:rPr lang="fr-FR" dirty="0" smtClean="0"/>
              <a:t>Euthanasie, euphonique, eulogie, euphorie, eucalyptus et même évangile (bonne nouvelle)</a:t>
            </a:r>
          </a:p>
          <a:p>
            <a:r>
              <a:rPr lang="fr-FR" dirty="0" smtClean="0"/>
              <a:t>Distinction entre eugénisme </a:t>
            </a:r>
            <a:r>
              <a:rPr lang="fr-FR" b="1" dirty="0" smtClean="0"/>
              <a:t>positif</a:t>
            </a:r>
            <a:r>
              <a:rPr lang="fr-FR" dirty="0" smtClean="0"/>
              <a:t> et </a:t>
            </a:r>
            <a:r>
              <a:rPr lang="fr-FR" b="1" dirty="0" smtClean="0"/>
              <a:t>négatif</a:t>
            </a:r>
          </a:p>
          <a:p>
            <a:r>
              <a:rPr lang="fr-FR" u="sng" dirty="0" smtClean="0"/>
              <a:t>E. positif</a:t>
            </a:r>
            <a:r>
              <a:rPr lang="fr-FR" dirty="0" smtClean="0"/>
              <a:t> : banque de </a:t>
            </a:r>
            <a:br>
              <a:rPr lang="fr-FR" dirty="0" smtClean="0"/>
            </a:br>
            <a:r>
              <a:rPr lang="fr-FR" dirty="0" smtClean="0"/>
              <a:t>sperme de prix Nobel </a:t>
            </a:r>
            <a:br>
              <a:rPr lang="fr-FR" dirty="0" smtClean="0"/>
            </a:br>
            <a:r>
              <a:rPr lang="fr-FR" dirty="0" smtClean="0"/>
              <a:t>(1980-1999, </a:t>
            </a:r>
            <a:br>
              <a:rPr lang="fr-FR" dirty="0" smtClean="0"/>
            </a:br>
            <a:r>
              <a:rPr lang="fr-FR" dirty="0" smtClean="0"/>
              <a:t>215 enfants)</a:t>
            </a:r>
            <a:endParaRPr lang="fr-FR" dirty="0"/>
          </a:p>
        </p:txBody>
      </p:sp>
      <p:pic>
        <p:nvPicPr>
          <p:cNvPr id="40962" name="Picture 2"/>
          <p:cNvPicPr>
            <a:picLocks noChangeAspect="1" noChangeArrowheads="1"/>
          </p:cNvPicPr>
          <p:nvPr/>
        </p:nvPicPr>
        <p:blipFill>
          <a:blip r:embed="rId2" cstate="print"/>
          <a:srcRect/>
          <a:stretch>
            <a:fillRect/>
          </a:stretch>
        </p:blipFill>
        <p:spPr bwMode="auto">
          <a:xfrm>
            <a:off x="2400300" y="2348880"/>
            <a:ext cx="6743700" cy="3400425"/>
          </a:xfrm>
          <a:prstGeom prst="rect">
            <a:avLst/>
          </a:prstGeom>
          <a:noFill/>
          <a:ln w="9525">
            <a:noFill/>
            <a:miter lim="800000"/>
            <a:headEnd/>
            <a:tailEnd/>
          </a:ln>
        </p:spPr>
      </p:pic>
      <p:sp>
        <p:nvSpPr>
          <p:cNvPr id="7" name="Rectangle 6"/>
          <p:cNvSpPr/>
          <p:nvPr/>
        </p:nvSpPr>
        <p:spPr>
          <a:xfrm>
            <a:off x="323528" y="5746030"/>
            <a:ext cx="8820472" cy="923330"/>
          </a:xfrm>
          <a:prstGeom prst="rect">
            <a:avLst/>
          </a:prstGeom>
        </p:spPr>
        <p:txBody>
          <a:bodyPr wrap="square">
            <a:spAutoFit/>
          </a:bodyPr>
          <a:lstStyle/>
          <a:p>
            <a:r>
              <a:rPr lang="fr-FR" dirty="0" smtClean="0"/>
              <a:t>Dans sa </a:t>
            </a:r>
            <a:r>
              <a:rPr lang="fr-FR" i="1" dirty="0" smtClean="0"/>
              <a:t>République</a:t>
            </a:r>
            <a:r>
              <a:rPr lang="fr-FR" dirty="0" smtClean="0"/>
              <a:t>, Platon écrivait déjà : « Il faut, selon nos principes, </a:t>
            </a:r>
            <a:r>
              <a:rPr lang="fr-FR" b="1" dirty="0" smtClean="0"/>
              <a:t>rendre les rapports très fréquents entre les hommes et les femmes d'élite</a:t>
            </a:r>
            <a:r>
              <a:rPr lang="fr-FR" dirty="0" smtClean="0"/>
              <a:t>, et très rares, au contraire, entre les sujets inférieurs de l'un et de l'autre sexe ». Idée de « </a:t>
            </a:r>
            <a:r>
              <a:rPr lang="fr-FR" b="1" dirty="0" smtClean="0"/>
              <a:t>darwinisme social</a:t>
            </a:r>
            <a:r>
              <a:rPr lang="fr-FR" dirty="0" smtClean="0"/>
              <a:t> »…</a:t>
            </a:r>
            <a:endParaRPr lang="fr-FR" dirty="0"/>
          </a:p>
        </p:txBody>
      </p:sp>
      <p:sp>
        <p:nvSpPr>
          <p:cNvPr id="8"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1.6</a:t>
            </a:r>
            <a:endParaRPr lang="fr-F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9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1052736"/>
            <a:ext cx="7729402" cy="5632311"/>
          </a:xfrm>
          <a:prstGeom prst="rect">
            <a:avLst/>
          </a:prstGeom>
          <a:noFill/>
        </p:spPr>
        <p:txBody>
          <a:bodyPr wrap="square" rtlCol="0">
            <a:spAutoFit/>
          </a:bodyPr>
          <a:lstStyle/>
          <a:p>
            <a:r>
              <a:rPr lang="fr-FR" b="1" dirty="0" smtClean="0"/>
              <a:t>Aux </a:t>
            </a:r>
            <a:r>
              <a:rPr lang="fr-FR" b="1" dirty="0"/>
              <a:t>États-Unis, </a:t>
            </a:r>
            <a:r>
              <a:rPr lang="fr-FR" b="1" dirty="0" smtClean="0"/>
              <a:t>l’eugénisme vient de </a:t>
            </a:r>
            <a:r>
              <a:rPr lang="fr-FR" b="1" dirty="0"/>
              <a:t>l’élevage</a:t>
            </a:r>
          </a:p>
          <a:p>
            <a:pPr>
              <a:buFont typeface="Arial" pitchFamily="34" charset="0"/>
              <a:buChar char="•"/>
            </a:pPr>
            <a:r>
              <a:rPr lang="fr-FR" dirty="0" smtClean="0"/>
              <a:t> 3</a:t>
            </a:r>
            <a:r>
              <a:rPr lang="fr-FR" baseline="30000" dirty="0" smtClean="0"/>
              <a:t>ème</a:t>
            </a:r>
            <a:r>
              <a:rPr lang="fr-FR" dirty="0" smtClean="0"/>
              <a:t> </a:t>
            </a:r>
            <a:r>
              <a:rPr lang="fr-FR" dirty="0"/>
              <a:t>congrès de l’American Breeders’ Association (1906) : </a:t>
            </a:r>
            <a:r>
              <a:rPr lang="fr-FR" dirty="0" smtClean="0"/>
              <a:t>en plus des 15 comités sur l’amélioration de races d’élevage, section « </a:t>
            </a:r>
            <a:r>
              <a:rPr lang="fr-FR" dirty="0" err="1" smtClean="0"/>
              <a:t>eugenics</a:t>
            </a:r>
            <a:r>
              <a:rPr lang="fr-FR" dirty="0" smtClean="0"/>
              <a:t> ». </a:t>
            </a:r>
          </a:p>
          <a:p>
            <a:pPr>
              <a:buFont typeface="Arial" pitchFamily="34" charset="0"/>
              <a:buChar char="•"/>
            </a:pPr>
            <a:r>
              <a:rPr lang="fr-FR" dirty="0" smtClean="0"/>
              <a:t> Dans l’esprit de Charles-Augustin Vandermonde (1756) : « Puisque l’on est parvenu à perfectionner la race des chevaux, des chiens, des chats, des poules, des pigeons, des serins, pourquoi ne ferait-on aucune tentative sur l’espèce humaine ? »</a:t>
            </a:r>
          </a:p>
          <a:p>
            <a:pPr>
              <a:buFont typeface="Arial" pitchFamily="34" charset="0"/>
              <a:buChar char="•"/>
            </a:pPr>
            <a:r>
              <a:rPr lang="fr-FR" dirty="0" smtClean="0"/>
              <a:t> 1907 l’Indiana légalise la stérilisation obligatoire des criminels, des violeurs et des imbéciles.</a:t>
            </a:r>
            <a:endParaRPr lang="fr-FR" dirty="0"/>
          </a:p>
          <a:p>
            <a:pPr>
              <a:buFont typeface="Arial" pitchFamily="34" charset="0"/>
              <a:buChar char="•"/>
            </a:pPr>
            <a:r>
              <a:rPr lang="fr-FR" dirty="0" smtClean="0"/>
              <a:t> 1910, création </a:t>
            </a:r>
            <a:r>
              <a:rPr lang="fr-FR" dirty="0"/>
              <a:t>du </a:t>
            </a:r>
            <a:r>
              <a:rPr lang="fr-FR" i="1" dirty="0" err="1"/>
              <a:t>Eugenics</a:t>
            </a:r>
            <a:r>
              <a:rPr lang="fr-FR" i="1" dirty="0"/>
              <a:t> Record </a:t>
            </a:r>
            <a:r>
              <a:rPr lang="fr-FR" i="1" dirty="0" smtClean="0"/>
              <a:t>Office</a:t>
            </a:r>
            <a:r>
              <a:rPr lang="fr-FR" dirty="0" smtClean="0"/>
              <a:t> </a:t>
            </a:r>
            <a:r>
              <a:rPr lang="fr-FR" dirty="0"/>
              <a:t>de Cold </a:t>
            </a:r>
            <a:r>
              <a:rPr lang="fr-FR" dirty="0" err="1"/>
              <a:t>Spring</a:t>
            </a:r>
            <a:r>
              <a:rPr lang="fr-FR" dirty="0"/>
              <a:t> </a:t>
            </a:r>
            <a:r>
              <a:rPr lang="fr-FR" dirty="0" err="1"/>
              <a:t>Harbor</a:t>
            </a:r>
            <a:r>
              <a:rPr lang="fr-FR" dirty="0"/>
              <a:t> dans l’État de New York, dirigé par Charles B. Davenport, fervent apôtre du racisme scientifique.</a:t>
            </a:r>
          </a:p>
          <a:p>
            <a:pPr>
              <a:buFont typeface="Arial" pitchFamily="34" charset="0"/>
              <a:buChar char="•"/>
            </a:pPr>
            <a:r>
              <a:rPr lang="fr-FR" dirty="0" smtClean="0"/>
              <a:t> 1916 </a:t>
            </a:r>
            <a:r>
              <a:rPr lang="fr-FR" dirty="0"/>
              <a:t>: l’avocat Madison Grant appelle à limiter la présence sur le sol américain </a:t>
            </a:r>
            <a:r>
              <a:rPr lang="fr-FR" dirty="0" smtClean="0"/>
              <a:t>des « </a:t>
            </a:r>
            <a:r>
              <a:rPr lang="fr-FR" dirty="0"/>
              <a:t>Juifs polonais dont la stature naine, la mentalité si particulière et la concentration impitoyable sur [leurs] propres intérêts sont en train d’être greffées sur les lignées de la nation. » </a:t>
            </a:r>
          </a:p>
          <a:p>
            <a:pPr>
              <a:buFont typeface="Arial" pitchFamily="34" charset="0"/>
              <a:buChar char="•"/>
            </a:pPr>
            <a:r>
              <a:rPr lang="fr-FR" dirty="0"/>
              <a:t> D’où loi Johnson-Reed de 1924 </a:t>
            </a:r>
            <a:r>
              <a:rPr lang="fr-FR" dirty="0" smtClean="0"/>
              <a:t>(limitation à 2 % par an l’entrée de nouveaux immigrés, par rapport au recensement de 1890) </a:t>
            </a:r>
          </a:p>
          <a:p>
            <a:pPr>
              <a:buFont typeface="Arial" pitchFamily="34" charset="0"/>
              <a:buChar char="•"/>
            </a:pPr>
            <a:r>
              <a:rPr lang="fr-FR" dirty="0" smtClean="0"/>
              <a:t> En Allemagne, 1</a:t>
            </a:r>
            <a:r>
              <a:rPr lang="fr-FR" baseline="30000" dirty="0" smtClean="0"/>
              <a:t>er</a:t>
            </a:r>
            <a:r>
              <a:rPr lang="fr-FR" dirty="0" smtClean="0"/>
              <a:t> sept 1939, opération T4</a:t>
            </a:r>
          </a:p>
          <a:p>
            <a:pPr>
              <a:buFont typeface="Arial" pitchFamily="34" charset="0"/>
              <a:buChar char="•"/>
            </a:pPr>
            <a:r>
              <a:rPr lang="fr-FR" dirty="0" smtClean="0"/>
              <a:t> En Suède, stérilisation, parfois contrainte, des handicapés jusqu’en 1976.  </a:t>
            </a:r>
            <a:endParaRPr lang="fr-FR" dirty="0"/>
          </a:p>
        </p:txBody>
      </p:sp>
      <p:sp>
        <p:nvSpPr>
          <p:cNvPr id="5" name="Rectangle 4"/>
          <p:cNvSpPr/>
          <p:nvPr/>
        </p:nvSpPr>
        <p:spPr>
          <a:xfrm>
            <a:off x="395536" y="404664"/>
            <a:ext cx="1909177" cy="369332"/>
          </a:xfrm>
          <a:prstGeom prst="rect">
            <a:avLst/>
          </a:prstGeom>
        </p:spPr>
        <p:txBody>
          <a:bodyPr wrap="none">
            <a:spAutoFit/>
          </a:bodyPr>
          <a:lstStyle/>
          <a:p>
            <a:r>
              <a:rPr lang="fr-FR" u="sng" dirty="0" smtClean="0"/>
              <a:t>Eugénisme négatif</a:t>
            </a:r>
            <a:endParaRPr lang="fr-FR" dirty="0"/>
          </a:p>
        </p:txBody>
      </p:sp>
      <p:sp>
        <p:nvSpPr>
          <p:cNvPr id="6"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1.7</a:t>
            </a:r>
            <a:endParaRPr lang="fr-F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p:cNvGrpSpPr>
          <p:nvPr/>
        </p:nvGrpSpPr>
        <p:grpSpPr bwMode="auto">
          <a:xfrm>
            <a:off x="414101" y="1654175"/>
            <a:ext cx="2500312" cy="3287713"/>
            <a:chOff x="657" y="1434"/>
            <a:chExt cx="1654" cy="2274"/>
          </a:xfrm>
        </p:grpSpPr>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 y="1434"/>
              <a:ext cx="1500" cy="2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6"/>
            <p:cNvSpPr txBox="1">
              <a:spLocks noChangeArrowheads="1"/>
            </p:cNvSpPr>
            <p:nvPr/>
          </p:nvSpPr>
          <p:spPr bwMode="auto">
            <a:xfrm>
              <a:off x="657" y="3475"/>
              <a:ext cx="165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600">
                  <a:effectLst>
                    <a:outerShdw blurRad="38100" dist="38100" dir="2700000" algn="tl">
                      <a:srgbClr val="FFFFFF"/>
                    </a:outerShdw>
                  </a:effectLst>
                </a:rPr>
                <a:t>Claude Chappe (1763-1805)</a:t>
              </a:r>
            </a:p>
          </p:txBody>
        </p:sp>
      </p:grpSp>
      <p:grpSp>
        <p:nvGrpSpPr>
          <p:cNvPr id="7" name="Group 7"/>
          <p:cNvGrpSpPr>
            <a:grpSpLocks/>
          </p:cNvGrpSpPr>
          <p:nvPr/>
        </p:nvGrpSpPr>
        <p:grpSpPr bwMode="auto">
          <a:xfrm>
            <a:off x="342663" y="5300663"/>
            <a:ext cx="3600450" cy="1495425"/>
            <a:chOff x="204" y="3339"/>
            <a:chExt cx="2268" cy="942"/>
          </a:xfrm>
        </p:grpSpPr>
        <p:pic>
          <p:nvPicPr>
            <p:cNvPr id="8" name="Picture 8" descr="Crypto09-05-2007-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 y="3339"/>
              <a:ext cx="1752" cy="942"/>
            </a:xfrm>
            <a:prstGeom prst="rect">
              <a:avLst/>
            </a:prstGeom>
            <a:noFill/>
            <a:extLst>
              <a:ext uri="{909E8E84-426E-40DD-AFC4-6F175D3DCCD1}">
                <a14:hiddenFill xmlns:a14="http://schemas.microsoft.com/office/drawing/2010/main">
                  <a:solidFill>
                    <a:srgbClr val="FFFFFF"/>
                  </a:solidFill>
                </a14:hiddenFill>
              </a:ext>
            </a:extLst>
          </p:spPr>
        </p:pic>
        <p:sp>
          <p:nvSpPr>
            <p:cNvPr id="9" name="Line 9"/>
            <p:cNvSpPr>
              <a:spLocks noChangeShapeType="1"/>
            </p:cNvSpPr>
            <p:nvPr/>
          </p:nvSpPr>
          <p:spPr bwMode="auto">
            <a:xfrm flipH="1" flipV="1">
              <a:off x="1927" y="3838"/>
              <a:ext cx="545" cy="4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10"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1447800"/>
            <a:ext cx="2201863" cy="41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1"/>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3921125" y="1125538"/>
            <a:ext cx="5222875" cy="5400675"/>
          </a:xfrm>
          <a:prstGeom prst="rect">
            <a:avLst/>
          </a:prstGeom>
          <a:noFill/>
          <a:ln/>
        </p:spPr>
      </p:pic>
      <p:sp>
        <p:nvSpPr>
          <p:cNvPr id="12" name="Rectangle 17"/>
          <p:cNvSpPr>
            <a:spLocks noGrp="1" noChangeArrowheads="1"/>
          </p:cNvSpPr>
          <p:nvPr>
            <p:ph type="title"/>
          </p:nvPr>
        </p:nvSpPr>
        <p:spPr>
          <a:xfrm>
            <a:off x="704613" y="44450"/>
            <a:ext cx="7772400" cy="914400"/>
          </a:xfrm>
          <a:noFill/>
          <a:ln w="38100" cmpd="dbl">
            <a:solidFill>
              <a:schemeClr val="tx1"/>
            </a:solidFill>
            <a:miter lim="800000"/>
            <a:headEnd/>
            <a:tailEnd/>
          </a:ln>
        </p:spPr>
        <p:txBody>
          <a:bodyPr>
            <a:normAutofit fontScale="90000"/>
          </a:bodyPr>
          <a:lstStyle/>
          <a:p>
            <a:r>
              <a:rPr lang="fr-FR" sz="3000"/>
              <a:t>II – La notion d’information au cœur de préoccupations techniques</a:t>
            </a:r>
          </a:p>
        </p:txBody>
      </p:sp>
      <p:sp>
        <p:nvSpPr>
          <p:cNvPr id="13" name="Rectangle 18"/>
          <p:cNvSpPr>
            <a:spLocks noChangeArrowheads="1"/>
          </p:cNvSpPr>
          <p:nvPr/>
        </p:nvSpPr>
        <p:spPr bwMode="auto">
          <a:xfrm>
            <a:off x="-17700" y="908050"/>
            <a:ext cx="302577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Codage et transmission</a:t>
            </a:r>
          </a:p>
        </p:txBody>
      </p:sp>
      <p:sp>
        <p:nvSpPr>
          <p:cNvPr id="14"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2.1</a:t>
            </a:r>
            <a:endParaRPr lang="fr-FR" sz="2000" dirty="0"/>
          </a:p>
        </p:txBody>
      </p:sp>
    </p:spTree>
    <p:extLst>
      <p:ext uri="{BB962C8B-B14F-4D97-AF65-F5344CB8AC3E}">
        <p14:creationId xmlns:p14="http://schemas.microsoft.com/office/powerpoint/2010/main" val="19975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 presetClass="exit" presetSubtype="10" fill="hold" nodeType="clickEffect">
                                  <p:stCondLst>
                                    <p:cond delay="0"/>
                                  </p:stCondLst>
                                  <p:childTnLst>
                                    <p:animEffect transition="out" filter="checkerboard(across)">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2.5E-6 7.40741E-6 L -0.2599 -0.03147 " pathEditMode="relative" ptsTypes="AA">
                                      <p:cBhvr>
                                        <p:cTn id="23" dur="2000" fill="hold"/>
                                        <p:tgtEl>
                                          <p:spTgt spid="10"/>
                                        </p:tgtEl>
                                        <p:attrNameLst>
                                          <p:attrName>ppt_x</p:attrName>
                                          <p:attrName>ppt_y</p:attrName>
                                        </p:attrNameLst>
                                      </p:cBhvr>
                                    </p:animMotion>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a:grpSpLocks/>
          </p:cNvGrpSpPr>
          <p:nvPr/>
        </p:nvGrpSpPr>
        <p:grpSpPr bwMode="auto">
          <a:xfrm>
            <a:off x="304800" y="1196975"/>
            <a:ext cx="3673475" cy="3521075"/>
            <a:chOff x="240" y="1440"/>
            <a:chExt cx="2314" cy="2218"/>
          </a:xfrm>
        </p:grpSpPr>
        <p:pic>
          <p:nvPicPr>
            <p:cNvPr id="5" name="Picture 6" descr="Câb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2" y="1440"/>
              <a:ext cx="1953" cy="1296"/>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7"/>
            <p:cNvSpPr txBox="1">
              <a:spLocks noChangeArrowheads="1"/>
            </p:cNvSpPr>
            <p:nvPr/>
          </p:nvSpPr>
          <p:spPr bwMode="auto">
            <a:xfrm>
              <a:off x="240" y="2832"/>
              <a:ext cx="2314"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r-FR" sz="2000" dirty="0"/>
                <a:t>Les câbles transatlantiques sont installés à partir de 1866 et certains restent utilisés </a:t>
              </a:r>
              <a:r>
                <a:rPr lang="fr-FR" sz="2000" dirty="0" smtClean="0"/>
                <a:t>jusqu’aux </a:t>
              </a:r>
              <a:r>
                <a:rPr lang="fr-FR" sz="2000" dirty="0"/>
                <a:t>années 60</a:t>
              </a:r>
              <a:endParaRPr lang="fr-FR" dirty="0"/>
            </a:p>
          </p:txBody>
        </p:sp>
      </p:grpSp>
      <p:grpSp>
        <p:nvGrpSpPr>
          <p:cNvPr id="7" name="Group 8"/>
          <p:cNvGrpSpPr>
            <a:grpSpLocks/>
          </p:cNvGrpSpPr>
          <p:nvPr/>
        </p:nvGrpSpPr>
        <p:grpSpPr bwMode="auto">
          <a:xfrm>
            <a:off x="4953000" y="1273175"/>
            <a:ext cx="3749675" cy="2530475"/>
            <a:chOff x="3216" y="1392"/>
            <a:chExt cx="2362" cy="1594"/>
          </a:xfrm>
        </p:grpSpPr>
        <p:pic>
          <p:nvPicPr>
            <p:cNvPr id="8" name="Picture 9" descr="T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6" y="1392"/>
              <a:ext cx="1083" cy="1555"/>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0"/>
            <p:cNvSpPr txBox="1">
              <a:spLocks noChangeArrowheads="1"/>
            </p:cNvSpPr>
            <p:nvPr/>
          </p:nvSpPr>
          <p:spPr bwMode="auto">
            <a:xfrm>
              <a:off x="4416" y="1776"/>
              <a:ext cx="1162"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r-FR" sz="2000" dirty="0"/>
                <a:t>Encombrement de l’espace dû au développement des lignes téléphoniques</a:t>
              </a:r>
            </a:p>
          </p:txBody>
        </p:sp>
      </p:grpSp>
      <p:grpSp>
        <p:nvGrpSpPr>
          <p:cNvPr id="10" name="Group 11"/>
          <p:cNvGrpSpPr>
            <a:grpSpLocks/>
          </p:cNvGrpSpPr>
          <p:nvPr/>
        </p:nvGrpSpPr>
        <p:grpSpPr bwMode="auto">
          <a:xfrm>
            <a:off x="2286000" y="4778375"/>
            <a:ext cx="6489700" cy="1187450"/>
            <a:chOff x="1440" y="3408"/>
            <a:chExt cx="4088" cy="748"/>
          </a:xfrm>
        </p:grpSpPr>
        <p:sp>
          <p:nvSpPr>
            <p:cNvPr id="11" name="Text Box 12"/>
            <p:cNvSpPr txBox="1">
              <a:spLocks noChangeArrowheads="1"/>
            </p:cNvSpPr>
            <p:nvPr/>
          </p:nvSpPr>
          <p:spPr bwMode="auto">
            <a:xfrm>
              <a:off x="1440" y="3408"/>
              <a:ext cx="2408"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fr-FR" dirty="0"/>
                <a:t>Ralph Hartley (1888-1970)</a:t>
              </a:r>
            </a:p>
            <a:p>
              <a:pPr algn="r"/>
              <a:r>
                <a:rPr lang="fr-FR" dirty="0"/>
                <a:t>Harry </a:t>
              </a:r>
              <a:r>
                <a:rPr lang="fr-FR" dirty="0" err="1"/>
                <a:t>Nyquist</a:t>
              </a:r>
              <a:r>
                <a:rPr lang="fr-FR" dirty="0"/>
                <a:t> (1889-1976)</a:t>
              </a:r>
            </a:p>
            <a:p>
              <a:pPr algn="r"/>
              <a:r>
                <a:rPr lang="fr-FR" dirty="0"/>
                <a:t>Karl </a:t>
              </a:r>
              <a:r>
                <a:rPr lang="fr-FR" dirty="0" err="1"/>
                <a:t>Küpfmüller</a:t>
              </a:r>
              <a:r>
                <a:rPr lang="fr-FR" dirty="0"/>
                <a:t> (1897-1977)</a:t>
              </a:r>
            </a:p>
          </p:txBody>
        </p:sp>
        <p:sp>
          <p:nvSpPr>
            <p:cNvPr id="12" name="AutoShape 13"/>
            <p:cNvSpPr>
              <a:spLocks/>
            </p:cNvSpPr>
            <p:nvPr/>
          </p:nvSpPr>
          <p:spPr bwMode="auto">
            <a:xfrm>
              <a:off x="3792" y="3456"/>
              <a:ext cx="144" cy="432"/>
            </a:xfrm>
            <a:prstGeom prst="rightBrace">
              <a:avLst>
                <a:gd name="adj1" fmla="val 2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Text Box 14"/>
            <p:cNvSpPr txBox="1">
              <a:spLocks noChangeArrowheads="1"/>
            </p:cNvSpPr>
            <p:nvPr/>
          </p:nvSpPr>
          <p:spPr bwMode="auto">
            <a:xfrm>
              <a:off x="3984" y="3552"/>
              <a:ext cx="14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Bell Laboratories</a:t>
              </a:r>
            </a:p>
          </p:txBody>
        </p:sp>
        <p:sp>
          <p:nvSpPr>
            <p:cNvPr id="14" name="Text Box 15"/>
            <p:cNvSpPr txBox="1">
              <a:spLocks noChangeArrowheads="1"/>
            </p:cNvSpPr>
            <p:nvPr/>
          </p:nvSpPr>
          <p:spPr bwMode="auto">
            <a:xfrm>
              <a:off x="3984" y="3840"/>
              <a:ext cx="1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Siemens &amp; Halske</a:t>
              </a:r>
            </a:p>
          </p:txBody>
        </p:sp>
      </p:grpSp>
      <p:sp>
        <p:nvSpPr>
          <p:cNvPr id="15"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2.2</a:t>
            </a:r>
            <a:endParaRPr lang="fr-FR" sz="2000" dirty="0"/>
          </a:p>
        </p:txBody>
      </p:sp>
    </p:spTree>
    <p:extLst>
      <p:ext uri="{BB962C8B-B14F-4D97-AF65-F5344CB8AC3E}">
        <p14:creationId xmlns:p14="http://schemas.microsoft.com/office/powerpoint/2010/main" val="346704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193675" y="990600"/>
            <a:ext cx="8950325" cy="5621338"/>
            <a:chOff x="122" y="624"/>
            <a:chExt cx="5638" cy="3541"/>
          </a:xfrm>
        </p:grpSpPr>
        <p:pic>
          <p:nvPicPr>
            <p:cNvPr id="3" name="Picture 4" descr="VocalTrac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 y="624"/>
              <a:ext cx="3408" cy="3250"/>
            </a:xfrm>
            <a:prstGeom prst="rect">
              <a:avLst/>
            </a:prstGeom>
            <a:noFill/>
            <a:extLst>
              <a:ext uri="{909E8E84-426E-40DD-AFC4-6F175D3DCCD1}">
                <a14:hiddenFill xmlns:a14="http://schemas.microsoft.com/office/drawing/2010/main">
                  <a:solidFill>
                    <a:srgbClr val="FFFFFF"/>
                  </a:solidFill>
                </a14:hiddenFill>
              </a:ext>
            </a:extLst>
          </p:spPr>
        </p:pic>
        <p:sp>
          <p:nvSpPr>
            <p:cNvPr id="4" name="Line 6"/>
            <p:cNvSpPr>
              <a:spLocks noChangeShapeType="1"/>
            </p:cNvSpPr>
            <p:nvPr/>
          </p:nvSpPr>
          <p:spPr bwMode="auto">
            <a:xfrm>
              <a:off x="1536" y="1440"/>
              <a:ext cx="0" cy="912"/>
            </a:xfrm>
            <a:prstGeom prst="line">
              <a:avLst/>
            </a:prstGeom>
            <a:noFill/>
            <a:ln w="19050">
              <a:solidFill>
                <a:srgbClr val="33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 name="Text Box 7"/>
            <p:cNvSpPr txBox="1">
              <a:spLocks noChangeArrowheads="1"/>
            </p:cNvSpPr>
            <p:nvPr/>
          </p:nvSpPr>
          <p:spPr bwMode="auto">
            <a:xfrm>
              <a:off x="3734" y="1728"/>
              <a:ext cx="2026" cy="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t>Synthèse paramétrique de la parole utilisant les caractéristiques statistiques des fréquences vocales</a:t>
              </a:r>
            </a:p>
          </p:txBody>
        </p:sp>
        <p:sp>
          <p:nvSpPr>
            <p:cNvPr id="6" name="Text Box 8"/>
            <p:cNvSpPr txBox="1">
              <a:spLocks noChangeArrowheads="1"/>
            </p:cNvSpPr>
            <p:nvPr/>
          </p:nvSpPr>
          <p:spPr bwMode="auto">
            <a:xfrm>
              <a:off x="122" y="3944"/>
              <a:ext cx="5381"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700"/>
                <a:t>H.W. Dudley, « Remaking speech », </a:t>
              </a:r>
              <a:r>
                <a:rPr lang="fr-FR" sz="1700" i="1"/>
                <a:t>J. of the Acoustical Society of America</a:t>
              </a:r>
              <a:r>
                <a:rPr lang="fr-FR" sz="1700"/>
                <a:t>,11, 1939, pp.169-77</a:t>
              </a:r>
              <a:endParaRPr lang="fr-FR"/>
            </a:p>
          </p:txBody>
        </p:sp>
      </p:grpSp>
      <p:sp>
        <p:nvSpPr>
          <p:cNvPr id="7" name="Rectangle 11"/>
          <p:cNvSpPr>
            <a:spLocks noChangeArrowheads="1"/>
          </p:cNvSpPr>
          <p:nvPr/>
        </p:nvSpPr>
        <p:spPr bwMode="auto">
          <a:xfrm>
            <a:off x="1992313" y="185738"/>
            <a:ext cx="510063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a:t>Analyse vocale avec le Vocoder</a:t>
            </a:r>
          </a:p>
        </p:txBody>
      </p:sp>
      <p:sp>
        <p:nvSpPr>
          <p:cNvPr id="8"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2.3</a:t>
            </a:r>
            <a:endParaRPr lang="fr-FR" sz="2000" dirty="0"/>
          </a:p>
        </p:txBody>
      </p:sp>
    </p:spTree>
    <p:extLst>
      <p:ext uri="{BB962C8B-B14F-4D97-AF65-F5344CB8AC3E}">
        <p14:creationId xmlns:p14="http://schemas.microsoft.com/office/powerpoint/2010/main" val="7979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VoderSch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262087"/>
            <a:ext cx="8610600" cy="49752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1"/>
          <p:cNvSpPr>
            <a:spLocks noChangeArrowheads="1"/>
          </p:cNvSpPr>
          <p:nvPr/>
        </p:nvSpPr>
        <p:spPr bwMode="auto">
          <a:xfrm>
            <a:off x="2051050" y="533425"/>
            <a:ext cx="486727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dirty="0"/>
              <a:t>Synthèse vocale avec le </a:t>
            </a:r>
            <a:r>
              <a:rPr lang="fr-FR" sz="3000" dirty="0" err="1"/>
              <a:t>Voder</a:t>
            </a:r>
            <a:endParaRPr lang="fr-FR" sz="3000" dirty="0"/>
          </a:p>
        </p:txBody>
      </p:sp>
      <p:sp>
        <p:nvSpPr>
          <p:cNvPr id="4"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2.4</a:t>
            </a:r>
            <a:endParaRPr lang="fr-FR" sz="2000" dirty="0"/>
          </a:p>
        </p:txBody>
      </p:sp>
    </p:spTree>
    <p:extLst>
      <p:ext uri="{BB962C8B-B14F-4D97-AF65-F5344CB8AC3E}">
        <p14:creationId xmlns:p14="http://schemas.microsoft.com/office/powerpoint/2010/main" val="7979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Science Newsletter January 14, 1939 - cov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066800"/>
            <a:ext cx="4106863" cy="54006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Science Newsletter January 14, 1939 - pag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066800"/>
            <a:ext cx="4164013" cy="5410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p:cNvSpPr>
            <a:spLocks noChangeArrowheads="1"/>
          </p:cNvSpPr>
          <p:nvPr/>
        </p:nvSpPr>
        <p:spPr bwMode="auto">
          <a:xfrm>
            <a:off x="1619250" y="185738"/>
            <a:ext cx="588327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i="1" dirty="0"/>
              <a:t>Science Newsletter</a:t>
            </a:r>
            <a:r>
              <a:rPr lang="fr-FR" sz="3000" dirty="0"/>
              <a:t>, </a:t>
            </a:r>
            <a:r>
              <a:rPr lang="fr-FR" sz="3000" dirty="0" err="1"/>
              <a:t>January</a:t>
            </a:r>
            <a:r>
              <a:rPr lang="fr-FR" sz="3000" dirty="0"/>
              <a:t> 14, 1939</a:t>
            </a:r>
          </a:p>
        </p:txBody>
      </p:sp>
      <p:sp>
        <p:nvSpPr>
          <p:cNvPr id="5"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2.5</a:t>
            </a:r>
            <a:endParaRPr lang="fr-FR" sz="2000" dirty="0"/>
          </a:p>
        </p:txBody>
      </p:sp>
    </p:spTree>
    <p:extLst>
      <p:ext uri="{BB962C8B-B14F-4D97-AF65-F5344CB8AC3E}">
        <p14:creationId xmlns:p14="http://schemas.microsoft.com/office/powerpoint/2010/main" val="7979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od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1143000"/>
            <a:ext cx="4324350" cy="51768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vod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371600"/>
            <a:ext cx="2324100" cy="3251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7"/>
          <p:cNvSpPr>
            <a:spLocks noChangeArrowheads="1"/>
          </p:cNvSpPr>
          <p:nvPr/>
        </p:nvSpPr>
        <p:spPr bwMode="auto">
          <a:xfrm>
            <a:off x="1763713" y="258763"/>
            <a:ext cx="5715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a:t>The 1939 World's Fair in New York</a:t>
            </a:r>
          </a:p>
        </p:txBody>
      </p:sp>
      <p:sp>
        <p:nvSpPr>
          <p:cNvPr id="5"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2.6</a:t>
            </a:r>
            <a:endParaRPr lang="fr-FR" sz="2000" dirty="0"/>
          </a:p>
        </p:txBody>
      </p:sp>
    </p:spTree>
    <p:extLst>
      <p:ext uri="{BB962C8B-B14F-4D97-AF65-F5344CB8AC3E}">
        <p14:creationId xmlns:p14="http://schemas.microsoft.com/office/powerpoint/2010/main" val="7979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type="title"/>
          </p:nvPr>
        </p:nvSpPr>
        <p:spPr>
          <a:xfrm>
            <a:off x="838200" y="457200"/>
            <a:ext cx="7772400" cy="457200"/>
          </a:xfrm>
          <a:noFill/>
          <a:ln w="38100" cmpd="dbl">
            <a:solidFill>
              <a:schemeClr val="tx1"/>
            </a:solidFill>
            <a:miter lim="800000"/>
            <a:headEnd/>
            <a:tailEnd/>
          </a:ln>
        </p:spPr>
        <p:txBody>
          <a:bodyPr>
            <a:normAutofit fontScale="90000"/>
          </a:bodyPr>
          <a:lstStyle/>
          <a:p>
            <a:r>
              <a:rPr lang="fr-FR" sz="3000">
                <a:solidFill>
                  <a:schemeClr val="tx1"/>
                </a:solidFill>
              </a:rPr>
              <a:t>III – Science, technique… et intérêts militaires</a:t>
            </a:r>
            <a:endParaRPr lang="fr-FR">
              <a:solidFill>
                <a:schemeClr val="tx1"/>
              </a:solidFill>
            </a:endParaRPr>
          </a:p>
        </p:txBody>
      </p:sp>
      <p:grpSp>
        <p:nvGrpSpPr>
          <p:cNvPr id="3" name="Group 10"/>
          <p:cNvGrpSpPr>
            <a:grpSpLocks/>
          </p:cNvGrpSpPr>
          <p:nvPr/>
        </p:nvGrpSpPr>
        <p:grpSpPr bwMode="auto">
          <a:xfrm>
            <a:off x="250825" y="1125538"/>
            <a:ext cx="8675688" cy="5603875"/>
            <a:chOff x="158" y="890"/>
            <a:chExt cx="5465" cy="3530"/>
          </a:xfrm>
        </p:grpSpPr>
        <p:pic>
          <p:nvPicPr>
            <p:cNvPr id="4"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6" y="890"/>
              <a:ext cx="3000" cy="2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12"/>
            <p:cNvSpPr txBox="1">
              <a:spLocks noChangeArrowheads="1"/>
            </p:cNvSpPr>
            <p:nvPr/>
          </p:nvSpPr>
          <p:spPr bwMode="auto">
            <a:xfrm>
              <a:off x="158" y="3113"/>
              <a:ext cx="5465" cy="1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r-FR" sz="2000">
                  <a:effectLst>
                    <a:outerShdw blurRad="38100" dist="38100" dir="2700000" algn="tl">
                      <a:srgbClr val="FFFFFF"/>
                    </a:outerShdw>
                  </a:effectLst>
                </a:rPr>
                <a:t>National Defense Research Committee</a:t>
              </a:r>
            </a:p>
            <a:p>
              <a:pPr algn="ctr"/>
              <a:endParaRPr lang="fr-FR" sz="2000">
                <a:effectLst>
                  <a:outerShdw blurRad="38100" dist="38100" dir="2700000" algn="tl">
                    <a:srgbClr val="FFFFFF"/>
                  </a:outerShdw>
                </a:effectLst>
              </a:endParaRPr>
            </a:p>
            <a:p>
              <a:r>
                <a:rPr lang="fr-FR" sz="1800"/>
                <a:t>Première réunion officielle du NDRC le 2 juillet 1940.</a:t>
              </a:r>
            </a:p>
            <a:p>
              <a:r>
                <a:rPr lang="fr-FR" sz="1800"/>
                <a:t>Assis de gche à dte : Brigadier General George V. Strong, James B. Conant, Vannevar Bush, Richard C. Tolman et Frank B. Jewett.</a:t>
              </a:r>
            </a:p>
            <a:p>
              <a:r>
                <a:rPr lang="fr-FR" sz="1800"/>
                <a:t>Debouts : Karl T. Compton, Irvin Stewart, and Rear Admiral Harold G. Bowen. Missing is Commissioner of Patents et Conway P. Coe.</a:t>
              </a:r>
            </a:p>
          </p:txBody>
        </p:sp>
      </p:grpSp>
      <p:sp>
        <p:nvSpPr>
          <p:cNvPr id="6" name="Rectangle 9"/>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3.1</a:t>
            </a:r>
            <a:endParaRPr lang="fr-FR" sz="2000" dirty="0"/>
          </a:p>
        </p:txBody>
      </p:sp>
    </p:spTree>
    <p:extLst>
      <p:ext uri="{BB962C8B-B14F-4D97-AF65-F5344CB8AC3E}">
        <p14:creationId xmlns:p14="http://schemas.microsoft.com/office/powerpoint/2010/main" val="7979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Text Box 4"/>
          <p:cNvSpPr txBox="1">
            <a:spLocks noChangeArrowheads="1"/>
          </p:cNvSpPr>
          <p:nvPr/>
        </p:nvSpPr>
        <p:spPr bwMode="auto">
          <a:xfrm>
            <a:off x="4114800" y="1298575"/>
            <a:ext cx="4800600" cy="448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Aft>
                <a:spcPts val="600"/>
              </a:spcAft>
            </a:pPr>
            <a:r>
              <a:rPr lang="fr-FR" sz="2000" dirty="0"/>
              <a:t>6 000 scientifiques sont sous la responsabilité de V. Bush lorsque celui-ci dirige l’O.S.R.D.</a:t>
            </a:r>
            <a:endParaRPr lang="fr-FR" sz="1800" dirty="0"/>
          </a:p>
          <a:p>
            <a:pPr>
              <a:spcAft>
                <a:spcPts val="600"/>
              </a:spcAft>
            </a:pPr>
            <a:r>
              <a:rPr lang="fr-FR" sz="1800" u="sng" dirty="0"/>
              <a:t>Cinq divisions</a:t>
            </a:r>
            <a:r>
              <a:rPr lang="fr-FR" sz="1800" dirty="0"/>
              <a:t> </a:t>
            </a:r>
          </a:p>
          <a:p>
            <a:pPr>
              <a:spcAft>
                <a:spcPts val="600"/>
              </a:spcAft>
              <a:buFont typeface="Wingdings" pitchFamily="2" charset="2"/>
              <a:buChar char="F"/>
            </a:pPr>
            <a:r>
              <a:rPr lang="fr-FR" sz="1800" dirty="0"/>
              <a:t>Armes et artillerie, présidée par R.C. Tolman, Californian </a:t>
            </a:r>
            <a:r>
              <a:rPr lang="fr-FR" sz="1800" dirty="0" err="1"/>
              <a:t>Technology</a:t>
            </a:r>
            <a:r>
              <a:rPr lang="fr-FR" sz="1800" dirty="0"/>
              <a:t> </a:t>
            </a:r>
            <a:r>
              <a:rPr lang="fr-FR" sz="1800" dirty="0" err="1"/>
              <a:t>Univiversity</a:t>
            </a:r>
            <a:endParaRPr lang="fr-FR" sz="1800" dirty="0"/>
          </a:p>
          <a:p>
            <a:pPr>
              <a:spcAft>
                <a:spcPts val="600"/>
              </a:spcAft>
              <a:buFont typeface="Wingdings" pitchFamily="2" charset="2"/>
              <a:buChar char="F"/>
            </a:pPr>
            <a:r>
              <a:rPr lang="fr-FR" sz="1800" dirty="0"/>
              <a:t>Bombes, explosifs et chimie, J.B. </a:t>
            </a:r>
            <a:r>
              <a:rPr lang="fr-FR" sz="1800" dirty="0" err="1"/>
              <a:t>Conant</a:t>
            </a:r>
            <a:r>
              <a:rPr lang="fr-FR" sz="1800" dirty="0"/>
              <a:t>, Harvard </a:t>
            </a:r>
            <a:r>
              <a:rPr lang="fr-FR" sz="1800" dirty="0" err="1"/>
              <a:t>Univiversity</a:t>
            </a:r>
            <a:endParaRPr lang="fr-FR" sz="1800" dirty="0"/>
          </a:p>
          <a:p>
            <a:pPr>
              <a:spcAft>
                <a:spcPts val="600"/>
              </a:spcAft>
              <a:buFont typeface="Wingdings" pitchFamily="2" charset="2"/>
              <a:buChar char="F"/>
            </a:pPr>
            <a:r>
              <a:rPr lang="fr-FR" sz="1800" dirty="0"/>
              <a:t>Télécommunications et transport, F.B. </a:t>
            </a:r>
            <a:r>
              <a:rPr lang="fr-FR" sz="1800" dirty="0" err="1"/>
              <a:t>Jewett</a:t>
            </a:r>
            <a:r>
              <a:rPr lang="fr-FR" sz="1800" dirty="0"/>
              <a:t>, Bell </a:t>
            </a:r>
            <a:r>
              <a:rPr lang="fr-FR" sz="1800" dirty="0" err="1"/>
              <a:t>Labs</a:t>
            </a:r>
            <a:r>
              <a:rPr lang="fr-FR" sz="1800" dirty="0"/>
              <a:t> et Académie des Sciences</a:t>
            </a:r>
          </a:p>
          <a:p>
            <a:pPr>
              <a:spcAft>
                <a:spcPts val="600"/>
              </a:spcAft>
              <a:buFont typeface="Wingdings" pitchFamily="2" charset="2"/>
              <a:buChar char="F"/>
            </a:pPr>
            <a:r>
              <a:rPr lang="fr-FR" sz="1800" dirty="0"/>
              <a:t> Détection, commande et instruments, K.T. Compton, M.I.T.</a:t>
            </a:r>
          </a:p>
          <a:p>
            <a:pPr>
              <a:spcAft>
                <a:spcPts val="600"/>
              </a:spcAft>
              <a:buFont typeface="Wingdings" pitchFamily="2" charset="2"/>
              <a:buChar char="F"/>
            </a:pPr>
            <a:r>
              <a:rPr lang="fr-FR" sz="1800" dirty="0"/>
              <a:t>Brevets et inventions, C.P. </a:t>
            </a:r>
            <a:r>
              <a:rPr lang="fr-FR" sz="1800" dirty="0" err="1"/>
              <a:t>Coe</a:t>
            </a:r>
            <a:r>
              <a:rPr lang="fr-FR" sz="1800" dirty="0"/>
              <a:t>, US-</a:t>
            </a:r>
            <a:r>
              <a:rPr lang="fr-FR" sz="1800" dirty="0" err="1"/>
              <a:t>Commision</a:t>
            </a:r>
            <a:r>
              <a:rPr lang="fr-FR" sz="1800" dirty="0"/>
              <a:t> of Patents .</a:t>
            </a:r>
          </a:p>
        </p:txBody>
      </p:sp>
      <p:grpSp>
        <p:nvGrpSpPr>
          <p:cNvPr id="119813" name="Group 5"/>
          <p:cNvGrpSpPr>
            <a:grpSpLocks/>
          </p:cNvGrpSpPr>
          <p:nvPr/>
        </p:nvGrpSpPr>
        <p:grpSpPr bwMode="auto">
          <a:xfrm>
            <a:off x="227013" y="765175"/>
            <a:ext cx="3605212" cy="5372100"/>
            <a:chOff x="143" y="720"/>
            <a:chExt cx="2271" cy="3384"/>
          </a:xfrm>
        </p:grpSpPr>
        <p:pic>
          <p:nvPicPr>
            <p:cNvPr id="119814" name="Picture 6" descr="Bax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 y="720"/>
              <a:ext cx="2271" cy="3384"/>
            </a:xfrm>
            <a:prstGeom prst="rect">
              <a:avLst/>
            </a:prstGeom>
            <a:noFill/>
            <a:extLst>
              <a:ext uri="{909E8E84-426E-40DD-AFC4-6F175D3DCCD1}">
                <a14:hiddenFill xmlns:a14="http://schemas.microsoft.com/office/drawing/2010/main">
                  <a:solidFill>
                    <a:srgbClr val="FFFFFF"/>
                  </a:solidFill>
                </a14:hiddenFill>
              </a:ext>
            </a:extLst>
          </p:spPr>
        </p:pic>
        <p:sp>
          <p:nvSpPr>
            <p:cNvPr id="119815" name="AutoShape 7"/>
            <p:cNvSpPr>
              <a:spLocks/>
            </p:cNvSpPr>
            <p:nvPr/>
          </p:nvSpPr>
          <p:spPr bwMode="auto">
            <a:xfrm>
              <a:off x="2064" y="3696"/>
              <a:ext cx="96" cy="384"/>
            </a:xfrm>
            <a:prstGeom prst="rightBracket">
              <a:avLst>
                <a:gd name="adj" fmla="val 33333"/>
              </a:avLst>
            </a:prstGeom>
            <a:noFill/>
            <a:ln w="38100">
              <a:solidFill>
                <a:srgbClr val="99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de-AT">
                <a:solidFill>
                  <a:srgbClr val="3399FF"/>
                </a:solidFill>
              </a:endParaRPr>
            </a:p>
          </p:txBody>
        </p:sp>
        <p:sp>
          <p:nvSpPr>
            <p:cNvPr id="119816" name="Text Box 8"/>
            <p:cNvSpPr txBox="1">
              <a:spLocks noChangeArrowheads="1"/>
            </p:cNvSpPr>
            <p:nvPr/>
          </p:nvSpPr>
          <p:spPr bwMode="auto">
            <a:xfrm>
              <a:off x="2160" y="3600"/>
              <a:ext cx="233"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4400">
                  <a:solidFill>
                    <a:srgbClr val="99CCFF"/>
                  </a:solidFill>
                </a:rPr>
                <a:t>!</a:t>
              </a:r>
              <a:endParaRPr lang="fr-FR">
                <a:solidFill>
                  <a:srgbClr val="99CCFF"/>
                </a:solidFill>
              </a:endParaRPr>
            </a:p>
          </p:txBody>
        </p:sp>
      </p:grpSp>
      <p:sp>
        <p:nvSpPr>
          <p:cNvPr id="119817" name="Rectangle 9"/>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3.2</a:t>
            </a:r>
          </a:p>
        </p:txBody>
      </p:sp>
    </p:spTree>
    <p:extLst>
      <p:ext uri="{BB962C8B-B14F-4D97-AF65-F5344CB8AC3E}">
        <p14:creationId xmlns:p14="http://schemas.microsoft.com/office/powerpoint/2010/main" val="163139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914400" y="1371600"/>
          <a:ext cx="7029450" cy="2325688"/>
        </p:xfrm>
        <a:graphic>
          <a:graphicData uri="http://schemas.openxmlformats.org/presentationml/2006/ole">
            <mc:AlternateContent xmlns:mc="http://schemas.openxmlformats.org/markup-compatibility/2006">
              <mc:Choice xmlns:v="urn:schemas-microsoft-com:vml" Requires="v">
                <p:oleObj spid="_x0000_s4105" name="Graphique" r:id="rId4" imgW="5507280" imgH="1820160" progId="MSGraph.Chart.8">
                  <p:embed/>
                </p:oleObj>
              </mc:Choice>
              <mc:Fallback>
                <p:oleObj name="Graphique" r:id="rId4" imgW="5507280" imgH="1820160" progId="MSGraph.Chart.8">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371600"/>
                        <a:ext cx="7029450" cy="232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1" name="Text Box 3"/>
          <p:cNvSpPr txBox="1">
            <a:spLocks noChangeArrowheads="1"/>
          </p:cNvSpPr>
          <p:nvPr/>
        </p:nvSpPr>
        <p:spPr bwMode="auto">
          <a:xfrm>
            <a:off x="762000" y="3962400"/>
            <a:ext cx="7491413"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Fin 1942, le </a:t>
            </a:r>
            <a:r>
              <a:rPr lang="en-US" i="1"/>
              <a:t>National Defense Research Committee </a:t>
            </a:r>
            <a:r>
              <a:rPr lang="fr-FR"/>
              <a:t>est </a:t>
            </a:r>
          </a:p>
          <a:p>
            <a:r>
              <a:rPr lang="fr-FR"/>
              <a:t>réorganisé autour de 18 divisions, dont une pour la conduite</a:t>
            </a:r>
          </a:p>
          <a:p>
            <a:r>
              <a:rPr lang="fr-FR"/>
              <a:t>de tir et une pour le radar. Un groupe interdisciplinaire </a:t>
            </a:r>
          </a:p>
          <a:p>
            <a:r>
              <a:rPr lang="fr-FR"/>
              <a:t>consacré aux mathématiques appliquées est créé en plus, </a:t>
            </a:r>
          </a:p>
          <a:p>
            <a:r>
              <a:rPr lang="fr-FR"/>
              <a:t>le </a:t>
            </a:r>
            <a:r>
              <a:rPr lang="fr-FR" i="1"/>
              <a:t>Applied Mathematics Pannel</a:t>
            </a:r>
            <a:r>
              <a:rPr lang="fr-FR"/>
              <a:t>. </a:t>
            </a:r>
          </a:p>
        </p:txBody>
      </p:sp>
      <p:sp>
        <p:nvSpPr>
          <p:cNvPr id="17412" name="Text Box 4"/>
          <p:cNvSpPr txBox="1">
            <a:spLocks noChangeArrowheads="1"/>
          </p:cNvSpPr>
          <p:nvPr/>
        </p:nvSpPr>
        <p:spPr bwMode="auto">
          <a:xfrm>
            <a:off x="1676400" y="228600"/>
            <a:ext cx="5957888"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a:t>Des aspects institutionnels importants</a:t>
            </a:r>
            <a:endParaRPr lang="fr-FR"/>
          </a:p>
        </p:txBody>
      </p:sp>
      <p:sp>
        <p:nvSpPr>
          <p:cNvPr id="17413" name="Rectangle 5"/>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3.3</a:t>
            </a:r>
          </a:p>
        </p:txBody>
      </p:sp>
    </p:spTree>
    <p:extLst>
      <p:ext uri="{BB962C8B-B14F-4D97-AF65-F5344CB8AC3E}">
        <p14:creationId xmlns:p14="http://schemas.microsoft.com/office/powerpoint/2010/main" val="32461836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Text Box 4"/>
          <p:cNvSpPr txBox="1">
            <a:spLocks noChangeArrowheads="1"/>
          </p:cNvSpPr>
          <p:nvPr/>
        </p:nvSpPr>
        <p:spPr bwMode="auto">
          <a:xfrm>
            <a:off x="971550" y="692150"/>
            <a:ext cx="47736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3000"/>
              <a:t>La première conférence Macy</a:t>
            </a:r>
            <a:endParaRPr lang="fr-FR" sz="3000"/>
          </a:p>
          <a:p>
            <a:endParaRPr lang="fr-FR"/>
          </a:p>
        </p:txBody>
      </p:sp>
      <p:pic>
        <p:nvPicPr>
          <p:cNvPr id="121861" name="Picture 5" descr="Conf14-05-2007-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5513" y="1484313"/>
            <a:ext cx="6040437"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1862" name="Object 6"/>
          <p:cNvGraphicFramePr>
            <a:graphicFrameLocks noChangeAspect="1"/>
          </p:cNvGraphicFramePr>
          <p:nvPr/>
        </p:nvGraphicFramePr>
        <p:xfrm>
          <a:off x="179388" y="3716338"/>
          <a:ext cx="8856662" cy="2420937"/>
        </p:xfrm>
        <a:graphic>
          <a:graphicData uri="http://schemas.openxmlformats.org/presentationml/2006/ole">
            <mc:AlternateContent xmlns:mc="http://schemas.openxmlformats.org/markup-compatibility/2006">
              <mc:Choice xmlns:v="urn:schemas-microsoft-com:vml" Requires="v">
                <p:oleObj spid="_x0000_s5129" name="Image" r:id="rId5" imgW="5715000" imgH="1564640" progId="Word.Picture.8">
                  <p:embed/>
                </p:oleObj>
              </mc:Choice>
              <mc:Fallback>
                <p:oleObj name="Image" r:id="rId5" imgW="5715000" imgH="1564640" progId="Word.Picture.8">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3716338"/>
                        <a:ext cx="8856662" cy="2420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1863" name="Rectangle 7"/>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3.4</a:t>
            </a:r>
          </a:p>
        </p:txBody>
      </p:sp>
    </p:spTree>
    <p:extLst>
      <p:ext uri="{BB962C8B-B14F-4D97-AF65-F5344CB8AC3E}">
        <p14:creationId xmlns:p14="http://schemas.microsoft.com/office/powerpoint/2010/main" val="42159598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Grp="1" noChangeArrowheads="1"/>
          </p:cNvSpPr>
          <p:nvPr>
            <p:ph type="title"/>
          </p:nvPr>
        </p:nvSpPr>
        <p:spPr>
          <a:xfrm>
            <a:off x="685800" y="228600"/>
            <a:ext cx="7772400" cy="685800"/>
          </a:xfrm>
          <a:noFill/>
          <a:ln/>
        </p:spPr>
        <p:txBody>
          <a:bodyPr/>
          <a:lstStyle/>
          <a:p>
            <a:r>
              <a:rPr lang="fr-FR" sz="3000"/>
              <a:t>Le couplage Radar / DCA</a:t>
            </a:r>
          </a:p>
        </p:txBody>
      </p:sp>
      <p:sp>
        <p:nvSpPr>
          <p:cNvPr id="18439" name="Rectangle 7"/>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3.5</a:t>
            </a:r>
          </a:p>
        </p:txBody>
      </p:sp>
      <p:pic>
        <p:nvPicPr>
          <p:cNvPr id="18443" name="Picture 11" descr="howtoh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438" y="1085850"/>
            <a:ext cx="4830762" cy="5543550"/>
          </a:xfrm>
          <a:prstGeom prst="rect">
            <a:avLst/>
          </a:prstGeom>
          <a:noFill/>
          <a:extLst>
            <a:ext uri="{909E8E84-426E-40DD-AFC4-6F175D3DCCD1}">
              <a14:hiddenFill xmlns:a14="http://schemas.microsoft.com/office/drawing/2010/main">
                <a:solidFill>
                  <a:srgbClr val="FFFFFF"/>
                </a:solidFill>
              </a14:hiddenFill>
            </a:ext>
          </a:extLst>
        </p:spPr>
      </p:pic>
      <p:sp>
        <p:nvSpPr>
          <p:cNvPr id="18445" name="Text Box 13"/>
          <p:cNvSpPr txBox="1">
            <a:spLocks noChangeArrowheads="1"/>
          </p:cNvSpPr>
          <p:nvPr/>
        </p:nvSpPr>
        <p:spPr bwMode="auto">
          <a:xfrm>
            <a:off x="5257800" y="1905000"/>
            <a:ext cx="34290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t>Un changement important entre les deux guerres mondiales, les avions volent deux fois plus haut et deux fois plus vite…</a:t>
            </a:r>
          </a:p>
          <a:p>
            <a:endParaRPr lang="fr-FR"/>
          </a:p>
          <a:p>
            <a:r>
              <a:rPr lang="fr-FR"/>
              <a:t>Comment automatiser les transmissions entre radar et DCA?</a:t>
            </a:r>
            <a:endParaRPr lang="fr-FR" sz="2000"/>
          </a:p>
        </p:txBody>
      </p:sp>
    </p:spTree>
    <p:extLst>
      <p:ext uri="{BB962C8B-B14F-4D97-AF65-F5344CB8AC3E}">
        <p14:creationId xmlns:p14="http://schemas.microsoft.com/office/powerpoint/2010/main" val="21348563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3.6</a:t>
            </a:r>
          </a:p>
        </p:txBody>
      </p:sp>
      <p:pic>
        <p:nvPicPr>
          <p:cNvPr id="43013" name="Picture 5" descr="SCR584 Minde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013" y="468313"/>
            <a:ext cx="7672387" cy="591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5244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2"/>
          <p:cNvGrpSpPr>
            <a:grpSpLocks/>
          </p:cNvGrpSpPr>
          <p:nvPr/>
        </p:nvGrpSpPr>
        <p:grpSpPr bwMode="auto">
          <a:xfrm>
            <a:off x="228600" y="685800"/>
            <a:ext cx="8915400" cy="5143500"/>
            <a:chOff x="144" y="816"/>
            <a:chExt cx="5616" cy="3240"/>
          </a:xfrm>
        </p:grpSpPr>
        <p:pic>
          <p:nvPicPr>
            <p:cNvPr id="44035" name="Picture 3" descr="coupl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2" y="1968"/>
              <a:ext cx="1800" cy="2088"/>
            </a:xfrm>
            <a:prstGeom prst="rect">
              <a:avLst/>
            </a:prstGeom>
            <a:noFill/>
            <a:extLst>
              <a:ext uri="{909E8E84-426E-40DD-AFC4-6F175D3DCCD1}">
                <a14:hiddenFill xmlns:a14="http://schemas.microsoft.com/office/drawing/2010/main">
                  <a:solidFill>
                    <a:srgbClr val="FFFFFF"/>
                  </a:solidFill>
                </a14:hiddenFill>
              </a:ext>
            </a:extLst>
          </p:spPr>
        </p:pic>
        <p:sp>
          <p:nvSpPr>
            <p:cNvPr id="44036" name="Text Box 4"/>
            <p:cNvSpPr txBox="1">
              <a:spLocks noChangeArrowheads="1"/>
            </p:cNvSpPr>
            <p:nvPr/>
          </p:nvSpPr>
          <p:spPr bwMode="auto">
            <a:xfrm>
              <a:off x="144" y="2976"/>
              <a:ext cx="3578" cy="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Un problème d’estimation et extrapolation </a:t>
              </a:r>
            </a:p>
            <a:p>
              <a:r>
                <a:rPr lang="fr-FR"/>
                <a:t>qui amène Shannon à s’intéresser à la nature </a:t>
              </a:r>
            </a:p>
            <a:p>
              <a:r>
                <a:rPr lang="fr-FR"/>
                <a:t>du signal et Wiener à concevoir une théorie </a:t>
              </a:r>
            </a:p>
            <a:p>
              <a:r>
                <a:rPr lang="fr-FR"/>
                <a:t>générale de la régulation...</a:t>
              </a:r>
            </a:p>
          </p:txBody>
        </p:sp>
        <p:grpSp>
          <p:nvGrpSpPr>
            <p:cNvPr id="44037" name="Group 5"/>
            <p:cNvGrpSpPr>
              <a:grpSpLocks/>
            </p:cNvGrpSpPr>
            <p:nvPr/>
          </p:nvGrpSpPr>
          <p:grpSpPr bwMode="auto">
            <a:xfrm>
              <a:off x="144" y="816"/>
              <a:ext cx="5616" cy="1861"/>
              <a:chOff x="144" y="816"/>
              <a:chExt cx="5616" cy="1861"/>
            </a:xfrm>
          </p:grpSpPr>
          <p:pic>
            <p:nvPicPr>
              <p:cNvPr id="44038" name="Picture 6" descr="scr58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 y="816"/>
                <a:ext cx="3600" cy="1861"/>
              </a:xfrm>
              <a:prstGeom prst="rect">
                <a:avLst/>
              </a:prstGeom>
              <a:noFill/>
              <a:extLst>
                <a:ext uri="{909E8E84-426E-40DD-AFC4-6F175D3DCCD1}">
                  <a14:hiddenFill xmlns:a14="http://schemas.microsoft.com/office/drawing/2010/main">
                    <a:solidFill>
                      <a:srgbClr val="FFFFFF"/>
                    </a:solidFill>
                  </a14:hiddenFill>
                </a:ext>
              </a:extLst>
            </p:spPr>
          </p:pic>
          <p:sp>
            <p:nvSpPr>
              <p:cNvPr id="44039" name="Text Box 7"/>
              <p:cNvSpPr txBox="1">
                <a:spLocks noChangeArrowheads="1"/>
              </p:cNvSpPr>
              <p:nvPr/>
            </p:nvSpPr>
            <p:spPr bwMode="auto">
              <a:xfrm>
                <a:off x="3720" y="864"/>
                <a:ext cx="2040"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a:t>A : Générateur de puissance M7 </a:t>
                </a:r>
              </a:p>
              <a:p>
                <a:r>
                  <a:rPr lang="fr-FR" sz="1800"/>
                  <a:t>B : Ensemble radio SCR-584 </a:t>
                </a:r>
              </a:p>
              <a:p>
                <a:r>
                  <a:rPr lang="fr-FR" sz="1800"/>
                  <a:t>C : Directeur M9 </a:t>
                </a:r>
              </a:p>
              <a:p>
                <a:r>
                  <a:rPr lang="fr-FR" sz="1800"/>
                  <a:t>D : Suiveur pour le directeur M9 </a:t>
                </a:r>
              </a:p>
              <a:p>
                <a:r>
                  <a:rPr lang="fr-FR" sz="1800"/>
                  <a:t>E : Batterie 90 mm </a:t>
                </a:r>
                <a:endParaRPr lang="fr-FR"/>
              </a:p>
            </p:txBody>
          </p:sp>
        </p:grpSp>
      </p:grpSp>
      <p:sp>
        <p:nvSpPr>
          <p:cNvPr id="44040" name="Rectangle 8"/>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3.7</a:t>
            </a:r>
          </a:p>
        </p:txBody>
      </p:sp>
    </p:spTree>
    <p:extLst>
      <p:ext uri="{BB962C8B-B14F-4D97-AF65-F5344CB8AC3E}">
        <p14:creationId xmlns:p14="http://schemas.microsoft.com/office/powerpoint/2010/main" val="38079306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enigm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676400"/>
            <a:ext cx="2219325" cy="4191000"/>
          </a:xfrm>
          <a:prstGeom prst="rect">
            <a:avLst/>
          </a:prstGeom>
          <a:noFill/>
          <a:extLst>
            <a:ext uri="{909E8E84-426E-40DD-AFC4-6F175D3DCCD1}">
              <a14:hiddenFill xmlns:a14="http://schemas.microsoft.com/office/drawing/2010/main">
                <a:solidFill>
                  <a:srgbClr val="FFFFFF"/>
                </a:solidFill>
              </a14:hiddenFill>
            </a:ext>
          </a:extLst>
        </p:spPr>
      </p:pic>
      <p:sp>
        <p:nvSpPr>
          <p:cNvPr id="19460" name="Text Box 4"/>
          <p:cNvSpPr txBox="1">
            <a:spLocks noChangeArrowheads="1"/>
          </p:cNvSpPr>
          <p:nvPr/>
        </p:nvSpPr>
        <p:spPr bwMode="auto">
          <a:xfrm>
            <a:off x="685800" y="2286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Cryptologie et télécommunication</a:t>
            </a:r>
          </a:p>
        </p:txBody>
      </p:sp>
      <p:sp>
        <p:nvSpPr>
          <p:cNvPr id="19461" name="Text Box 5"/>
          <p:cNvSpPr txBox="1">
            <a:spLocks noChangeArrowheads="1"/>
          </p:cNvSpPr>
          <p:nvPr/>
        </p:nvSpPr>
        <p:spPr bwMode="auto">
          <a:xfrm>
            <a:off x="4495800" y="1447800"/>
            <a:ext cx="3429000"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2000"/>
              <a:t>« Du point de vue d’un cryptanalyste, un système crypté [‘</a:t>
            </a:r>
            <a:r>
              <a:rPr lang="fr-FR" sz="2000" b="1"/>
              <a:t>secrecy system</a:t>
            </a:r>
            <a:r>
              <a:rPr lang="fr-FR" sz="2000"/>
              <a:t>’] est presque identique à un </a:t>
            </a:r>
            <a:r>
              <a:rPr lang="fr-FR" sz="2000" b="1"/>
              <a:t>système de communication bruité</a:t>
            </a:r>
            <a:r>
              <a:rPr lang="fr-FR" sz="2000"/>
              <a:t>. Le message (ou signal émis) est traité par un élément statistique, le système de cryptage, dont la clé est  choisie de façon aléatoire. Le résultat de cette opération est le cryptogramme (analogue au signal </a:t>
            </a:r>
          </a:p>
          <a:p>
            <a:r>
              <a:rPr lang="fr-FR" sz="2000"/>
              <a:t>perturbé) qui est disponible pour l’analyse. »</a:t>
            </a:r>
          </a:p>
          <a:p>
            <a:r>
              <a:rPr lang="fr-FR" sz="2000"/>
              <a:t> (Shannon, </a:t>
            </a:r>
            <a:r>
              <a:rPr lang="fr-FR" sz="2000" u="sng"/>
              <a:t>1941</a:t>
            </a:r>
            <a:r>
              <a:rPr lang="fr-FR" sz="2000"/>
              <a:t>)</a:t>
            </a:r>
          </a:p>
        </p:txBody>
      </p:sp>
      <p:sp>
        <p:nvSpPr>
          <p:cNvPr id="19462" name="Rectangle 6"/>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3.8</a:t>
            </a:r>
          </a:p>
        </p:txBody>
      </p:sp>
    </p:spTree>
    <p:extLst>
      <p:ext uri="{BB962C8B-B14F-4D97-AF65-F5344CB8AC3E}">
        <p14:creationId xmlns:p14="http://schemas.microsoft.com/office/powerpoint/2010/main" val="15535019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ChangeArrowheads="1"/>
          </p:cNvSpPr>
          <p:nvPr/>
        </p:nvSpPr>
        <p:spPr bwMode="auto">
          <a:xfrm>
            <a:off x="864235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3.9</a:t>
            </a:r>
          </a:p>
        </p:txBody>
      </p:sp>
      <p:sp>
        <p:nvSpPr>
          <p:cNvPr id="20485" name="Text Box 5"/>
          <p:cNvSpPr txBox="1">
            <a:spLocks noChangeArrowheads="1"/>
          </p:cNvSpPr>
          <p:nvPr/>
        </p:nvSpPr>
        <p:spPr bwMode="auto">
          <a:xfrm>
            <a:off x="685800" y="2286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Télécommunication et cryptologie numérique</a:t>
            </a:r>
          </a:p>
        </p:txBody>
      </p:sp>
      <p:sp>
        <p:nvSpPr>
          <p:cNvPr id="20486" name="Text Box 6"/>
          <p:cNvSpPr txBox="1">
            <a:spLocks noChangeArrowheads="1"/>
          </p:cNvSpPr>
          <p:nvPr/>
        </p:nvSpPr>
        <p:spPr bwMode="auto">
          <a:xfrm>
            <a:off x="228600" y="6400800"/>
            <a:ext cx="3984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effectLst>
                  <a:outerShdw blurRad="38100" dist="38100" dir="2700000" algn="tl">
                    <a:srgbClr val="FFFFFF"/>
                  </a:outerShdw>
                </a:effectLst>
              </a:rPr>
              <a:t>Pulse Code Modulation (PCM)</a:t>
            </a:r>
            <a:endParaRPr lang="fr-FR"/>
          </a:p>
        </p:txBody>
      </p:sp>
      <p:sp>
        <p:nvSpPr>
          <p:cNvPr id="20487" name="Text Box 7"/>
          <p:cNvSpPr txBox="1">
            <a:spLocks noChangeArrowheads="1"/>
          </p:cNvSpPr>
          <p:nvPr/>
        </p:nvSpPr>
        <p:spPr bwMode="auto">
          <a:xfrm>
            <a:off x="4495800" y="4724400"/>
            <a:ext cx="4329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effectLst>
                  <a:outerShdw blurRad="38100" dist="38100" dir="2700000" algn="tl">
                    <a:srgbClr val="FFFFFF"/>
                  </a:outerShdw>
                </a:effectLst>
              </a:rPr>
              <a:t>Principe du </a:t>
            </a:r>
            <a:r>
              <a:rPr lang="fr-FR" i="1">
                <a:effectLst>
                  <a:outerShdw blurRad="38100" dist="38100" dir="2700000" algn="tl">
                    <a:srgbClr val="FFFFFF"/>
                  </a:outerShdw>
                </a:effectLst>
              </a:rPr>
              <a:t>X-System</a:t>
            </a:r>
            <a:r>
              <a:rPr lang="fr-FR">
                <a:effectLst>
                  <a:outerShdw blurRad="38100" dist="38100" dir="2700000" algn="tl">
                    <a:srgbClr val="FFFFFF"/>
                  </a:outerShdw>
                </a:effectLst>
              </a:rPr>
              <a:t> (ou </a:t>
            </a:r>
            <a:r>
              <a:rPr lang="fr-FR" i="1">
                <a:effectLst>
                  <a:outerShdw blurRad="38100" dist="38100" dir="2700000" algn="tl">
                    <a:srgbClr val="FFFFFF"/>
                  </a:outerShdw>
                </a:effectLst>
              </a:rPr>
              <a:t>Sigsaly</a:t>
            </a:r>
            <a:r>
              <a:rPr lang="fr-FR">
                <a:effectLst>
                  <a:outerShdw blurRad="38100" dist="38100" dir="2700000" algn="tl">
                    <a:srgbClr val="FFFFFF"/>
                  </a:outerShdw>
                </a:effectLst>
              </a:rPr>
              <a:t>)</a:t>
            </a:r>
            <a:endParaRPr lang="fr-FR"/>
          </a:p>
        </p:txBody>
      </p:sp>
      <p:pic>
        <p:nvPicPr>
          <p:cNvPr id="20488" name="Picture 8" descr="pcm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238" y="1143000"/>
            <a:ext cx="3959225" cy="5181600"/>
          </a:xfrm>
          <a:prstGeom prst="rect">
            <a:avLst/>
          </a:prstGeom>
          <a:noFill/>
          <a:extLst>
            <a:ext uri="{909E8E84-426E-40DD-AFC4-6F175D3DCCD1}">
              <a14:hiddenFill xmlns:a14="http://schemas.microsoft.com/office/drawing/2010/main">
                <a:solidFill>
                  <a:srgbClr val="FFFFFF"/>
                </a:solidFill>
              </a14:hiddenFill>
            </a:ext>
          </a:extLst>
        </p:spPr>
      </p:pic>
      <p:pic>
        <p:nvPicPr>
          <p:cNvPr id="20489" name="Picture 9" descr="vocoder_channel_encryp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5800" y="1143000"/>
            <a:ext cx="4381500" cy="351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2087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8604250" y="6461125"/>
            <a:ext cx="628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3.10</a:t>
            </a:r>
          </a:p>
        </p:txBody>
      </p:sp>
      <p:sp>
        <p:nvSpPr>
          <p:cNvPr id="21508" name="Text Box 4"/>
          <p:cNvSpPr txBox="1">
            <a:spLocks noChangeArrowheads="1"/>
          </p:cNvSpPr>
          <p:nvPr/>
        </p:nvSpPr>
        <p:spPr bwMode="auto">
          <a:xfrm>
            <a:off x="685800" y="2286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L ’utilisation du </a:t>
            </a:r>
            <a:r>
              <a:rPr lang="fr-FR" sz="3000" i="1">
                <a:solidFill>
                  <a:schemeClr val="tx2"/>
                </a:solidFill>
              </a:rPr>
              <a:t>X-System</a:t>
            </a:r>
            <a:r>
              <a:rPr lang="fr-FR" sz="3000">
                <a:solidFill>
                  <a:schemeClr val="tx2"/>
                </a:solidFill>
              </a:rPr>
              <a:t> </a:t>
            </a:r>
          </a:p>
        </p:txBody>
      </p:sp>
      <p:pic>
        <p:nvPicPr>
          <p:cNvPr id="21509" name="Picture 5" descr="sigsaly_green_tint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1143000"/>
            <a:ext cx="34290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sigsaly_system_diagra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513" y="1143000"/>
            <a:ext cx="4946650" cy="5334000"/>
          </a:xfrm>
          <a:prstGeom prst="rect">
            <a:avLst/>
          </a:prstGeom>
          <a:noFill/>
          <a:extLst>
            <a:ext uri="{909E8E84-426E-40DD-AFC4-6F175D3DCCD1}">
              <a14:hiddenFill xmlns:a14="http://schemas.microsoft.com/office/drawing/2010/main">
                <a:solidFill>
                  <a:srgbClr val="FFFFFF"/>
                </a:solidFill>
              </a14:hiddenFill>
            </a:ext>
          </a:extLst>
        </p:spPr>
      </p:pic>
      <p:pic>
        <p:nvPicPr>
          <p:cNvPr id="21511" name="Picture 7" descr="churchill_roosevel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200" y="3962400"/>
            <a:ext cx="3429000" cy="252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6174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685800" y="304800"/>
            <a:ext cx="7772400" cy="1143000"/>
          </a:xfrm>
          <a:prstGeom prst="rect">
            <a:avLst/>
          </a:prstGeom>
          <a:noFill/>
          <a:ln w="38100" cmpd="dbl">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t>IV – Claude Shannon et l’axiomatisation de la notion d’information</a:t>
            </a:r>
            <a:endParaRPr lang="fr-FR" sz="4400"/>
          </a:p>
        </p:txBody>
      </p:sp>
      <p:sp>
        <p:nvSpPr>
          <p:cNvPr id="22531" name="Rectangle 3"/>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4.1</a:t>
            </a:r>
          </a:p>
        </p:txBody>
      </p:sp>
      <p:pic>
        <p:nvPicPr>
          <p:cNvPr id="22532" name="Picture 4" descr="Shannon 19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600200"/>
            <a:ext cx="3184525" cy="4495800"/>
          </a:xfrm>
          <a:prstGeom prst="rect">
            <a:avLst/>
          </a:prstGeom>
          <a:noFill/>
          <a:extLst>
            <a:ext uri="{909E8E84-426E-40DD-AFC4-6F175D3DCCD1}">
              <a14:hiddenFill xmlns:a14="http://schemas.microsoft.com/office/drawing/2010/main">
                <a:solidFill>
                  <a:srgbClr val="FFFFFF"/>
                </a:solidFill>
              </a14:hiddenFill>
            </a:ext>
          </a:extLst>
        </p:spPr>
      </p:pic>
      <p:sp>
        <p:nvSpPr>
          <p:cNvPr id="22533" name="Text Box 5"/>
          <p:cNvSpPr txBox="1">
            <a:spLocks noChangeArrowheads="1"/>
          </p:cNvSpPr>
          <p:nvPr/>
        </p:nvSpPr>
        <p:spPr bwMode="auto">
          <a:xfrm>
            <a:off x="0" y="6096000"/>
            <a:ext cx="3789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effectLst>
                  <a:outerShdw blurRad="38100" dist="38100" dir="2700000" algn="tl">
                    <a:srgbClr val="FFFFFF"/>
                  </a:outerShdw>
                </a:effectLst>
              </a:rPr>
              <a:t>Claude Shannon (1916-2001)</a:t>
            </a:r>
            <a:endParaRPr lang="fr-FR"/>
          </a:p>
        </p:txBody>
      </p:sp>
      <p:sp>
        <p:nvSpPr>
          <p:cNvPr id="22534" name="Text Box 6"/>
          <p:cNvSpPr txBox="1">
            <a:spLocks noChangeArrowheads="1"/>
          </p:cNvSpPr>
          <p:nvPr/>
        </p:nvSpPr>
        <p:spPr bwMode="auto">
          <a:xfrm>
            <a:off x="3568700" y="1981200"/>
            <a:ext cx="5575300" cy="396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b="1">
                <a:effectLst>
                  <a:outerShdw blurRad="38100" dist="38100" dir="2700000" algn="tl">
                    <a:srgbClr val="FFFFFF"/>
                  </a:outerShdw>
                </a:effectLst>
              </a:rPr>
              <a:t>Shannon</a:t>
            </a:r>
            <a:r>
              <a:rPr lang="fr-FR" sz="2000">
                <a:effectLst>
                  <a:outerShdw blurRad="38100" dist="38100" dir="2700000" algn="tl">
                    <a:srgbClr val="FFFFFF"/>
                  </a:outerShdw>
                </a:effectLst>
              </a:rPr>
              <a:t>: un ingénieur-mathématicien-bricoleur</a:t>
            </a:r>
            <a:endParaRPr lang="fr-FR" sz="2000"/>
          </a:p>
          <a:p>
            <a:endParaRPr lang="fr-FR" sz="1800"/>
          </a:p>
          <a:p>
            <a:r>
              <a:rPr lang="fr-FR" sz="1800"/>
              <a:t>1936 : </a:t>
            </a:r>
            <a:r>
              <a:rPr lang="en-US" sz="1800" i="1"/>
              <a:t>Bachelor</a:t>
            </a:r>
            <a:r>
              <a:rPr lang="fr-FR" sz="1800" i="1"/>
              <a:t> of Science (</a:t>
            </a:r>
            <a:r>
              <a:rPr lang="fr-FR" sz="1800"/>
              <a:t>Mathematics &amp; Electricial </a:t>
            </a:r>
          </a:p>
          <a:p>
            <a:r>
              <a:rPr lang="fr-FR" sz="1800"/>
              <a:t>Engineering)</a:t>
            </a:r>
          </a:p>
          <a:p>
            <a:r>
              <a:rPr lang="fr-FR" sz="1800"/>
              <a:t>1937 : travail de maintenance sur l ’analyseur différentiel</a:t>
            </a:r>
          </a:p>
          <a:p>
            <a:r>
              <a:rPr lang="fr-FR" sz="1800"/>
              <a:t>1938 : Masters</a:t>
            </a:r>
          </a:p>
          <a:p>
            <a:r>
              <a:rPr lang="fr-FR" sz="1800"/>
              <a:t>1939 : Lettre à Vannevar Bush</a:t>
            </a:r>
          </a:p>
          <a:p>
            <a:r>
              <a:rPr lang="fr-FR" sz="1800"/>
              <a:t>1940 : PhD in mathematics au MIT (génétique)</a:t>
            </a:r>
          </a:p>
          <a:p>
            <a:r>
              <a:rPr lang="fr-FR" sz="1800"/>
              <a:t>1945 : Théorie mathématique de la cryptographie (rapport </a:t>
            </a:r>
          </a:p>
          <a:p>
            <a:r>
              <a:rPr lang="fr-FR" sz="1800"/>
              <a:t>confidentiel déclassé en 1957)</a:t>
            </a:r>
          </a:p>
          <a:p>
            <a:r>
              <a:rPr lang="fr-FR" sz="1800"/>
              <a:t>1948 : « </a:t>
            </a:r>
            <a:r>
              <a:rPr lang="fr-FR" sz="1800" b="1"/>
              <a:t>Une</a:t>
            </a:r>
            <a:r>
              <a:rPr lang="fr-FR" sz="1800"/>
              <a:t> théorie mathématique de la communication »</a:t>
            </a:r>
          </a:p>
          <a:p>
            <a:r>
              <a:rPr lang="fr-FR" sz="1800"/>
              <a:t>1949 : </a:t>
            </a:r>
            <a:r>
              <a:rPr lang="fr-FR" sz="1800" b="1" i="1"/>
              <a:t>La</a:t>
            </a:r>
            <a:r>
              <a:rPr lang="fr-FR" sz="1800" i="1"/>
              <a:t> théorie mathématique de la communication</a:t>
            </a:r>
            <a:endParaRPr lang="fr-FR" sz="1800"/>
          </a:p>
          <a:p>
            <a:r>
              <a:rPr lang="fr-FR" sz="1800"/>
              <a:t>1950 : « Programming a computer for playing Chess »</a:t>
            </a:r>
          </a:p>
          <a:p>
            <a:r>
              <a:rPr lang="fr-FR" sz="1800"/>
              <a:t>1956 : Quitte les Bell Labs (41-56) pour le MIT </a:t>
            </a:r>
          </a:p>
        </p:txBody>
      </p:sp>
    </p:spTree>
    <p:extLst>
      <p:ext uri="{BB962C8B-B14F-4D97-AF65-F5344CB8AC3E}">
        <p14:creationId xmlns:p14="http://schemas.microsoft.com/office/powerpoint/2010/main" val="4492392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95536" y="332656"/>
            <a:ext cx="4781550" cy="4762500"/>
          </a:xfrm>
          <a:prstGeom prst="rect">
            <a:avLst/>
          </a:prstGeom>
        </p:spPr>
      </p:pic>
      <p:pic>
        <p:nvPicPr>
          <p:cNvPr id="3" name="Image 2"/>
          <p:cNvPicPr>
            <a:picLocks noChangeAspect="1"/>
          </p:cNvPicPr>
          <p:nvPr/>
        </p:nvPicPr>
        <p:blipFill>
          <a:blip r:embed="rId3"/>
          <a:stretch>
            <a:fillRect/>
          </a:stretch>
        </p:blipFill>
        <p:spPr>
          <a:xfrm>
            <a:off x="5292080" y="116632"/>
            <a:ext cx="2962275" cy="2466975"/>
          </a:xfrm>
          <a:prstGeom prst="rect">
            <a:avLst/>
          </a:prstGeom>
        </p:spPr>
      </p:pic>
      <p:pic>
        <p:nvPicPr>
          <p:cNvPr id="4" name="Image 3"/>
          <p:cNvPicPr>
            <a:picLocks noChangeAspect="1"/>
          </p:cNvPicPr>
          <p:nvPr/>
        </p:nvPicPr>
        <p:blipFill>
          <a:blip r:embed="rId4"/>
          <a:stretch>
            <a:fillRect/>
          </a:stretch>
        </p:blipFill>
        <p:spPr>
          <a:xfrm>
            <a:off x="5940152" y="2492896"/>
            <a:ext cx="2705100" cy="4295775"/>
          </a:xfrm>
          <a:prstGeom prst="rect">
            <a:avLst/>
          </a:prstGeom>
        </p:spPr>
      </p:pic>
    </p:spTree>
    <p:extLst>
      <p:ext uri="{BB962C8B-B14F-4D97-AF65-F5344CB8AC3E}">
        <p14:creationId xmlns:p14="http://schemas.microsoft.com/office/powerpoint/2010/main" val="28098652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4.2</a:t>
            </a:r>
          </a:p>
        </p:txBody>
      </p:sp>
      <p:sp>
        <p:nvSpPr>
          <p:cNvPr id="23555" name="Text Box 3"/>
          <p:cNvSpPr txBox="1">
            <a:spLocks noChangeArrowheads="1"/>
          </p:cNvSpPr>
          <p:nvPr/>
        </p:nvSpPr>
        <p:spPr bwMode="auto">
          <a:xfrm>
            <a:off x="685800" y="2286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Un </a:t>
            </a:r>
            <a:r>
              <a:rPr lang="fr-FR" sz="3000" i="1">
                <a:solidFill>
                  <a:schemeClr val="tx2"/>
                </a:solidFill>
              </a:rPr>
              <a:t>Masters </a:t>
            </a:r>
            <a:r>
              <a:rPr lang="fr-FR" sz="3000">
                <a:solidFill>
                  <a:schemeClr val="tx2"/>
                </a:solidFill>
              </a:rPr>
              <a:t>qui fait date</a:t>
            </a:r>
          </a:p>
        </p:txBody>
      </p:sp>
      <p:pic>
        <p:nvPicPr>
          <p:cNvPr id="23556" name="Picture 4" descr="maste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066800"/>
            <a:ext cx="4127500" cy="5562600"/>
          </a:xfrm>
          <a:prstGeom prst="rect">
            <a:avLst/>
          </a:prstGeom>
          <a:noFill/>
          <a:extLst>
            <a:ext uri="{909E8E84-426E-40DD-AFC4-6F175D3DCCD1}">
              <a14:hiddenFill xmlns:a14="http://schemas.microsoft.com/office/drawing/2010/main">
                <a:solidFill>
                  <a:srgbClr val="FFFFFF"/>
                </a:solidFill>
              </a14:hiddenFill>
            </a:ext>
          </a:extLst>
        </p:spPr>
      </p:pic>
      <p:grpSp>
        <p:nvGrpSpPr>
          <p:cNvPr id="23559" name="Group 7"/>
          <p:cNvGrpSpPr>
            <a:grpSpLocks/>
          </p:cNvGrpSpPr>
          <p:nvPr/>
        </p:nvGrpSpPr>
        <p:grpSpPr bwMode="auto">
          <a:xfrm>
            <a:off x="4572000" y="1371600"/>
            <a:ext cx="4298950" cy="4284663"/>
            <a:chOff x="2880" y="864"/>
            <a:chExt cx="2708" cy="2699"/>
          </a:xfrm>
        </p:grpSpPr>
        <p:pic>
          <p:nvPicPr>
            <p:cNvPr id="23557" name="Picture 5" descr="circui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2" y="864"/>
              <a:ext cx="2256" cy="1762"/>
            </a:xfrm>
            <a:prstGeom prst="rect">
              <a:avLst/>
            </a:prstGeom>
            <a:noFill/>
            <a:extLst>
              <a:ext uri="{909E8E84-426E-40DD-AFC4-6F175D3DCCD1}">
                <a14:hiddenFill xmlns:a14="http://schemas.microsoft.com/office/drawing/2010/main">
                  <a:solidFill>
                    <a:srgbClr val="FFFFFF"/>
                  </a:solidFill>
                </a14:hiddenFill>
              </a:ext>
            </a:extLst>
          </p:spPr>
        </p:pic>
        <p:sp>
          <p:nvSpPr>
            <p:cNvPr id="23558" name="Text Box 6"/>
            <p:cNvSpPr txBox="1">
              <a:spLocks noChangeArrowheads="1"/>
            </p:cNvSpPr>
            <p:nvPr/>
          </p:nvSpPr>
          <p:spPr bwMode="auto">
            <a:xfrm>
              <a:off x="2880" y="2640"/>
              <a:ext cx="2708"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a:t>Les deux circuits ci-dessus sont équivalents. </a:t>
              </a:r>
            </a:p>
            <a:p>
              <a:r>
                <a:rPr lang="fr-FR" sz="1800"/>
                <a:t>Le deuxième est évidemment beaucoup plus </a:t>
              </a:r>
            </a:p>
            <a:p>
              <a:r>
                <a:rPr lang="fr-FR" sz="1800"/>
                <a:t>simple, ce qui signifie un coût moindre (car </a:t>
              </a:r>
            </a:p>
            <a:p>
              <a:r>
                <a:rPr lang="fr-FR" sz="1800"/>
                <a:t>moins de composants) et surtout une plus </a:t>
              </a:r>
            </a:p>
            <a:p>
              <a:r>
                <a:rPr lang="fr-FR" sz="1800"/>
                <a:t>grande fiabilité. </a:t>
              </a:r>
            </a:p>
          </p:txBody>
        </p:sp>
      </p:grpSp>
    </p:spTree>
    <p:extLst>
      <p:ext uri="{BB962C8B-B14F-4D97-AF65-F5344CB8AC3E}">
        <p14:creationId xmlns:p14="http://schemas.microsoft.com/office/powerpoint/2010/main" val="3687258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35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35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4.3</a:t>
            </a:r>
          </a:p>
        </p:txBody>
      </p:sp>
      <p:sp>
        <p:nvSpPr>
          <p:cNvPr id="24579" name="Text Box 3"/>
          <p:cNvSpPr txBox="1">
            <a:spLocks noChangeArrowheads="1"/>
          </p:cNvSpPr>
          <p:nvPr/>
        </p:nvSpPr>
        <p:spPr bwMode="auto">
          <a:xfrm>
            <a:off x="685800" y="2286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La lettre à Vannevar Bush</a:t>
            </a:r>
          </a:p>
        </p:txBody>
      </p:sp>
      <p:pic>
        <p:nvPicPr>
          <p:cNvPr id="24580" name="Picture 4" descr="Shannon to Bus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219200"/>
            <a:ext cx="7772400" cy="2181225"/>
          </a:xfrm>
          <a:prstGeom prst="rect">
            <a:avLst/>
          </a:prstGeom>
          <a:noFill/>
          <a:extLst>
            <a:ext uri="{909E8E84-426E-40DD-AFC4-6F175D3DCCD1}">
              <a14:hiddenFill xmlns:a14="http://schemas.microsoft.com/office/drawing/2010/main">
                <a:solidFill>
                  <a:srgbClr val="FFFFFF"/>
                </a:solidFill>
              </a14:hiddenFill>
            </a:ext>
          </a:extLst>
        </p:spPr>
      </p:pic>
      <p:sp>
        <p:nvSpPr>
          <p:cNvPr id="24581" name="Text Box 5"/>
          <p:cNvSpPr txBox="1">
            <a:spLocks noChangeArrowheads="1"/>
          </p:cNvSpPr>
          <p:nvPr/>
        </p:nvSpPr>
        <p:spPr bwMode="auto">
          <a:xfrm>
            <a:off x="762000" y="3505200"/>
            <a:ext cx="861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2000">
                <a:effectLst>
                  <a:outerShdw blurRad="38100" dist="38100" dir="2700000" algn="tl">
                    <a:srgbClr val="FFFFFF"/>
                  </a:outerShdw>
                </a:effectLst>
              </a:rPr>
              <a:t>Lettre de Shannon à Bush</a:t>
            </a:r>
            <a:r>
              <a:rPr lang="fr-FR" sz="2000"/>
              <a:t>, 16 février 1939 </a:t>
            </a:r>
            <a:r>
              <a:rPr lang="fr-FR" sz="1500"/>
              <a:t>© </a:t>
            </a:r>
            <a:r>
              <a:rPr lang="fr-FR" sz="1500" i="1"/>
              <a:t>Library of Congress Archives (Bush Papers)</a:t>
            </a:r>
            <a:endParaRPr lang="fr-FR"/>
          </a:p>
        </p:txBody>
      </p:sp>
      <p:pic>
        <p:nvPicPr>
          <p:cNvPr id="24582" name="Picture 6" descr="Bush i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4038600"/>
            <a:ext cx="1706563" cy="2438400"/>
          </a:xfrm>
          <a:prstGeom prst="rect">
            <a:avLst/>
          </a:prstGeom>
          <a:noFill/>
          <a:extLst>
            <a:ext uri="{909E8E84-426E-40DD-AFC4-6F175D3DCCD1}">
              <a14:hiddenFill xmlns:a14="http://schemas.microsoft.com/office/drawing/2010/main">
                <a:solidFill>
                  <a:srgbClr val="FFFFFF"/>
                </a:solidFill>
              </a14:hiddenFill>
            </a:ext>
          </a:extLst>
        </p:spPr>
      </p:pic>
      <p:grpSp>
        <p:nvGrpSpPr>
          <p:cNvPr id="24585" name="Group 9"/>
          <p:cNvGrpSpPr>
            <a:grpSpLocks/>
          </p:cNvGrpSpPr>
          <p:nvPr/>
        </p:nvGrpSpPr>
        <p:grpSpPr bwMode="auto">
          <a:xfrm>
            <a:off x="3200400" y="3962400"/>
            <a:ext cx="5310188" cy="2590800"/>
            <a:chOff x="2016" y="2496"/>
            <a:chExt cx="3345" cy="1632"/>
          </a:xfrm>
        </p:grpSpPr>
        <p:pic>
          <p:nvPicPr>
            <p:cNvPr id="24583" name="Picture 7" descr="memex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16" y="2496"/>
              <a:ext cx="2376" cy="1632"/>
            </a:xfrm>
            <a:prstGeom prst="rect">
              <a:avLst/>
            </a:prstGeom>
            <a:noFill/>
            <a:extLst>
              <a:ext uri="{909E8E84-426E-40DD-AFC4-6F175D3DCCD1}">
                <a14:hiddenFill xmlns:a14="http://schemas.microsoft.com/office/drawing/2010/main">
                  <a:solidFill>
                    <a:srgbClr val="FFFFFF"/>
                  </a:solidFill>
                </a14:hiddenFill>
              </a:ext>
            </a:extLst>
          </p:spPr>
        </p:pic>
        <p:sp>
          <p:nvSpPr>
            <p:cNvPr id="24584" name="Text Box 8"/>
            <p:cNvSpPr txBox="1">
              <a:spLocks noChangeArrowheads="1"/>
            </p:cNvSpPr>
            <p:nvPr/>
          </p:nvSpPr>
          <p:spPr bwMode="auto">
            <a:xfrm>
              <a:off x="4497" y="2991"/>
              <a:ext cx="864"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r-FR" sz="2200">
                  <a:effectLst>
                    <a:outerShdw blurRad="38100" dist="38100" dir="2700000" algn="tl">
                      <a:srgbClr val="FFFFFF"/>
                    </a:outerShdw>
                  </a:effectLst>
                </a:rPr>
                <a:t>Le memex</a:t>
              </a:r>
              <a:endParaRPr lang="fr-FR"/>
            </a:p>
            <a:p>
              <a:pPr algn="ctr"/>
              <a:r>
                <a:rPr lang="fr-FR"/>
                <a:t>(1945)</a:t>
              </a:r>
            </a:p>
          </p:txBody>
        </p:sp>
      </p:grpSp>
    </p:spTree>
    <p:extLst>
      <p:ext uri="{BB962C8B-B14F-4D97-AF65-F5344CB8AC3E}">
        <p14:creationId xmlns:p14="http://schemas.microsoft.com/office/powerpoint/2010/main" val="18719980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45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a:t>4.4</a:t>
            </a:r>
          </a:p>
        </p:txBody>
      </p:sp>
      <p:sp>
        <p:nvSpPr>
          <p:cNvPr id="25603" name="Text Box 3"/>
          <p:cNvSpPr txBox="1">
            <a:spLocks noChangeArrowheads="1"/>
          </p:cNvSpPr>
          <p:nvPr/>
        </p:nvSpPr>
        <p:spPr bwMode="auto">
          <a:xfrm>
            <a:off x="685800" y="2286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A Mathematical Theory of Cryptography (1945)</a:t>
            </a:r>
          </a:p>
        </p:txBody>
      </p:sp>
      <p:pic>
        <p:nvPicPr>
          <p:cNvPr id="25607" name="Picture 7" descr="CES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066800"/>
            <a:ext cx="3814763" cy="5549900"/>
          </a:xfrm>
          <a:prstGeom prst="rect">
            <a:avLst/>
          </a:prstGeom>
          <a:noFill/>
          <a:extLst>
            <a:ext uri="{909E8E84-426E-40DD-AFC4-6F175D3DCCD1}">
              <a14:hiddenFill xmlns:a14="http://schemas.microsoft.com/office/drawing/2010/main">
                <a:solidFill>
                  <a:srgbClr val="FFFFFF"/>
                </a:solidFill>
              </a14:hiddenFill>
            </a:ext>
          </a:extLst>
        </p:spPr>
      </p:pic>
      <p:grpSp>
        <p:nvGrpSpPr>
          <p:cNvPr id="25609" name="Group 9"/>
          <p:cNvGrpSpPr>
            <a:grpSpLocks/>
          </p:cNvGrpSpPr>
          <p:nvPr/>
        </p:nvGrpSpPr>
        <p:grpSpPr bwMode="auto">
          <a:xfrm>
            <a:off x="4343400" y="1981200"/>
            <a:ext cx="4384675" cy="2914650"/>
            <a:chOff x="2736" y="1248"/>
            <a:chExt cx="2762" cy="1836"/>
          </a:xfrm>
        </p:grpSpPr>
        <p:pic>
          <p:nvPicPr>
            <p:cNvPr id="25606" name="Picture 6" descr="somme des péh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12" y="2448"/>
              <a:ext cx="1584" cy="636"/>
            </a:xfrm>
            <a:prstGeom prst="rect">
              <a:avLst/>
            </a:prstGeom>
            <a:solidFill>
              <a:srgbClr val="CCECFF"/>
            </a:solidFill>
          </p:spPr>
        </p:pic>
        <p:sp>
          <p:nvSpPr>
            <p:cNvPr id="25608" name="Text Box 8"/>
            <p:cNvSpPr txBox="1">
              <a:spLocks noChangeArrowheads="1"/>
            </p:cNvSpPr>
            <p:nvPr/>
          </p:nvSpPr>
          <p:spPr bwMode="auto">
            <a:xfrm>
              <a:off x="2736" y="1248"/>
              <a:ext cx="2762"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Rapprochement entre information </a:t>
              </a:r>
            </a:p>
            <a:p>
              <a:r>
                <a:rPr lang="fr-FR"/>
                <a:t>et entropie</a:t>
              </a:r>
            </a:p>
          </p:txBody>
        </p:sp>
      </p:grpSp>
    </p:spTree>
    <p:extLst>
      <p:ext uri="{BB962C8B-B14F-4D97-AF65-F5344CB8AC3E}">
        <p14:creationId xmlns:p14="http://schemas.microsoft.com/office/powerpoint/2010/main" val="404633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2" cstate="print"/>
          <a:srcRect/>
          <a:stretch>
            <a:fillRect/>
          </a:stretch>
        </p:blipFill>
        <p:spPr bwMode="auto">
          <a:xfrm>
            <a:off x="611560" y="88595"/>
            <a:ext cx="7667203" cy="6652773"/>
          </a:xfrm>
          <a:prstGeom prst="rect">
            <a:avLst/>
          </a:prstGeom>
          <a:noFill/>
          <a:ln w="9525">
            <a:noFill/>
            <a:miter lim="800000"/>
            <a:headEnd/>
            <a:tailEnd/>
          </a:ln>
        </p:spPr>
      </p:pic>
      <p:sp>
        <p:nvSpPr>
          <p:cNvPr id="3" name="Rectangle 2"/>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4.5</a:t>
            </a:r>
            <a:endParaRPr lang="fr-FR"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8636000" y="6461125"/>
            <a:ext cx="5084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dirty="0" smtClean="0"/>
              <a:t>4.6</a:t>
            </a:r>
            <a:endParaRPr lang="fr-FR" sz="2000" dirty="0"/>
          </a:p>
        </p:txBody>
      </p:sp>
      <p:sp>
        <p:nvSpPr>
          <p:cNvPr id="26627" name="Text Box 3"/>
          <p:cNvSpPr txBox="1">
            <a:spLocks noChangeArrowheads="1"/>
          </p:cNvSpPr>
          <p:nvPr/>
        </p:nvSpPr>
        <p:spPr bwMode="auto">
          <a:xfrm>
            <a:off x="533400" y="228600"/>
            <a:ext cx="8077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A Mathematical Theory of Communication (1948)</a:t>
            </a:r>
          </a:p>
        </p:txBody>
      </p:sp>
      <p:pic>
        <p:nvPicPr>
          <p:cNvPr id="26629" name="Picture 5" descr="Shannon-Weaver49, couvert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1196752"/>
            <a:ext cx="2990850" cy="4905375"/>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Schema d'une vo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1600200"/>
            <a:ext cx="4940300" cy="1727200"/>
          </a:xfrm>
          <a:prstGeom prst="rect">
            <a:avLst/>
          </a:prstGeom>
          <a:noFill/>
          <a:extLst>
            <a:ext uri="{909E8E84-426E-40DD-AFC4-6F175D3DCCD1}">
              <a14:hiddenFill xmlns:a14="http://schemas.microsoft.com/office/drawing/2010/main">
                <a:solidFill>
                  <a:srgbClr val="FFFFFF"/>
                </a:solidFill>
              </a14:hiddenFill>
            </a:ext>
          </a:extLst>
        </p:spPr>
      </p:pic>
      <p:grpSp>
        <p:nvGrpSpPr>
          <p:cNvPr id="26636" name="Group 12"/>
          <p:cNvGrpSpPr>
            <a:grpSpLocks/>
          </p:cNvGrpSpPr>
          <p:nvPr/>
        </p:nvGrpSpPr>
        <p:grpSpPr bwMode="auto">
          <a:xfrm>
            <a:off x="304800" y="3429000"/>
            <a:ext cx="5308600" cy="2897188"/>
            <a:chOff x="192" y="2160"/>
            <a:chExt cx="3344" cy="1825"/>
          </a:xfrm>
        </p:grpSpPr>
        <p:pic>
          <p:nvPicPr>
            <p:cNvPr id="26631" name="Picture 7" descr="capacité"/>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6" y="2688"/>
              <a:ext cx="1779" cy="645"/>
            </a:xfrm>
            <a:prstGeom prst="rect">
              <a:avLst/>
            </a:prstGeom>
            <a:noFill/>
            <a:extLst>
              <a:ext uri="{909E8E84-426E-40DD-AFC4-6F175D3DCCD1}">
                <a14:hiddenFill xmlns:a14="http://schemas.microsoft.com/office/drawing/2010/main">
                  <a:solidFill>
                    <a:srgbClr val="FFFFFF"/>
                  </a:solidFill>
                </a14:hiddenFill>
              </a:ext>
            </a:extLst>
          </p:spPr>
        </p:pic>
        <p:sp>
          <p:nvSpPr>
            <p:cNvPr id="26632" name="Text Box 8"/>
            <p:cNvSpPr txBox="1">
              <a:spLocks noChangeArrowheads="1"/>
            </p:cNvSpPr>
            <p:nvPr/>
          </p:nvSpPr>
          <p:spPr bwMode="auto">
            <a:xfrm>
              <a:off x="288" y="3408"/>
              <a:ext cx="3248"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a:t>W est la largeur de bande, </a:t>
              </a:r>
            </a:p>
            <a:p>
              <a:r>
                <a:rPr lang="fr-FR" sz="1800"/>
                <a:t>P la puissance du signal reçu </a:t>
              </a:r>
            </a:p>
            <a:p>
              <a:r>
                <a:rPr lang="fr-FR" sz="1800"/>
                <a:t>et N celle du bruit considéré additif, gaussien et blanc.</a:t>
              </a:r>
              <a:endParaRPr lang="fr-FR"/>
            </a:p>
          </p:txBody>
        </p:sp>
        <p:sp>
          <p:nvSpPr>
            <p:cNvPr id="26633" name="Text Box 9"/>
            <p:cNvSpPr txBox="1">
              <a:spLocks noChangeArrowheads="1"/>
            </p:cNvSpPr>
            <p:nvPr/>
          </p:nvSpPr>
          <p:spPr bwMode="auto">
            <a:xfrm>
              <a:off x="192" y="2160"/>
              <a:ext cx="3118"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Capacité d’une voie de communication</a:t>
              </a:r>
            </a:p>
            <a:p>
              <a:r>
                <a:rPr lang="fr-FR"/>
                <a:t>dans le cas continu :</a:t>
              </a:r>
            </a:p>
          </p:txBody>
        </p:sp>
      </p:grpSp>
      <p:pic>
        <p:nvPicPr>
          <p:cNvPr id="26635" name="Picture 11" descr="somme intégra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000" y="2514600"/>
            <a:ext cx="1905000" cy="78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0285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6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
            <a:ext cx="7772400" cy="1143000"/>
          </a:xfrm>
          <a:ln w="38100" cmpd="dbl">
            <a:solidFill>
              <a:schemeClr val="tx1"/>
            </a:solidFill>
            <a:miter lim="800000"/>
            <a:headEnd/>
            <a:tailEnd/>
          </a:ln>
        </p:spPr>
        <p:txBody>
          <a:bodyPr/>
          <a:lstStyle/>
          <a:p>
            <a:r>
              <a:rPr lang="fr-FR" sz="3000">
                <a:solidFill>
                  <a:schemeClr val="tx1"/>
                </a:solidFill>
              </a:rPr>
              <a:t>V – Théorie de l’information et </a:t>
            </a:r>
            <a:br>
              <a:rPr lang="fr-FR" sz="3000">
                <a:solidFill>
                  <a:schemeClr val="tx1"/>
                </a:solidFill>
              </a:rPr>
            </a:br>
            <a:r>
              <a:rPr lang="fr-FR" sz="3000">
                <a:solidFill>
                  <a:schemeClr val="tx1"/>
                </a:solidFill>
              </a:rPr>
              <a:t>cybernétique : quels liens ?</a:t>
            </a:r>
            <a:endParaRPr lang="fr-FR">
              <a:solidFill>
                <a:schemeClr val="tx1"/>
              </a:solidFill>
            </a:endParaRPr>
          </a:p>
        </p:txBody>
      </p:sp>
      <p:sp>
        <p:nvSpPr>
          <p:cNvPr id="27651" name="Rectangle 3"/>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5.1</a:t>
            </a:r>
          </a:p>
        </p:txBody>
      </p:sp>
      <p:pic>
        <p:nvPicPr>
          <p:cNvPr id="27652" name="Picture 4" descr="Pitts-M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390775"/>
            <a:ext cx="4219575" cy="1409700"/>
          </a:xfrm>
          <a:prstGeom prst="rect">
            <a:avLst/>
          </a:prstGeom>
          <a:noFill/>
          <a:extLst>
            <a:ext uri="{909E8E84-426E-40DD-AFC4-6F175D3DCCD1}">
              <a14:hiddenFill xmlns:a14="http://schemas.microsoft.com/office/drawing/2010/main">
                <a:solidFill>
                  <a:srgbClr val="FFFFFF"/>
                </a:solidFill>
              </a14:hiddenFill>
            </a:ext>
          </a:extLst>
        </p:spPr>
      </p:pic>
      <p:pic>
        <p:nvPicPr>
          <p:cNvPr id="27653" name="Picture 5" descr="Pitts-McC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2847975"/>
            <a:ext cx="790575" cy="628650"/>
          </a:xfrm>
          <a:prstGeom prst="rect">
            <a:avLst/>
          </a:prstGeom>
          <a:noFill/>
          <a:extLst>
            <a:ext uri="{909E8E84-426E-40DD-AFC4-6F175D3DCCD1}">
              <a14:hiddenFill xmlns:a14="http://schemas.microsoft.com/office/drawing/2010/main">
                <a:solidFill>
                  <a:srgbClr val="FFFFFF"/>
                </a:solidFill>
              </a14:hiddenFill>
            </a:ext>
          </a:extLst>
        </p:spPr>
      </p:pic>
      <p:sp>
        <p:nvSpPr>
          <p:cNvPr id="27654" name="Text Box 6"/>
          <p:cNvSpPr txBox="1">
            <a:spLocks noChangeArrowheads="1"/>
          </p:cNvSpPr>
          <p:nvPr/>
        </p:nvSpPr>
        <p:spPr bwMode="auto">
          <a:xfrm>
            <a:off x="304800" y="1628775"/>
            <a:ext cx="86995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a:t>W. McCulloch et W. Pitts, « A logical Calculus of the Ideas Immanent in Nervous Activity »</a:t>
            </a:r>
          </a:p>
          <a:p>
            <a:r>
              <a:rPr lang="fr-FR" sz="1800" i="1"/>
              <a:t>Bulletin of Mathematical Biophysics</a:t>
            </a:r>
            <a:r>
              <a:rPr lang="fr-FR" sz="1800"/>
              <a:t>, 5, 1943, pp. 115-133</a:t>
            </a:r>
          </a:p>
        </p:txBody>
      </p:sp>
      <p:grpSp>
        <p:nvGrpSpPr>
          <p:cNvPr id="27657" name="Group 9"/>
          <p:cNvGrpSpPr>
            <a:grpSpLocks/>
          </p:cNvGrpSpPr>
          <p:nvPr/>
        </p:nvGrpSpPr>
        <p:grpSpPr bwMode="auto">
          <a:xfrm>
            <a:off x="533400" y="4371975"/>
            <a:ext cx="7448550" cy="2143125"/>
            <a:chOff x="336" y="2736"/>
            <a:chExt cx="4692" cy="1350"/>
          </a:xfrm>
        </p:grpSpPr>
        <p:sp>
          <p:nvSpPr>
            <p:cNvPr id="27655" name="Text Box 7"/>
            <p:cNvSpPr txBox="1">
              <a:spLocks noChangeArrowheads="1"/>
            </p:cNvSpPr>
            <p:nvPr/>
          </p:nvSpPr>
          <p:spPr bwMode="auto">
            <a:xfrm>
              <a:off x="336" y="2736"/>
              <a:ext cx="469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a:t>A. Rosenblueth, N. Wiener et J. Bigelow, « Behavior, Purpose and Teleology »</a:t>
              </a:r>
            </a:p>
            <a:p>
              <a:r>
                <a:rPr lang="fr-FR" sz="1800" i="1"/>
                <a:t>Philosophy of Science</a:t>
              </a:r>
              <a:r>
                <a:rPr lang="fr-FR" sz="1800"/>
                <a:t>, 10, 1943, pp. 18-24</a:t>
              </a:r>
              <a:endParaRPr lang="fr-FR"/>
            </a:p>
          </p:txBody>
        </p:sp>
        <p:pic>
          <p:nvPicPr>
            <p:cNvPr id="27656" name="Picture 8" descr="classemen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6" y="3264"/>
              <a:ext cx="3000" cy="82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90444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6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1047750"/>
            <a:ext cx="5553075"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909" name="Text Box 5"/>
          <p:cNvSpPr txBox="1">
            <a:spLocks noChangeArrowheads="1"/>
          </p:cNvSpPr>
          <p:nvPr/>
        </p:nvSpPr>
        <p:spPr bwMode="auto">
          <a:xfrm>
            <a:off x="950913" y="3449638"/>
            <a:ext cx="3703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effectLst>
                  <a:outerShdw blurRad="38100" dist="38100" dir="2700000" algn="tl">
                    <a:srgbClr val="FFFFFF"/>
                  </a:outerShdw>
                </a:effectLst>
              </a:rPr>
              <a:t>Norbert Wiener (1894-1964)</a:t>
            </a:r>
          </a:p>
        </p:txBody>
      </p:sp>
      <p:pic>
        <p:nvPicPr>
          <p:cNvPr id="12391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188" y="4221163"/>
            <a:ext cx="421005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1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0788" y="2852738"/>
            <a:ext cx="2657475" cy="310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912" name="Text Box 8"/>
          <p:cNvSpPr txBox="1">
            <a:spLocks noChangeArrowheads="1"/>
          </p:cNvSpPr>
          <p:nvPr/>
        </p:nvSpPr>
        <p:spPr bwMode="auto">
          <a:xfrm>
            <a:off x="735013" y="134938"/>
            <a:ext cx="27495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a:t>La cybernétique </a:t>
            </a:r>
          </a:p>
        </p:txBody>
      </p:sp>
      <p:sp>
        <p:nvSpPr>
          <p:cNvPr id="123913" name="Rectangle 9"/>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5.2</a:t>
            </a:r>
          </a:p>
        </p:txBody>
      </p:sp>
    </p:spTree>
    <p:extLst>
      <p:ext uri="{BB962C8B-B14F-4D97-AF65-F5344CB8AC3E}">
        <p14:creationId xmlns:p14="http://schemas.microsoft.com/office/powerpoint/2010/main" val="25075768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5.3</a:t>
            </a:r>
          </a:p>
        </p:txBody>
      </p:sp>
      <p:sp>
        <p:nvSpPr>
          <p:cNvPr id="28675" name="Text Box 3"/>
          <p:cNvSpPr txBox="1">
            <a:spLocks noChangeArrowheads="1"/>
          </p:cNvSpPr>
          <p:nvPr/>
        </p:nvSpPr>
        <p:spPr bwMode="auto">
          <a:xfrm>
            <a:off x="533400" y="228600"/>
            <a:ext cx="8077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i="1">
                <a:solidFill>
                  <a:schemeClr val="tx2"/>
                </a:solidFill>
              </a:rPr>
              <a:t>Cybernetics</a:t>
            </a:r>
            <a:endParaRPr lang="fr-FR" sz="3000">
              <a:solidFill>
                <a:schemeClr val="tx2"/>
              </a:solidFill>
            </a:endParaRPr>
          </a:p>
        </p:txBody>
      </p:sp>
      <p:pic>
        <p:nvPicPr>
          <p:cNvPr id="28676" name="Picture 4" descr="gouvern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143000"/>
            <a:ext cx="431800" cy="469900"/>
          </a:xfrm>
          <a:prstGeom prst="rect">
            <a:avLst/>
          </a:prstGeom>
          <a:noFill/>
          <a:extLst>
            <a:ext uri="{909E8E84-426E-40DD-AFC4-6F175D3DCCD1}">
              <a14:hiddenFill xmlns:a14="http://schemas.microsoft.com/office/drawing/2010/main">
                <a:solidFill>
                  <a:srgbClr val="FFFFFF"/>
                </a:solidFill>
              </a14:hiddenFill>
            </a:ext>
          </a:extLst>
        </p:spPr>
      </p:pic>
      <p:sp>
        <p:nvSpPr>
          <p:cNvPr id="28677" name="Text Box 5"/>
          <p:cNvSpPr txBox="1">
            <a:spLocks noChangeArrowheads="1"/>
          </p:cNvSpPr>
          <p:nvPr/>
        </p:nvSpPr>
        <p:spPr bwMode="auto">
          <a:xfrm>
            <a:off x="1143000" y="1143000"/>
            <a:ext cx="1603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Étymologie</a:t>
            </a:r>
          </a:p>
        </p:txBody>
      </p:sp>
      <p:pic>
        <p:nvPicPr>
          <p:cNvPr id="28678" name="Picture 6" descr="Wiener_Norbe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1400" y="1143000"/>
            <a:ext cx="1938338" cy="2347913"/>
          </a:xfrm>
          <a:prstGeom prst="rect">
            <a:avLst/>
          </a:prstGeom>
          <a:noFill/>
          <a:extLst>
            <a:ext uri="{909E8E84-426E-40DD-AFC4-6F175D3DCCD1}">
              <a14:hiddenFill xmlns:a14="http://schemas.microsoft.com/office/drawing/2010/main">
                <a:solidFill>
                  <a:srgbClr val="FFFFFF"/>
                </a:solidFill>
              </a14:hiddenFill>
            </a:ext>
          </a:extLst>
        </p:spPr>
      </p:pic>
      <p:pic>
        <p:nvPicPr>
          <p:cNvPr id="28679" name="Picture 7" descr="cy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1828800"/>
            <a:ext cx="2986088" cy="4691063"/>
          </a:xfrm>
          <a:prstGeom prst="rect">
            <a:avLst/>
          </a:prstGeom>
          <a:noFill/>
          <a:extLst>
            <a:ext uri="{909E8E84-426E-40DD-AFC4-6F175D3DCCD1}">
              <a14:hiddenFill xmlns:a14="http://schemas.microsoft.com/office/drawing/2010/main">
                <a:solidFill>
                  <a:srgbClr val="FFFFFF"/>
                </a:solidFill>
              </a14:hiddenFill>
            </a:ext>
          </a:extLst>
        </p:spPr>
      </p:pic>
      <p:grpSp>
        <p:nvGrpSpPr>
          <p:cNvPr id="28683" name="Group 11"/>
          <p:cNvGrpSpPr>
            <a:grpSpLocks/>
          </p:cNvGrpSpPr>
          <p:nvPr/>
        </p:nvGrpSpPr>
        <p:grpSpPr bwMode="auto">
          <a:xfrm>
            <a:off x="5638800" y="1371600"/>
            <a:ext cx="3232150" cy="5068888"/>
            <a:chOff x="3552" y="864"/>
            <a:chExt cx="2036" cy="3193"/>
          </a:xfrm>
        </p:grpSpPr>
        <p:pic>
          <p:nvPicPr>
            <p:cNvPr id="28681" name="Picture 9" descr="Time 2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2" y="1152"/>
              <a:ext cx="2036" cy="2905"/>
            </a:xfrm>
            <a:prstGeom prst="rect">
              <a:avLst/>
            </a:prstGeom>
            <a:noFill/>
            <a:extLst>
              <a:ext uri="{909E8E84-426E-40DD-AFC4-6F175D3DCCD1}">
                <a14:hiddenFill xmlns:a14="http://schemas.microsoft.com/office/drawing/2010/main">
                  <a:solidFill>
                    <a:srgbClr val="FFFFFF"/>
                  </a:solidFill>
                </a14:hiddenFill>
              </a:ext>
            </a:extLst>
          </p:spPr>
        </p:pic>
        <p:sp>
          <p:nvSpPr>
            <p:cNvPr id="28682" name="Text Box 10"/>
            <p:cNvSpPr txBox="1">
              <a:spLocks noChangeArrowheads="1"/>
            </p:cNvSpPr>
            <p:nvPr/>
          </p:nvSpPr>
          <p:spPr bwMode="auto">
            <a:xfrm>
              <a:off x="3696" y="864"/>
              <a:ext cx="18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i="1">
                  <a:effectLst>
                    <a:outerShdw blurRad="38100" dist="38100" dir="2700000" algn="tl">
                      <a:srgbClr val="FFFFFF"/>
                    </a:outerShdw>
                  </a:effectLst>
                </a:rPr>
                <a:t>Time</a:t>
              </a:r>
              <a:r>
                <a:rPr lang="fr-FR">
                  <a:effectLst>
                    <a:outerShdw blurRad="38100" dist="38100" dir="2700000" algn="tl">
                      <a:srgbClr val="FFFFFF"/>
                    </a:outerShdw>
                  </a:effectLst>
                </a:rPr>
                <a:t>, 23 janvier 1950</a:t>
              </a:r>
            </a:p>
          </p:txBody>
        </p:sp>
      </p:grpSp>
    </p:spTree>
    <p:extLst>
      <p:ext uri="{BB962C8B-B14F-4D97-AF65-F5344CB8AC3E}">
        <p14:creationId xmlns:p14="http://schemas.microsoft.com/office/powerpoint/2010/main" val="3216489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5.4</a:t>
            </a:r>
          </a:p>
        </p:txBody>
      </p:sp>
      <p:sp>
        <p:nvSpPr>
          <p:cNvPr id="29699" name="Text Box 3"/>
          <p:cNvSpPr txBox="1">
            <a:spLocks noChangeArrowheads="1"/>
          </p:cNvSpPr>
          <p:nvPr/>
        </p:nvSpPr>
        <p:spPr bwMode="auto">
          <a:xfrm>
            <a:off x="533400" y="228600"/>
            <a:ext cx="8077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Développement de la théorie de l ’information</a:t>
            </a:r>
          </a:p>
        </p:txBody>
      </p:sp>
      <p:sp>
        <p:nvSpPr>
          <p:cNvPr id="29700" name="Text Box 4"/>
          <p:cNvSpPr txBox="1">
            <a:spLocks noChangeArrowheads="1"/>
          </p:cNvSpPr>
          <p:nvPr/>
        </p:nvSpPr>
        <p:spPr bwMode="auto">
          <a:xfrm>
            <a:off x="304800" y="1143000"/>
            <a:ext cx="35052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b="1">
                <a:effectLst>
                  <a:outerShdw blurRad="38100" dist="38100" dir="2700000" algn="tl">
                    <a:srgbClr val="FFFFFF"/>
                  </a:outerShdw>
                </a:effectLst>
              </a:rPr>
              <a:t>Entropie d ’une langue</a:t>
            </a:r>
            <a:r>
              <a:rPr lang="fr-FR"/>
              <a:t>. Deux modes de calcul:</a:t>
            </a:r>
          </a:p>
          <a:p>
            <a:r>
              <a:rPr lang="fr-FR"/>
              <a:t>1. Analyse statistique</a:t>
            </a:r>
          </a:p>
          <a:p>
            <a:r>
              <a:rPr lang="fr-FR"/>
              <a:t>2. Jeux (ls lctrs ntllgnts lrnt fclmnt n txt sns vll)</a:t>
            </a:r>
            <a:endParaRPr lang="fr-FR">
              <a:solidFill>
                <a:srgbClr val="FF0000"/>
              </a:solidFill>
            </a:endParaRPr>
          </a:p>
        </p:txBody>
      </p:sp>
      <p:grpSp>
        <p:nvGrpSpPr>
          <p:cNvPr id="29705" name="Group 9"/>
          <p:cNvGrpSpPr>
            <a:grpSpLocks/>
          </p:cNvGrpSpPr>
          <p:nvPr/>
        </p:nvGrpSpPr>
        <p:grpSpPr bwMode="auto">
          <a:xfrm>
            <a:off x="4419600" y="1066800"/>
            <a:ext cx="4295775" cy="4725988"/>
            <a:chOff x="2784" y="720"/>
            <a:chExt cx="2706" cy="2977"/>
          </a:xfrm>
        </p:grpSpPr>
        <p:pic>
          <p:nvPicPr>
            <p:cNvPr id="29701" name="Picture 5" descr="shannon_l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4" y="1248"/>
              <a:ext cx="2703" cy="2449"/>
            </a:xfrm>
            <a:prstGeom prst="rect">
              <a:avLst/>
            </a:prstGeom>
            <a:noFill/>
            <a:extLst>
              <a:ext uri="{909E8E84-426E-40DD-AFC4-6F175D3DCCD1}">
                <a14:hiddenFill xmlns:a14="http://schemas.microsoft.com/office/drawing/2010/main">
                  <a:solidFill>
                    <a:srgbClr val="FFFFFF"/>
                  </a:solidFill>
                </a14:hiddenFill>
              </a:ext>
            </a:extLst>
          </p:spPr>
        </p:pic>
        <p:sp>
          <p:nvSpPr>
            <p:cNvPr id="29702" name="Text Box 6"/>
            <p:cNvSpPr txBox="1">
              <a:spLocks noChangeArrowheads="1"/>
            </p:cNvSpPr>
            <p:nvPr/>
          </p:nvSpPr>
          <p:spPr bwMode="auto">
            <a:xfrm>
              <a:off x="2880" y="720"/>
              <a:ext cx="2610"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r-FR">
                  <a:effectLst>
                    <a:outerShdw blurRad="38100" dist="38100" dir="2700000" algn="tl">
                      <a:srgbClr val="FFFFFF"/>
                    </a:outerShdw>
                  </a:effectLst>
                </a:rPr>
                <a:t>Shannon aux conférences Macy</a:t>
              </a:r>
              <a:r>
                <a:rPr lang="fr-FR"/>
                <a:t> </a:t>
              </a:r>
            </a:p>
            <a:p>
              <a:pPr algn="ctr"/>
              <a:r>
                <a:rPr lang="fr-FR" sz="1800"/>
                <a:t>(ici à la 8ème conférence en 1951)</a:t>
              </a:r>
              <a:endParaRPr lang="fr-FR"/>
            </a:p>
          </p:txBody>
        </p:sp>
      </p:grpSp>
      <p:grpSp>
        <p:nvGrpSpPr>
          <p:cNvPr id="29708" name="Group 12"/>
          <p:cNvGrpSpPr>
            <a:grpSpLocks/>
          </p:cNvGrpSpPr>
          <p:nvPr/>
        </p:nvGrpSpPr>
        <p:grpSpPr bwMode="auto">
          <a:xfrm>
            <a:off x="228600" y="3200400"/>
            <a:ext cx="8915400" cy="3429000"/>
            <a:chOff x="144" y="2016"/>
            <a:chExt cx="5616" cy="2160"/>
          </a:xfrm>
        </p:grpSpPr>
        <p:pic>
          <p:nvPicPr>
            <p:cNvPr id="29703" name="Picture 7" descr="Petite Famil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 y="2016"/>
              <a:ext cx="1804" cy="2160"/>
            </a:xfrm>
            <a:prstGeom prst="rect">
              <a:avLst/>
            </a:prstGeom>
            <a:noFill/>
            <a:extLst>
              <a:ext uri="{909E8E84-426E-40DD-AFC4-6F175D3DCCD1}">
                <a14:hiddenFill xmlns:a14="http://schemas.microsoft.com/office/drawing/2010/main">
                  <a:solidFill>
                    <a:srgbClr val="FFFFFF"/>
                  </a:solidFill>
                </a14:hiddenFill>
              </a:ext>
            </a:extLst>
          </p:spPr>
        </p:pic>
        <p:sp>
          <p:nvSpPr>
            <p:cNvPr id="29704" name="Text Box 8"/>
            <p:cNvSpPr txBox="1">
              <a:spLocks noChangeArrowheads="1"/>
            </p:cNvSpPr>
            <p:nvPr/>
          </p:nvSpPr>
          <p:spPr bwMode="auto">
            <a:xfrm>
              <a:off x="1945" y="3648"/>
              <a:ext cx="3815"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“Dans leur maison de campagne près de Bristol, ces </a:t>
              </a:r>
            </a:p>
            <a:p>
              <a:r>
                <a:rPr lang="fr-FR" sz="2000"/>
                <a:t>parents ont deux enfants : l’un des deux est électronique.”</a:t>
              </a:r>
              <a:endParaRPr lang="fr-FR"/>
            </a:p>
          </p:txBody>
        </p:sp>
      </p:grpSp>
    </p:spTree>
    <p:extLst>
      <p:ext uri="{BB962C8B-B14F-4D97-AF65-F5344CB8AC3E}">
        <p14:creationId xmlns:p14="http://schemas.microsoft.com/office/powerpoint/2010/main" val="11455545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7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304800"/>
            <a:ext cx="7772400" cy="457200"/>
          </a:xfrm>
          <a:noFill/>
          <a:ln/>
        </p:spPr>
        <p:txBody>
          <a:bodyPr>
            <a:normAutofit fontScale="90000"/>
          </a:bodyPr>
          <a:lstStyle/>
          <a:p>
            <a:r>
              <a:rPr lang="fr-FR" sz="3000">
                <a:solidFill>
                  <a:schemeClr val="tx1"/>
                </a:solidFill>
              </a:rPr>
              <a:t>Contextes nationaux</a:t>
            </a:r>
            <a:endParaRPr lang="fr-FR">
              <a:solidFill>
                <a:schemeClr val="tx1"/>
              </a:solidFill>
            </a:endParaRPr>
          </a:p>
        </p:txBody>
      </p:sp>
      <p:grpSp>
        <p:nvGrpSpPr>
          <p:cNvPr id="30727" name="Group 7"/>
          <p:cNvGrpSpPr>
            <a:grpSpLocks/>
          </p:cNvGrpSpPr>
          <p:nvPr/>
        </p:nvGrpSpPr>
        <p:grpSpPr bwMode="auto">
          <a:xfrm>
            <a:off x="533400" y="1295400"/>
            <a:ext cx="3368675" cy="4968875"/>
            <a:chOff x="336" y="816"/>
            <a:chExt cx="2122" cy="3130"/>
          </a:xfrm>
        </p:grpSpPr>
        <p:pic>
          <p:nvPicPr>
            <p:cNvPr id="30723" name="Picture 3" descr="Schmid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 y="816"/>
              <a:ext cx="2038" cy="2809"/>
            </a:xfrm>
            <a:prstGeom prst="rect">
              <a:avLst/>
            </a:prstGeom>
            <a:noFill/>
            <a:extLst>
              <a:ext uri="{909E8E84-426E-40DD-AFC4-6F175D3DCCD1}">
                <a14:hiddenFill xmlns:a14="http://schemas.microsoft.com/office/drawing/2010/main">
                  <a:solidFill>
                    <a:srgbClr val="FFFFFF"/>
                  </a:solidFill>
                </a14:hiddenFill>
              </a:ext>
            </a:extLst>
          </p:spPr>
        </p:pic>
        <p:sp>
          <p:nvSpPr>
            <p:cNvPr id="30724" name="Text Box 4"/>
            <p:cNvSpPr txBox="1">
              <a:spLocks noChangeArrowheads="1"/>
            </p:cNvSpPr>
            <p:nvPr/>
          </p:nvSpPr>
          <p:spPr bwMode="auto">
            <a:xfrm>
              <a:off x="336" y="3696"/>
              <a:ext cx="212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effectLst>
                    <a:outerShdw blurRad="38100" dist="38100" dir="2700000" algn="tl">
                      <a:srgbClr val="FFFFFF"/>
                    </a:outerShdw>
                  </a:effectLst>
                </a:rPr>
                <a:t>Hermann Schmidt (1894-1968)</a:t>
              </a:r>
              <a:endParaRPr lang="fr-FR"/>
            </a:p>
          </p:txBody>
        </p:sp>
      </p:grpSp>
      <p:grpSp>
        <p:nvGrpSpPr>
          <p:cNvPr id="30728" name="Group 8"/>
          <p:cNvGrpSpPr>
            <a:grpSpLocks/>
          </p:cNvGrpSpPr>
          <p:nvPr/>
        </p:nvGrpSpPr>
        <p:grpSpPr bwMode="auto">
          <a:xfrm>
            <a:off x="4800600" y="1295400"/>
            <a:ext cx="3314700" cy="4968875"/>
            <a:chOff x="3024" y="816"/>
            <a:chExt cx="2088" cy="3130"/>
          </a:xfrm>
        </p:grpSpPr>
        <p:pic>
          <p:nvPicPr>
            <p:cNvPr id="30725" name="Picture 5" descr="Gab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4" y="816"/>
              <a:ext cx="2088" cy="2784"/>
            </a:xfrm>
            <a:prstGeom prst="rect">
              <a:avLst/>
            </a:prstGeom>
            <a:noFill/>
            <a:extLst>
              <a:ext uri="{909E8E84-426E-40DD-AFC4-6F175D3DCCD1}">
                <a14:hiddenFill xmlns:a14="http://schemas.microsoft.com/office/drawing/2010/main">
                  <a:solidFill>
                    <a:srgbClr val="FFFFFF"/>
                  </a:solidFill>
                </a14:hiddenFill>
              </a:ext>
            </a:extLst>
          </p:spPr>
        </p:pic>
        <p:sp>
          <p:nvSpPr>
            <p:cNvPr id="30726" name="Text Box 6"/>
            <p:cNvSpPr txBox="1">
              <a:spLocks noChangeArrowheads="1"/>
            </p:cNvSpPr>
            <p:nvPr/>
          </p:nvSpPr>
          <p:spPr bwMode="auto">
            <a:xfrm>
              <a:off x="3168" y="3696"/>
              <a:ext cx="184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effectLst>
                    <a:outerShdw blurRad="38100" dist="38100" dir="2700000" algn="tl">
                      <a:srgbClr val="FFFFFF"/>
                    </a:outerShdw>
                  </a:effectLst>
                </a:rPr>
                <a:t>Dennis Gabor (1900-1979)</a:t>
              </a:r>
              <a:endParaRPr lang="fr-FR"/>
            </a:p>
          </p:txBody>
        </p:sp>
      </p:grpSp>
      <p:sp>
        <p:nvSpPr>
          <p:cNvPr id="30729" name="Rectangle 9"/>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5.5</a:t>
            </a:r>
          </a:p>
        </p:txBody>
      </p:sp>
    </p:spTree>
    <p:extLst>
      <p:ext uri="{BB962C8B-B14F-4D97-AF65-F5344CB8AC3E}">
        <p14:creationId xmlns:p14="http://schemas.microsoft.com/office/powerpoint/2010/main" val="11628021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07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07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5.6</a:t>
            </a:r>
          </a:p>
        </p:txBody>
      </p:sp>
      <p:pic>
        <p:nvPicPr>
          <p:cNvPr id="31751" name="Picture 7" descr="regl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835275"/>
            <a:ext cx="5562600" cy="3756025"/>
          </a:xfrm>
          <a:prstGeom prst="rect">
            <a:avLst/>
          </a:prstGeom>
          <a:noFill/>
          <a:extLst>
            <a:ext uri="{909E8E84-426E-40DD-AFC4-6F175D3DCCD1}">
              <a14:hiddenFill xmlns:a14="http://schemas.microsoft.com/office/drawing/2010/main">
                <a:solidFill>
                  <a:srgbClr val="FFFFFF"/>
                </a:solidFill>
              </a14:hiddenFill>
            </a:ext>
          </a:extLst>
        </p:spPr>
      </p:pic>
      <p:sp>
        <p:nvSpPr>
          <p:cNvPr id="31752" name="Rectangle 8"/>
          <p:cNvSpPr>
            <a:spLocks noChangeArrowheads="1"/>
          </p:cNvSpPr>
          <p:nvPr/>
        </p:nvSpPr>
        <p:spPr bwMode="auto">
          <a:xfrm>
            <a:off x="685800" y="3048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t>Les parallèles Schmidt/Wiener et Gabor/Shannon</a:t>
            </a:r>
            <a:endParaRPr lang="fr-FR" sz="4400"/>
          </a:p>
        </p:txBody>
      </p:sp>
      <p:grpSp>
        <p:nvGrpSpPr>
          <p:cNvPr id="31754" name="Group 10"/>
          <p:cNvGrpSpPr>
            <a:grpSpLocks/>
          </p:cNvGrpSpPr>
          <p:nvPr/>
        </p:nvGrpSpPr>
        <p:grpSpPr bwMode="auto">
          <a:xfrm>
            <a:off x="228600" y="1447800"/>
            <a:ext cx="8610600" cy="2603500"/>
            <a:chOff x="144" y="1008"/>
            <a:chExt cx="5424" cy="1640"/>
          </a:xfrm>
        </p:grpSpPr>
        <p:sp>
          <p:nvSpPr>
            <p:cNvPr id="31749" name="Text Box 5"/>
            <p:cNvSpPr txBox="1">
              <a:spLocks noChangeArrowheads="1"/>
            </p:cNvSpPr>
            <p:nvPr/>
          </p:nvSpPr>
          <p:spPr bwMode="auto">
            <a:xfrm>
              <a:off x="144" y="1008"/>
              <a:ext cx="3308"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fr-FR" sz="2000"/>
                <a:t>D. GABOR, « Theory of Communication », </a:t>
              </a:r>
            </a:p>
            <a:p>
              <a:pPr algn="r"/>
              <a:r>
                <a:rPr lang="fr-FR" sz="2000" i="1"/>
                <a:t>Journal of the Institution of Electrical Engineers</a:t>
              </a:r>
              <a:r>
                <a:rPr lang="fr-FR" sz="2000"/>
                <a:t>, </a:t>
              </a:r>
            </a:p>
            <a:p>
              <a:pPr algn="r"/>
              <a:r>
                <a:rPr lang="fr-FR" sz="2000"/>
                <a:t>Part III, 93, 1946, pp. 429-457</a:t>
              </a:r>
            </a:p>
          </p:txBody>
        </p:sp>
        <p:sp>
          <p:nvSpPr>
            <p:cNvPr id="31750" name="Text Box 6"/>
            <p:cNvSpPr txBox="1">
              <a:spLocks noChangeArrowheads="1"/>
            </p:cNvSpPr>
            <p:nvPr/>
          </p:nvSpPr>
          <p:spPr bwMode="auto">
            <a:xfrm>
              <a:off x="3744" y="1440"/>
              <a:ext cx="1824" cy="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t>« Yet it appears that the mathematical basis of the principle has not been clearly recognized. » (p. 430)</a:t>
              </a:r>
            </a:p>
          </p:txBody>
        </p:sp>
        <p:sp>
          <p:nvSpPr>
            <p:cNvPr id="31753" name="AutoShape 9"/>
            <p:cNvSpPr>
              <a:spLocks noChangeArrowheads="1"/>
            </p:cNvSpPr>
            <p:nvPr/>
          </p:nvSpPr>
          <p:spPr bwMode="auto">
            <a:xfrm>
              <a:off x="3456" y="1104"/>
              <a:ext cx="624" cy="192"/>
            </a:xfrm>
            <a:prstGeom prst="curvedDownArrow">
              <a:avLst>
                <a:gd name="adj1" fmla="val 65000"/>
                <a:gd name="adj2" fmla="val 130000"/>
                <a:gd name="adj3" fmla="val 33333"/>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3760136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228600"/>
            <a:ext cx="7772400" cy="1143000"/>
          </a:xfrm>
          <a:ln w="38100" cmpd="dbl">
            <a:solidFill>
              <a:schemeClr val="tx1"/>
            </a:solidFill>
            <a:miter lim="800000"/>
            <a:headEnd/>
            <a:tailEnd/>
          </a:ln>
        </p:spPr>
        <p:txBody>
          <a:bodyPr/>
          <a:lstStyle/>
          <a:p>
            <a:r>
              <a:rPr lang="fr-FR" sz="3000">
                <a:solidFill>
                  <a:schemeClr val="tx1"/>
                </a:solidFill>
              </a:rPr>
              <a:t>VI – Taxonomie des différents types d’application</a:t>
            </a:r>
            <a:endParaRPr lang="fr-FR">
              <a:solidFill>
                <a:schemeClr val="tx1"/>
              </a:solidFill>
            </a:endParaRPr>
          </a:p>
        </p:txBody>
      </p:sp>
      <p:sp>
        <p:nvSpPr>
          <p:cNvPr id="32773" name="Rectangle 5"/>
          <p:cNvSpPr>
            <a:spLocks noChangeArrowheads="1"/>
          </p:cNvSpPr>
          <p:nvPr/>
        </p:nvSpPr>
        <p:spPr bwMode="auto">
          <a:xfrm>
            <a:off x="864235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6.1</a:t>
            </a:r>
          </a:p>
        </p:txBody>
      </p:sp>
      <p:sp>
        <p:nvSpPr>
          <p:cNvPr id="32774" name="Text Box 6"/>
          <p:cNvSpPr txBox="1">
            <a:spLocks noChangeArrowheads="1"/>
          </p:cNvSpPr>
          <p:nvPr/>
        </p:nvSpPr>
        <p:spPr bwMode="auto">
          <a:xfrm>
            <a:off x="1905000" y="2438400"/>
            <a:ext cx="501967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 typeface="Wingdings" pitchFamily="2" charset="2"/>
              <a:buChar char="F"/>
            </a:pPr>
            <a:r>
              <a:rPr lang="fr-FR"/>
              <a:t> Une culture informationnelle</a:t>
            </a:r>
          </a:p>
          <a:p>
            <a:pPr>
              <a:buFont typeface="Wingdings" pitchFamily="2" charset="2"/>
              <a:buChar char="F"/>
            </a:pPr>
            <a:endParaRPr lang="fr-FR"/>
          </a:p>
          <a:p>
            <a:pPr>
              <a:buFont typeface="Wingdings" pitchFamily="2" charset="2"/>
              <a:buChar char="F"/>
            </a:pPr>
            <a:r>
              <a:rPr lang="fr-FR"/>
              <a:t> Des utilisations métaphoriques</a:t>
            </a:r>
          </a:p>
          <a:p>
            <a:pPr>
              <a:buFont typeface="Wingdings" pitchFamily="2" charset="2"/>
              <a:buChar char="F"/>
            </a:pPr>
            <a:endParaRPr lang="fr-FR"/>
          </a:p>
          <a:p>
            <a:pPr>
              <a:buFont typeface="Wingdings" pitchFamily="2" charset="2"/>
              <a:buChar char="F"/>
            </a:pPr>
            <a:r>
              <a:rPr lang="fr-FR"/>
              <a:t> Développements ‘mathématiques’ </a:t>
            </a:r>
          </a:p>
          <a:p>
            <a:pPr>
              <a:buFont typeface="Wingdings" pitchFamily="2" charset="2"/>
              <a:buChar char="F"/>
            </a:pPr>
            <a:endParaRPr lang="fr-FR"/>
          </a:p>
          <a:p>
            <a:pPr>
              <a:buFont typeface="Wingdings" pitchFamily="2" charset="2"/>
              <a:buChar char="F"/>
            </a:pPr>
            <a:r>
              <a:rPr lang="fr-FR"/>
              <a:t> Développements en physique</a:t>
            </a:r>
          </a:p>
        </p:txBody>
      </p:sp>
    </p:spTree>
    <p:extLst>
      <p:ext uri="{BB962C8B-B14F-4D97-AF65-F5344CB8AC3E}">
        <p14:creationId xmlns:p14="http://schemas.microsoft.com/office/powerpoint/2010/main" val="15495085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6.2</a:t>
            </a:r>
          </a:p>
        </p:txBody>
      </p:sp>
      <p:sp>
        <p:nvSpPr>
          <p:cNvPr id="33795" name="Rectangle 3"/>
          <p:cNvSpPr>
            <a:spLocks noChangeArrowheads="1"/>
          </p:cNvSpPr>
          <p:nvPr/>
        </p:nvSpPr>
        <p:spPr bwMode="auto">
          <a:xfrm>
            <a:off x="684213" y="333375"/>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t>Une culture informationnelle</a:t>
            </a:r>
            <a:endParaRPr lang="fr-FR" sz="4400"/>
          </a:p>
        </p:txBody>
      </p:sp>
      <p:sp>
        <p:nvSpPr>
          <p:cNvPr id="33796" name="Text Box 4"/>
          <p:cNvSpPr txBox="1">
            <a:spLocks noChangeArrowheads="1"/>
          </p:cNvSpPr>
          <p:nvPr/>
        </p:nvSpPr>
        <p:spPr bwMode="auto">
          <a:xfrm>
            <a:off x="441325" y="1031875"/>
            <a:ext cx="3086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Des traces graphiques...</a:t>
            </a:r>
          </a:p>
        </p:txBody>
      </p:sp>
      <p:pic>
        <p:nvPicPr>
          <p:cNvPr id="33797" name="Picture 5" descr="Missing loo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600200"/>
            <a:ext cx="3724275" cy="4991100"/>
          </a:xfrm>
          <a:prstGeom prst="rect">
            <a:avLst/>
          </a:prstGeom>
          <a:noFill/>
          <a:extLst>
            <a:ext uri="{909E8E84-426E-40DD-AFC4-6F175D3DCCD1}">
              <a14:hiddenFill xmlns:a14="http://schemas.microsoft.com/office/drawing/2010/main">
                <a:solidFill>
                  <a:srgbClr val="FFFFFF"/>
                </a:solidFill>
              </a14:hiddenFill>
            </a:ext>
          </a:extLst>
        </p:spPr>
      </p:pic>
      <p:sp>
        <p:nvSpPr>
          <p:cNvPr id="33798" name="Text Box 6"/>
          <p:cNvSpPr txBox="1">
            <a:spLocks noChangeArrowheads="1"/>
          </p:cNvSpPr>
          <p:nvPr/>
        </p:nvSpPr>
        <p:spPr bwMode="auto">
          <a:xfrm>
            <a:off x="4114800" y="1600200"/>
            <a:ext cx="4664075"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1800"/>
              <a:t>“ </a:t>
            </a:r>
            <a:r>
              <a:rPr lang="fr-FR" sz="1800" b="1"/>
              <a:t>Y’a-t-il un chaînon manquant dans votre boucle de commande ?</a:t>
            </a:r>
            <a:r>
              <a:rPr lang="fr-FR" sz="1800"/>
              <a:t> ”. C’est la question que pose en 1952 l’entreprise Raytheon aux lecteurs. D’une part, la publicité semble montrer, sur le fond, que le produit vendu (aussi divers soit-il, la liste est impressionnante) peut </a:t>
            </a:r>
            <a:r>
              <a:rPr lang="fr-FR" sz="1800" b="1"/>
              <a:t>s’adapter</a:t>
            </a:r>
            <a:r>
              <a:rPr lang="fr-FR" sz="1800"/>
              <a:t> aux besoins spécifiques du client.</a:t>
            </a:r>
          </a:p>
          <a:p>
            <a:r>
              <a:rPr lang="fr-FR" sz="1800"/>
              <a:t> L’</a:t>
            </a:r>
            <a:r>
              <a:rPr lang="fr-FR" sz="1800" b="1"/>
              <a:t>unité</a:t>
            </a:r>
            <a:r>
              <a:rPr lang="fr-FR" sz="1800"/>
              <a:t> entre tous les domaines est matérialisée par le symbole de la chaîne, chaque chaînon contenant un domaine que nous placerions dans la théorie de l’information. Le mode de fonction est linéaire, on part d’un problème donné,</a:t>
            </a:r>
          </a:p>
          <a:p>
            <a:r>
              <a:rPr lang="fr-FR" sz="1800"/>
              <a:t>‘input’, et les chaînons modifient celui-ci de façon à ce qu’il en résulte une ‘output’. </a:t>
            </a:r>
            <a:r>
              <a:rPr lang="fr-FR" sz="1800" b="1"/>
              <a:t>L’homme n’apparaît qu’à deux endroits, pour des fonctions de surveillance et de décision</a:t>
            </a:r>
            <a:r>
              <a:rPr lang="fr-FR" sz="1800"/>
              <a:t>. </a:t>
            </a:r>
          </a:p>
        </p:txBody>
      </p:sp>
    </p:spTree>
    <p:extLst>
      <p:ext uri="{BB962C8B-B14F-4D97-AF65-F5344CB8AC3E}">
        <p14:creationId xmlns:p14="http://schemas.microsoft.com/office/powerpoint/2010/main" val="20073781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6.3</a:t>
            </a:r>
          </a:p>
        </p:txBody>
      </p:sp>
      <p:pic>
        <p:nvPicPr>
          <p:cNvPr id="34819" name="Picture 3" descr="busine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201863" cy="4648200"/>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onema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0163" y="0"/>
            <a:ext cx="4033837" cy="5943600"/>
          </a:xfrm>
          <a:prstGeom prst="rect">
            <a:avLst/>
          </a:prstGeom>
          <a:noFill/>
          <a:extLst>
            <a:ext uri="{909E8E84-426E-40DD-AFC4-6F175D3DCCD1}">
              <a14:hiddenFill xmlns:a14="http://schemas.microsoft.com/office/drawing/2010/main">
                <a:solidFill>
                  <a:srgbClr val="FFFFFF"/>
                </a:solidFill>
              </a14:hiddenFill>
            </a:ext>
          </a:extLst>
        </p:spPr>
      </p:pic>
      <p:grpSp>
        <p:nvGrpSpPr>
          <p:cNvPr id="34824" name="Group 8"/>
          <p:cNvGrpSpPr>
            <a:grpSpLocks/>
          </p:cNvGrpSpPr>
          <p:nvPr/>
        </p:nvGrpSpPr>
        <p:grpSpPr bwMode="auto">
          <a:xfrm>
            <a:off x="0" y="457200"/>
            <a:ext cx="8404225" cy="6400800"/>
            <a:chOff x="0" y="288"/>
            <a:chExt cx="5294" cy="4032"/>
          </a:xfrm>
        </p:grpSpPr>
        <p:sp>
          <p:nvSpPr>
            <p:cNvPr id="34821" name="Text Box 5"/>
            <p:cNvSpPr txBox="1">
              <a:spLocks noChangeArrowheads="1"/>
            </p:cNvSpPr>
            <p:nvPr/>
          </p:nvSpPr>
          <p:spPr bwMode="auto">
            <a:xfrm>
              <a:off x="1392" y="288"/>
              <a:ext cx="1824" cy="2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1600"/>
                <a:t>Cette décision et ce pouvoir de contrôle, l’entreprise General Controls propose d’en prendre la charge. “</a:t>
              </a:r>
              <a:r>
                <a:rPr lang="fr-FR" sz="1600" b="1"/>
                <a:t>Control is our business</a:t>
              </a:r>
              <a:r>
                <a:rPr lang="fr-FR" sz="1600"/>
                <a:t>” est leur slogan, ici probablement avec les deux sens du mot ‘control’ (commande et contrôle). Là encore l’offre est très large, depuis les thermostats jusqu’aux régulations en aéronautique. La main qui dirige les processus à l’aide d’une règle à calcul comme on dirigerait une marionnette confère à l’image une dimension supplémentaire : les produits de cette entreprise accroissent le </a:t>
              </a:r>
              <a:r>
                <a:rPr lang="fr-FR" sz="1600" b="1"/>
                <a:t>pouvoir</a:t>
              </a:r>
              <a:r>
                <a:rPr lang="fr-FR" sz="1600"/>
                <a:t> du client</a:t>
              </a:r>
            </a:p>
          </p:txBody>
        </p:sp>
        <p:sp>
          <p:nvSpPr>
            <p:cNvPr id="34822" name="Text Box 6"/>
            <p:cNvSpPr txBox="1">
              <a:spLocks noChangeArrowheads="1"/>
            </p:cNvSpPr>
            <p:nvPr/>
          </p:nvSpPr>
          <p:spPr bwMode="auto">
            <a:xfrm>
              <a:off x="0" y="2976"/>
              <a:ext cx="3216" cy="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1600"/>
                <a:t>et la main que l’on voit pourrait être celle de cet ingénieur qui a la responsabilité d’un système “</a:t>
              </a:r>
              <a:r>
                <a:rPr lang="fr-FR" sz="1600" b="1"/>
                <a:t>rendu concevable pour un seul homme</a:t>
              </a:r>
              <a:r>
                <a:rPr lang="fr-FR" sz="1600"/>
                <a:t>”.  On remarque d’ailleurs que cet objectif est présenté par la firme Panellit comme une nécessité, “toujours un problème”, alors que ceci pourrait faire l’objet de discussions.  Après tout, s’en remettre aux</a:t>
              </a:r>
              <a:endParaRPr lang="fr-FR"/>
            </a:p>
          </p:txBody>
        </p:sp>
        <p:sp>
          <p:nvSpPr>
            <p:cNvPr id="34823" name="Text Box 7"/>
            <p:cNvSpPr txBox="1">
              <a:spLocks noChangeArrowheads="1"/>
            </p:cNvSpPr>
            <p:nvPr/>
          </p:nvSpPr>
          <p:spPr bwMode="auto">
            <a:xfrm>
              <a:off x="0" y="3954"/>
              <a:ext cx="5294"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1600"/>
                <a:t>machines surveillées par un seul homme, comme cela semble être le cas pour ce qui ressemble ici </a:t>
              </a:r>
            </a:p>
            <a:p>
              <a:r>
                <a:rPr lang="fr-FR" sz="1600"/>
                <a:t>au poste de commande d’une raffinerie, c’est un point de vue discutable...</a:t>
              </a:r>
            </a:p>
          </p:txBody>
        </p:sp>
      </p:grpSp>
    </p:spTree>
    <p:extLst>
      <p:ext uri="{BB962C8B-B14F-4D97-AF65-F5344CB8AC3E}">
        <p14:creationId xmlns:p14="http://schemas.microsoft.com/office/powerpoint/2010/main" val="16371423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6.4</a:t>
            </a:r>
          </a:p>
        </p:txBody>
      </p:sp>
      <p:grpSp>
        <p:nvGrpSpPr>
          <p:cNvPr id="35847" name="Group 7"/>
          <p:cNvGrpSpPr>
            <a:grpSpLocks/>
          </p:cNvGrpSpPr>
          <p:nvPr/>
        </p:nvGrpSpPr>
        <p:grpSpPr bwMode="auto">
          <a:xfrm>
            <a:off x="228600" y="228600"/>
            <a:ext cx="8710613" cy="6400800"/>
            <a:chOff x="144" y="144"/>
            <a:chExt cx="5487" cy="4032"/>
          </a:xfrm>
        </p:grpSpPr>
        <p:pic>
          <p:nvPicPr>
            <p:cNvPr id="35843" name="Picture 3" descr="mach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 y="144"/>
              <a:ext cx="1854" cy="4032"/>
            </a:xfrm>
            <a:prstGeom prst="rect">
              <a:avLst/>
            </a:prstGeom>
            <a:noFill/>
            <a:extLst>
              <a:ext uri="{909E8E84-426E-40DD-AFC4-6F175D3DCCD1}">
                <a14:hiddenFill xmlns:a14="http://schemas.microsoft.com/office/drawing/2010/main">
                  <a:solidFill>
                    <a:srgbClr val="FFFFFF"/>
                  </a:solidFill>
                </a14:hiddenFill>
              </a:ext>
            </a:extLst>
          </p:spPr>
        </p:pic>
        <p:sp>
          <p:nvSpPr>
            <p:cNvPr id="35844" name="Text Box 4"/>
            <p:cNvSpPr txBox="1">
              <a:spLocks noChangeArrowheads="1"/>
            </p:cNvSpPr>
            <p:nvPr/>
          </p:nvSpPr>
          <p:spPr bwMode="auto">
            <a:xfrm>
              <a:off x="2064" y="144"/>
              <a:ext cx="3567" cy="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200"/>
                <a:t>Cette fois-ci le contrôle n’est pas symbolisé par </a:t>
              </a:r>
            </a:p>
            <a:p>
              <a:r>
                <a:rPr lang="fr-FR" sz="2200"/>
                <a:t>la marionnette mais par un homme qui, bien que </a:t>
              </a:r>
            </a:p>
            <a:p>
              <a:r>
                <a:rPr lang="fr-FR" sz="2200"/>
                <a:t>de petite taille, sans effort, ferme le corset d’une </a:t>
              </a:r>
            </a:p>
            <a:p>
              <a:r>
                <a:rPr lang="fr-FR" sz="2200"/>
                <a:t>femme. Les trois schémas représentés laissent </a:t>
              </a:r>
              <a:endParaRPr lang="fr-FR"/>
            </a:p>
          </p:txBody>
        </p:sp>
        <p:pic>
          <p:nvPicPr>
            <p:cNvPr id="35845" name="Picture 5" descr="rut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2" y="1056"/>
              <a:ext cx="2134" cy="2988"/>
            </a:xfrm>
            <a:prstGeom prst="rect">
              <a:avLst/>
            </a:prstGeom>
            <a:noFill/>
            <a:extLst>
              <a:ext uri="{909E8E84-426E-40DD-AFC4-6F175D3DCCD1}">
                <a14:hiddenFill xmlns:a14="http://schemas.microsoft.com/office/drawing/2010/main">
                  <a:solidFill>
                    <a:srgbClr val="FFFFFF"/>
                  </a:solidFill>
                </a14:hiddenFill>
              </a:ext>
            </a:extLst>
          </p:spPr>
        </p:pic>
        <p:sp>
          <p:nvSpPr>
            <p:cNvPr id="35846" name="Text Box 6"/>
            <p:cNvSpPr txBox="1">
              <a:spLocks noChangeArrowheads="1"/>
            </p:cNvSpPr>
            <p:nvPr/>
          </p:nvSpPr>
          <p:spPr bwMode="auto">
            <a:xfrm>
              <a:off x="2064" y="960"/>
              <a:ext cx="1258" cy="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2200"/>
                <a:t>penser que le </a:t>
              </a:r>
              <a:r>
                <a:rPr lang="fr-FR" sz="2200" b="1"/>
                <a:t>service sur mesure</a:t>
              </a:r>
              <a:r>
                <a:rPr lang="fr-FR" sz="2200"/>
                <a:t> proposé permet de contrôler une chambre de chauffe ou tout </a:t>
              </a:r>
            </a:p>
            <a:p>
              <a:r>
                <a:rPr lang="fr-FR" sz="2200"/>
                <a:t>autre processus industriel aussi facilement que le corset permet de </a:t>
              </a:r>
              <a:r>
                <a:rPr lang="fr-FR" sz="2200" b="1"/>
                <a:t>contrôler le corps</a:t>
              </a:r>
              <a:r>
                <a:rPr lang="fr-FR" sz="2200"/>
                <a:t> de la femme.</a:t>
              </a:r>
            </a:p>
          </p:txBody>
        </p:sp>
      </p:grpSp>
    </p:spTree>
    <p:extLst>
      <p:ext uri="{BB962C8B-B14F-4D97-AF65-F5344CB8AC3E}">
        <p14:creationId xmlns:p14="http://schemas.microsoft.com/office/powerpoint/2010/main" val="7001342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6.5</a:t>
            </a:r>
          </a:p>
        </p:txBody>
      </p:sp>
      <p:pic>
        <p:nvPicPr>
          <p:cNvPr id="36867" name="Picture 3" descr="Robo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57200"/>
            <a:ext cx="4267200" cy="5791200"/>
          </a:xfrm>
          <a:prstGeom prst="rect">
            <a:avLst/>
          </a:prstGeom>
          <a:noFill/>
          <a:extLst>
            <a:ext uri="{909E8E84-426E-40DD-AFC4-6F175D3DCCD1}">
              <a14:hiddenFill xmlns:a14="http://schemas.microsoft.com/office/drawing/2010/main">
                <a:solidFill>
                  <a:srgbClr val="FFFFFF"/>
                </a:solidFill>
              </a14:hiddenFill>
            </a:ext>
          </a:extLst>
        </p:spPr>
      </p:pic>
      <p:sp>
        <p:nvSpPr>
          <p:cNvPr id="36868" name="Text Box 4"/>
          <p:cNvSpPr txBox="1">
            <a:spLocks noChangeArrowheads="1"/>
          </p:cNvSpPr>
          <p:nvPr/>
        </p:nvSpPr>
        <p:spPr bwMode="auto">
          <a:xfrm>
            <a:off x="4540250" y="609600"/>
            <a:ext cx="4603750" cy="545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200"/>
              <a:t>Un symbole de ces techniques de </a:t>
            </a:r>
          </a:p>
          <a:p>
            <a:r>
              <a:rPr lang="fr-FR" sz="2200"/>
              <a:t>régulation touchant le grand public </a:t>
            </a:r>
          </a:p>
          <a:p>
            <a:r>
              <a:rPr lang="fr-FR" sz="2200"/>
              <a:t>est sans conteste le robot qui dans</a:t>
            </a:r>
          </a:p>
          <a:p>
            <a:r>
              <a:rPr lang="fr-FR" sz="2200"/>
              <a:t>l’</a:t>
            </a:r>
            <a:r>
              <a:rPr lang="fr-FR" sz="2200" b="1"/>
              <a:t>imaginaire collectif</a:t>
            </a:r>
            <a:r>
              <a:rPr lang="fr-FR" sz="2200"/>
              <a:t> semble tenir </a:t>
            </a:r>
          </a:p>
          <a:p>
            <a:r>
              <a:rPr lang="fr-FR" sz="2200"/>
              <a:t>à la fois du mythe de l’ordinateur </a:t>
            </a:r>
          </a:p>
          <a:p>
            <a:r>
              <a:rPr lang="fr-FR" sz="2200" b="1"/>
              <a:t>omnipotent</a:t>
            </a:r>
            <a:r>
              <a:rPr lang="fr-FR" sz="2200"/>
              <a:t> et des systèmes de </a:t>
            </a:r>
          </a:p>
          <a:p>
            <a:r>
              <a:rPr lang="fr-FR" sz="2200"/>
              <a:t>commande. La firme Potter propose </a:t>
            </a:r>
          </a:p>
          <a:p>
            <a:r>
              <a:rPr lang="fr-FR" sz="2200"/>
              <a:t>ainsi des compteurs électroniques </a:t>
            </a:r>
          </a:p>
          <a:p>
            <a:r>
              <a:rPr lang="fr-FR" sz="2200"/>
              <a:t>“indispensables à l’usine automatique”.</a:t>
            </a:r>
          </a:p>
          <a:p>
            <a:r>
              <a:rPr lang="fr-FR" sz="2200"/>
              <a:t>Trois robots représentent le comptage, </a:t>
            </a:r>
          </a:p>
          <a:p>
            <a:r>
              <a:rPr lang="fr-FR" sz="2200"/>
              <a:t>la mesure de temps et la commande. </a:t>
            </a:r>
          </a:p>
          <a:p>
            <a:r>
              <a:rPr lang="fr-FR" sz="2200"/>
              <a:t>Il s’agit des mêmes robots alors que</a:t>
            </a:r>
          </a:p>
          <a:p>
            <a:r>
              <a:rPr lang="fr-FR" sz="2200"/>
              <a:t>les procédés industriels correspondants</a:t>
            </a:r>
          </a:p>
          <a:p>
            <a:r>
              <a:rPr lang="fr-FR" sz="2200"/>
              <a:t>seraient bien sûr différents. C’est ici </a:t>
            </a:r>
          </a:p>
          <a:p>
            <a:r>
              <a:rPr lang="fr-FR" sz="2200" b="1"/>
              <a:t>l’unité technique de la théorie de</a:t>
            </a:r>
          </a:p>
          <a:p>
            <a:r>
              <a:rPr lang="fr-FR" sz="2200" b="1"/>
              <a:t>l’information</a:t>
            </a:r>
            <a:r>
              <a:rPr lang="fr-FR" sz="2200"/>
              <a:t> qui est symbolisée. </a:t>
            </a:r>
          </a:p>
        </p:txBody>
      </p:sp>
    </p:spTree>
    <p:extLst>
      <p:ext uri="{BB962C8B-B14F-4D97-AF65-F5344CB8AC3E}">
        <p14:creationId xmlns:p14="http://schemas.microsoft.com/office/powerpoint/2010/main" val="31963028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6.6</a:t>
            </a:r>
          </a:p>
        </p:txBody>
      </p:sp>
      <p:sp>
        <p:nvSpPr>
          <p:cNvPr id="37891" name="Rectangle 3"/>
          <p:cNvSpPr>
            <a:spLocks noChangeArrowheads="1"/>
          </p:cNvSpPr>
          <p:nvPr/>
        </p:nvSpPr>
        <p:spPr bwMode="auto">
          <a:xfrm>
            <a:off x="685800" y="3048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t>D’autres exemples...</a:t>
            </a:r>
            <a:endParaRPr lang="fr-FR" sz="4400"/>
          </a:p>
        </p:txBody>
      </p:sp>
      <p:sp>
        <p:nvSpPr>
          <p:cNvPr id="37892" name="Text Box 4"/>
          <p:cNvSpPr txBox="1">
            <a:spLocks noChangeArrowheads="1"/>
          </p:cNvSpPr>
          <p:nvPr/>
        </p:nvSpPr>
        <p:spPr bwMode="auto">
          <a:xfrm>
            <a:off x="762000" y="1222892"/>
            <a:ext cx="7543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 typeface="Wingdings" pitchFamily="2" charset="2"/>
              <a:buChar char="F"/>
            </a:pPr>
            <a:r>
              <a:rPr lang="fr-FR" dirty="0"/>
              <a:t> </a:t>
            </a:r>
            <a:r>
              <a:rPr lang="fr-FR" b="1" dirty="0"/>
              <a:t>En biologie</a:t>
            </a:r>
            <a:r>
              <a:rPr lang="fr-FR" dirty="0"/>
              <a:t>, calcul de la quantité d’information contenue dans un homme. </a:t>
            </a:r>
            <a:r>
              <a:rPr lang="fr-FR" dirty="0" err="1"/>
              <a:t>H</a:t>
            </a:r>
            <a:r>
              <a:rPr lang="fr-FR" baseline="-25000" dirty="0" err="1"/>
              <a:t>man</a:t>
            </a:r>
            <a:r>
              <a:rPr lang="fr-FR" dirty="0"/>
              <a:t> entre 10</a:t>
            </a:r>
            <a:r>
              <a:rPr lang="fr-FR" baseline="30000" dirty="0"/>
              <a:t>5</a:t>
            </a:r>
            <a:r>
              <a:rPr lang="fr-FR" dirty="0"/>
              <a:t> et 10</a:t>
            </a:r>
            <a:r>
              <a:rPr lang="fr-FR" baseline="30000" dirty="0"/>
              <a:t>10</a:t>
            </a:r>
            <a:r>
              <a:rPr lang="fr-FR" dirty="0"/>
              <a:t> bits.  Gamow et le RNA </a:t>
            </a:r>
            <a:r>
              <a:rPr lang="fr-FR" dirty="0" err="1"/>
              <a:t>Tie</a:t>
            </a:r>
            <a:r>
              <a:rPr lang="fr-FR" dirty="0"/>
              <a:t> Club dans la course à la découverte du code génétique</a:t>
            </a:r>
          </a:p>
        </p:txBody>
      </p:sp>
      <p:sp>
        <p:nvSpPr>
          <p:cNvPr id="37893" name="Text Box 5"/>
          <p:cNvSpPr txBox="1">
            <a:spLocks noChangeArrowheads="1"/>
          </p:cNvSpPr>
          <p:nvPr/>
        </p:nvSpPr>
        <p:spPr bwMode="auto">
          <a:xfrm>
            <a:off x="774526" y="4078813"/>
            <a:ext cx="75312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 typeface="Wingdings" pitchFamily="2" charset="2"/>
              <a:buChar char="F"/>
            </a:pPr>
            <a:r>
              <a:rPr lang="fr-FR" b="1" dirty="0"/>
              <a:t> En psychanalyse</a:t>
            </a:r>
            <a:r>
              <a:rPr lang="fr-FR" dirty="0"/>
              <a:t>, cf. par exemple la conférence de J. Lacan du 3 juin 1955, intitulée « Psychanalyse et Cybernétique ou de la Nature du Langage »</a:t>
            </a:r>
          </a:p>
        </p:txBody>
      </p:sp>
      <p:sp>
        <p:nvSpPr>
          <p:cNvPr id="37894" name="Text Box 6"/>
          <p:cNvSpPr txBox="1">
            <a:spLocks noChangeArrowheads="1"/>
          </p:cNvSpPr>
          <p:nvPr/>
        </p:nvSpPr>
        <p:spPr bwMode="auto">
          <a:xfrm>
            <a:off x="774526" y="2577678"/>
            <a:ext cx="7620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 typeface="Wingdings" pitchFamily="2" charset="2"/>
              <a:buChar char="F"/>
            </a:pPr>
            <a:r>
              <a:rPr lang="fr-FR" b="1" dirty="0"/>
              <a:t> En linguistique</a:t>
            </a:r>
            <a:r>
              <a:rPr lang="fr-FR" dirty="0"/>
              <a:t>, à travers les travaux sur la redondance </a:t>
            </a:r>
            <a:r>
              <a:rPr lang="fr-FR" dirty="0" smtClean="0"/>
              <a:t>(cf</a:t>
            </a:r>
            <a:r>
              <a:rPr lang="fr-FR" dirty="0"/>
              <a:t>. Roman Jakobson, </a:t>
            </a:r>
            <a:r>
              <a:rPr lang="fr-FR" i="1" dirty="0"/>
              <a:t>Essais de Linguistique Générale</a:t>
            </a:r>
            <a:r>
              <a:rPr lang="fr-FR" dirty="0"/>
              <a:t>, Editions de Minuit, Paris, </a:t>
            </a:r>
            <a:r>
              <a:rPr lang="fr-FR" dirty="0" smtClean="0"/>
              <a:t>1963). </a:t>
            </a:r>
            <a:r>
              <a:rPr lang="fr-FR" dirty="0"/>
              <a:t>Il y a des influences réciproques entre linguistique et théorie de l ’information.</a:t>
            </a:r>
          </a:p>
        </p:txBody>
      </p:sp>
      <p:sp>
        <p:nvSpPr>
          <p:cNvPr id="37895" name="Text Box 7"/>
          <p:cNvSpPr txBox="1">
            <a:spLocks noChangeArrowheads="1"/>
          </p:cNvSpPr>
          <p:nvPr/>
        </p:nvSpPr>
        <p:spPr bwMode="auto">
          <a:xfrm>
            <a:off x="819580" y="5229200"/>
            <a:ext cx="75749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 typeface="Wingdings" pitchFamily="2" charset="2"/>
              <a:buChar char="F"/>
            </a:pPr>
            <a:r>
              <a:rPr lang="fr-FR" b="1" dirty="0"/>
              <a:t> En intelligence artificielle</a:t>
            </a:r>
            <a:r>
              <a:rPr lang="fr-FR" dirty="0"/>
              <a:t>, Shannon </a:t>
            </a:r>
            <a:r>
              <a:rPr lang="fr-FR" dirty="0" err="1" smtClean="0"/>
              <a:t>co</a:t>
            </a:r>
            <a:r>
              <a:rPr lang="fr-FR" dirty="0" smtClean="0"/>
              <a:t>-organise </a:t>
            </a:r>
            <a:r>
              <a:rPr lang="fr-FR" dirty="0"/>
              <a:t>avec </a:t>
            </a:r>
            <a:r>
              <a:rPr lang="fr-FR" dirty="0" err="1"/>
              <a:t>Minsky</a:t>
            </a:r>
            <a:r>
              <a:rPr lang="fr-FR" dirty="0"/>
              <a:t> et McCarthy l’école d’été de Hanover… Il a publié différentes machines ‘intelligentes ’...</a:t>
            </a:r>
          </a:p>
        </p:txBody>
      </p:sp>
    </p:spTree>
    <p:extLst>
      <p:ext uri="{BB962C8B-B14F-4D97-AF65-F5344CB8AC3E}">
        <p14:creationId xmlns:p14="http://schemas.microsoft.com/office/powerpoint/2010/main" val="221631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4" grpId="0"/>
      <p:bldP spid="3789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002" name="Group 2"/>
          <p:cNvGrpSpPr>
            <a:grpSpLocks/>
          </p:cNvGrpSpPr>
          <p:nvPr/>
        </p:nvGrpSpPr>
        <p:grpSpPr bwMode="auto">
          <a:xfrm>
            <a:off x="533400" y="4725144"/>
            <a:ext cx="8337550" cy="2101850"/>
            <a:chOff x="295" y="346"/>
            <a:chExt cx="5252" cy="1324"/>
          </a:xfrm>
        </p:grpSpPr>
        <p:pic>
          <p:nvPicPr>
            <p:cNvPr id="128003" name="Picture 3" descr="mon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 y="391"/>
              <a:ext cx="904" cy="1279"/>
            </a:xfrm>
            <a:prstGeom prst="rect">
              <a:avLst/>
            </a:prstGeom>
            <a:noFill/>
            <a:extLst>
              <a:ext uri="{909E8E84-426E-40DD-AFC4-6F175D3DCCD1}">
                <a14:hiddenFill xmlns:a14="http://schemas.microsoft.com/office/drawing/2010/main">
                  <a:solidFill>
                    <a:srgbClr val="FFFFFF"/>
                  </a:solidFill>
                </a14:hiddenFill>
              </a:ext>
            </a:extLst>
          </p:spPr>
        </p:pic>
        <p:sp>
          <p:nvSpPr>
            <p:cNvPr id="128004" name="Text Box 4"/>
            <p:cNvSpPr txBox="1">
              <a:spLocks noChangeArrowheads="1"/>
            </p:cNvSpPr>
            <p:nvPr/>
          </p:nvSpPr>
          <p:spPr bwMode="auto">
            <a:xfrm>
              <a:off x="1247" y="346"/>
              <a:ext cx="4300" cy="1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800" dirty="0"/>
                <a:t>Jacques Monod, </a:t>
              </a:r>
              <a:r>
                <a:rPr lang="fr-FR" sz="1800" dirty="0" smtClean="0"/>
                <a:t>Nobel 1965, en 1970 </a:t>
              </a:r>
              <a:endParaRPr lang="fr-FR" sz="1800" dirty="0"/>
            </a:p>
            <a:p>
              <a:r>
                <a:rPr lang="fr-FR" sz="1800" dirty="0"/>
                <a:t>« dangers de la dégradation génétique dans les sociétés modernes (…).</a:t>
              </a:r>
            </a:p>
            <a:p>
              <a:r>
                <a:rPr lang="fr-FR" sz="1800" dirty="0"/>
                <a:t>Dans la mesure où joue encore une sélection, elle [la sélection] ne </a:t>
              </a:r>
            </a:p>
            <a:p>
              <a:r>
                <a:rPr lang="fr-FR" sz="1800" dirty="0"/>
                <a:t>favorise pas la survivance du plus apte, c’est-à-dire en des termes </a:t>
              </a:r>
            </a:p>
            <a:p>
              <a:r>
                <a:rPr lang="fr-FR" sz="1800" dirty="0"/>
                <a:t>plus modernes la survivance génétique de ce plus apte par une </a:t>
              </a:r>
            </a:p>
            <a:p>
              <a:r>
                <a:rPr lang="fr-FR" sz="1800" dirty="0"/>
                <a:t>expansion plus grande de sa descendance. » </a:t>
              </a:r>
              <a:r>
                <a:rPr lang="fr-FR" sz="1800" i="1" dirty="0"/>
                <a:t>Le Hasard et la Nécessité </a:t>
              </a:r>
            </a:p>
          </p:txBody>
        </p:sp>
      </p:grpSp>
      <p:grpSp>
        <p:nvGrpSpPr>
          <p:cNvPr id="128005" name="Group 5"/>
          <p:cNvGrpSpPr>
            <a:grpSpLocks/>
          </p:cNvGrpSpPr>
          <p:nvPr/>
        </p:nvGrpSpPr>
        <p:grpSpPr bwMode="auto">
          <a:xfrm>
            <a:off x="395288" y="2925763"/>
            <a:ext cx="7767637" cy="2016125"/>
            <a:chOff x="249" y="1616"/>
            <a:chExt cx="4893" cy="1270"/>
          </a:xfrm>
        </p:grpSpPr>
        <p:sp>
          <p:nvSpPr>
            <p:cNvPr id="128006" name="Rectangle 6"/>
            <p:cNvSpPr>
              <a:spLocks noChangeArrowheads="1"/>
            </p:cNvSpPr>
            <p:nvPr/>
          </p:nvSpPr>
          <p:spPr bwMode="auto">
            <a:xfrm>
              <a:off x="249" y="2028"/>
              <a:ext cx="385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fr-FR" sz="1800"/>
                <a:t>Linus Pauling proposait qu’on tatoue sur le front les adolescents </a:t>
              </a:r>
            </a:p>
            <a:p>
              <a:r>
                <a:rPr lang="fr-FR" sz="1800"/>
                <a:t>porteurs de gènes codant pour des maladies mortelles (1968)</a:t>
              </a:r>
            </a:p>
          </p:txBody>
        </p:sp>
        <p:pic>
          <p:nvPicPr>
            <p:cNvPr id="128007" name="Picture 7" descr="pauli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1" y="1616"/>
              <a:ext cx="901" cy="12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8008" name="Group 8"/>
          <p:cNvGrpSpPr>
            <a:grpSpLocks/>
          </p:cNvGrpSpPr>
          <p:nvPr/>
        </p:nvGrpSpPr>
        <p:grpSpPr bwMode="auto">
          <a:xfrm>
            <a:off x="533400" y="838200"/>
            <a:ext cx="7721600" cy="2232025"/>
            <a:chOff x="582" y="2659"/>
            <a:chExt cx="4864" cy="1406"/>
          </a:xfrm>
        </p:grpSpPr>
        <p:sp>
          <p:nvSpPr>
            <p:cNvPr id="128009" name="Rectangle 9"/>
            <p:cNvSpPr>
              <a:spLocks noChangeArrowheads="1"/>
            </p:cNvSpPr>
            <p:nvPr/>
          </p:nvSpPr>
          <p:spPr bwMode="auto">
            <a:xfrm>
              <a:off x="1746" y="3047"/>
              <a:ext cx="3700" cy="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fr-FR" sz="1800" dirty="0"/>
                <a:t>Francis Crick, </a:t>
              </a:r>
              <a:r>
                <a:rPr lang="fr-FR" sz="1800" dirty="0" smtClean="0"/>
                <a:t>Nobel 1962, la même année :</a:t>
              </a:r>
              <a:endParaRPr lang="fr-FR" sz="1800" dirty="0"/>
            </a:p>
            <a:p>
              <a:r>
                <a:rPr lang="fr-FR" sz="1800" dirty="0"/>
                <a:t>« Aucun enfant nouveau-né ne devrait être reconnu humain </a:t>
              </a:r>
            </a:p>
            <a:p>
              <a:r>
                <a:rPr lang="fr-FR" sz="1800" dirty="0"/>
                <a:t>avant d’avoir passé un certain nombre de tests portant sur </a:t>
              </a:r>
            </a:p>
            <a:p>
              <a:r>
                <a:rPr lang="fr-FR" sz="1800" dirty="0"/>
                <a:t>sa dotation génétique (...). S’il ne réussit pas ces tests, il </a:t>
              </a:r>
            </a:p>
            <a:p>
              <a:r>
                <a:rPr lang="fr-FR" sz="1800" dirty="0"/>
                <a:t>perd son droit à la vie. » </a:t>
              </a:r>
            </a:p>
          </p:txBody>
        </p:sp>
        <p:pic>
          <p:nvPicPr>
            <p:cNvPr id="128010" name="Picture 10" descr="cri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2" y="2659"/>
              <a:ext cx="997" cy="1406"/>
            </a:xfrm>
            <a:prstGeom prst="rect">
              <a:avLst/>
            </a:prstGeom>
            <a:noFill/>
            <a:extLst>
              <a:ext uri="{909E8E84-426E-40DD-AFC4-6F175D3DCCD1}">
                <a14:hiddenFill xmlns:a14="http://schemas.microsoft.com/office/drawing/2010/main">
                  <a:solidFill>
                    <a:srgbClr val="FFFFFF"/>
                  </a:solidFill>
                </a14:hiddenFill>
              </a:ext>
            </a:extLst>
          </p:spPr>
        </p:pic>
      </p:grpSp>
      <p:sp>
        <p:nvSpPr>
          <p:cNvPr id="128011" name="Rectangle 11"/>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6.7</a:t>
            </a:r>
          </a:p>
        </p:txBody>
      </p:sp>
      <p:sp>
        <p:nvSpPr>
          <p:cNvPr id="128012" name="Text Box 12"/>
          <p:cNvSpPr txBox="1">
            <a:spLocks noChangeArrowheads="1"/>
          </p:cNvSpPr>
          <p:nvPr/>
        </p:nvSpPr>
        <p:spPr bwMode="auto">
          <a:xfrm>
            <a:off x="250825" y="280988"/>
            <a:ext cx="8589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La notion d’information et l’impérialisme de la biologie moléculaire </a:t>
            </a:r>
          </a:p>
        </p:txBody>
      </p:sp>
    </p:spTree>
    <p:extLst>
      <p:ext uri="{BB962C8B-B14F-4D97-AF65-F5344CB8AC3E}">
        <p14:creationId xmlns:p14="http://schemas.microsoft.com/office/powerpoint/2010/main" val="28888869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80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280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280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685800" y="3048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Des utilisations métaphoriques</a:t>
            </a:r>
            <a:endParaRPr lang="fr-FR" sz="4400">
              <a:solidFill>
                <a:schemeClr val="tx2"/>
              </a:solidFill>
            </a:endParaRPr>
          </a:p>
        </p:txBody>
      </p:sp>
      <p:sp>
        <p:nvSpPr>
          <p:cNvPr id="38915" name="Rectangle 3"/>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6.8</a:t>
            </a:r>
          </a:p>
        </p:txBody>
      </p:sp>
      <p:pic>
        <p:nvPicPr>
          <p:cNvPr id="38916" name="Picture 4" descr="Lettres françai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295400"/>
            <a:ext cx="5257800" cy="4441825"/>
          </a:xfrm>
          <a:prstGeom prst="rect">
            <a:avLst/>
          </a:prstGeom>
          <a:noFill/>
          <a:extLst>
            <a:ext uri="{909E8E84-426E-40DD-AFC4-6F175D3DCCD1}">
              <a14:hiddenFill xmlns:a14="http://schemas.microsoft.com/office/drawing/2010/main">
                <a:solidFill>
                  <a:srgbClr val="FFFFFF"/>
                </a:solidFill>
              </a14:hiddenFill>
            </a:ext>
          </a:extLst>
        </p:spPr>
      </p:pic>
      <p:sp>
        <p:nvSpPr>
          <p:cNvPr id="38917" name="Text Box 5"/>
          <p:cNvSpPr txBox="1">
            <a:spLocks noChangeArrowheads="1"/>
          </p:cNvSpPr>
          <p:nvPr/>
        </p:nvSpPr>
        <p:spPr bwMode="auto">
          <a:xfrm>
            <a:off x="1905000" y="5867400"/>
            <a:ext cx="4937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effectLst>
                  <a:outerShdw blurRad="38100" dist="38100" dir="2700000" algn="tl">
                    <a:srgbClr val="FFFFFF"/>
                  </a:outerShdw>
                </a:effectLst>
              </a:rPr>
              <a:t>Les Lettres françaises, 14 Février 1968</a:t>
            </a:r>
            <a:endParaRPr lang="fr-FR"/>
          </a:p>
        </p:txBody>
      </p:sp>
    </p:spTree>
    <p:extLst>
      <p:ext uri="{BB962C8B-B14F-4D97-AF65-F5344CB8AC3E}">
        <p14:creationId xmlns:p14="http://schemas.microsoft.com/office/powerpoint/2010/main" val="41734303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Box 2"/>
          <p:cNvSpPr txBox="1">
            <a:spLocks noChangeArrowheads="1"/>
          </p:cNvSpPr>
          <p:nvPr/>
        </p:nvSpPr>
        <p:spPr bwMode="auto">
          <a:xfrm>
            <a:off x="34925" y="115888"/>
            <a:ext cx="88677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François Jacob en 1974 dans un article sur le « modèle linguistique en biologie »</a:t>
            </a:r>
          </a:p>
          <a:p>
            <a:r>
              <a:rPr lang="fr-FR" sz="2000"/>
              <a:t>dénonce la « tendance fréquente en biologie à prendre le modèle pour une explication</a:t>
            </a:r>
          </a:p>
          <a:p>
            <a:r>
              <a:rPr lang="fr-FR" sz="2000"/>
              <a:t>et les analogies pour des identités. »</a:t>
            </a:r>
          </a:p>
        </p:txBody>
      </p:sp>
      <p:sp>
        <p:nvSpPr>
          <p:cNvPr id="130051" name="Rectangle 3"/>
          <p:cNvSpPr>
            <a:spLocks noChangeArrowheads="1"/>
          </p:cNvSpPr>
          <p:nvPr/>
        </p:nvSpPr>
        <p:spPr bwMode="auto">
          <a:xfrm>
            <a:off x="8636000" y="6461125"/>
            <a:ext cx="501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6.9</a:t>
            </a:r>
          </a:p>
        </p:txBody>
      </p:sp>
      <p:sp>
        <p:nvSpPr>
          <p:cNvPr id="130052" name="Text Box 4"/>
          <p:cNvSpPr txBox="1">
            <a:spLocks noChangeArrowheads="1"/>
          </p:cNvSpPr>
          <p:nvPr/>
        </p:nvSpPr>
        <p:spPr bwMode="auto">
          <a:xfrm>
            <a:off x="1368425" y="1052513"/>
            <a:ext cx="68707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…et finit en lançant « C’est peut-être </a:t>
            </a:r>
            <a:r>
              <a:rPr lang="fr-FR" sz="2000" i="1"/>
              <a:t>I Ching</a:t>
            </a:r>
            <a:r>
              <a:rPr lang="fr-FR" sz="2000"/>
              <a:t> qu’il faudra étudier </a:t>
            </a:r>
          </a:p>
          <a:p>
            <a:r>
              <a:rPr lang="fr-FR" sz="2000"/>
              <a:t>pour saisir les relations entre hérédité et langage. »</a:t>
            </a:r>
          </a:p>
        </p:txBody>
      </p:sp>
      <p:sp>
        <p:nvSpPr>
          <p:cNvPr id="130053" name="Text Box 5"/>
          <p:cNvSpPr txBox="1">
            <a:spLocks noChangeArrowheads="1"/>
          </p:cNvSpPr>
          <p:nvPr/>
        </p:nvSpPr>
        <p:spPr bwMode="auto">
          <a:xfrm>
            <a:off x="179388" y="1844675"/>
            <a:ext cx="3887787"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1800"/>
              <a:t>Leibniz, en 1703 : « Ce qu’il y a de surprenant dans ce calcul, c’est que </a:t>
            </a:r>
          </a:p>
          <a:p>
            <a:r>
              <a:rPr lang="fr-FR" sz="1800"/>
              <a:t>cette arithmétique par 0 et 1 se trouve contenir le mystère des lignes d’un ancien roi et philosophe nommé Fohy, qu’on croit avoir vécu il y a plus de quatre mille ans et que les Chinois regardent comme le fondateur de leur empire et de leurs sciences. »</a:t>
            </a:r>
          </a:p>
        </p:txBody>
      </p:sp>
      <p:pic>
        <p:nvPicPr>
          <p:cNvPr id="13005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r="-919" b="8214"/>
          <a:stretch>
            <a:fillRect/>
          </a:stretch>
        </p:blipFill>
        <p:spPr bwMode="auto">
          <a:xfrm>
            <a:off x="34925" y="4437063"/>
            <a:ext cx="4537075"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05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3275" y="1773238"/>
            <a:ext cx="44958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1741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0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00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00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30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p:bldP spid="13005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098" name="Group 2"/>
          <p:cNvGrpSpPr>
            <a:grpSpLocks/>
          </p:cNvGrpSpPr>
          <p:nvPr/>
        </p:nvGrpSpPr>
        <p:grpSpPr bwMode="auto">
          <a:xfrm>
            <a:off x="179388" y="260350"/>
            <a:ext cx="5688012" cy="1014413"/>
            <a:chOff x="113" y="164"/>
            <a:chExt cx="3583" cy="639"/>
          </a:xfrm>
        </p:grpSpPr>
        <p:pic>
          <p:nvPicPr>
            <p:cNvPr id="132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 y="164"/>
              <a:ext cx="3583" cy="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2100" name="Rectangle 4"/>
            <p:cNvSpPr>
              <a:spLocks noChangeArrowheads="1"/>
            </p:cNvSpPr>
            <p:nvPr/>
          </p:nvSpPr>
          <p:spPr bwMode="auto">
            <a:xfrm>
              <a:off x="3107" y="164"/>
              <a:ext cx="589" cy="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1321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t="1898" r="171"/>
          <a:stretch>
            <a:fillRect/>
          </a:stretch>
        </p:blipFill>
        <p:spPr bwMode="auto">
          <a:xfrm>
            <a:off x="1908175" y="1773238"/>
            <a:ext cx="5543550" cy="377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2102" name="Rectangle 6"/>
          <p:cNvSpPr>
            <a:spLocks noChangeArrowheads="1"/>
          </p:cNvSpPr>
          <p:nvPr/>
        </p:nvSpPr>
        <p:spPr bwMode="auto">
          <a:xfrm>
            <a:off x="8532813" y="6461125"/>
            <a:ext cx="628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6.10</a:t>
            </a:r>
          </a:p>
        </p:txBody>
      </p:sp>
    </p:spTree>
    <p:extLst>
      <p:ext uri="{BB962C8B-B14F-4D97-AF65-F5344CB8AC3E}">
        <p14:creationId xmlns:p14="http://schemas.microsoft.com/office/powerpoint/2010/main" val="42509032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88913"/>
            <a:ext cx="6480175" cy="105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47" name="Rectangle 3"/>
          <p:cNvSpPr>
            <a:spLocks noChangeArrowheads="1"/>
          </p:cNvSpPr>
          <p:nvPr/>
        </p:nvSpPr>
        <p:spPr bwMode="auto">
          <a:xfrm>
            <a:off x="5867400" y="188913"/>
            <a:ext cx="79216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48" name="Rectangle 4"/>
          <p:cNvSpPr>
            <a:spLocks noChangeArrowheads="1"/>
          </p:cNvSpPr>
          <p:nvPr/>
        </p:nvSpPr>
        <p:spPr bwMode="auto">
          <a:xfrm>
            <a:off x="5867400" y="188913"/>
            <a:ext cx="792163" cy="5032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41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825" y="1628775"/>
            <a:ext cx="83058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50" name="Rectangle 6"/>
          <p:cNvSpPr>
            <a:spLocks noChangeArrowheads="1"/>
          </p:cNvSpPr>
          <p:nvPr/>
        </p:nvSpPr>
        <p:spPr bwMode="auto">
          <a:xfrm>
            <a:off x="8532813" y="6461125"/>
            <a:ext cx="628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6.11</a:t>
            </a:r>
          </a:p>
        </p:txBody>
      </p:sp>
    </p:spTree>
    <p:extLst>
      <p:ext uri="{BB962C8B-B14F-4D97-AF65-F5344CB8AC3E}">
        <p14:creationId xmlns:p14="http://schemas.microsoft.com/office/powerpoint/2010/main" val="31355400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88913"/>
            <a:ext cx="4608512"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6013" y="1196975"/>
            <a:ext cx="6956425" cy="546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6196" name="Rectangle 4"/>
          <p:cNvSpPr>
            <a:spLocks noChangeArrowheads="1"/>
          </p:cNvSpPr>
          <p:nvPr/>
        </p:nvSpPr>
        <p:spPr bwMode="auto">
          <a:xfrm>
            <a:off x="8532813" y="6461125"/>
            <a:ext cx="628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6.12</a:t>
            </a:r>
          </a:p>
        </p:txBody>
      </p:sp>
    </p:spTree>
    <p:extLst>
      <p:ext uri="{BB962C8B-B14F-4D97-AF65-F5344CB8AC3E}">
        <p14:creationId xmlns:p14="http://schemas.microsoft.com/office/powerpoint/2010/main" val="24484467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8532813" y="6461125"/>
            <a:ext cx="628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000"/>
              <a:t>6.13</a:t>
            </a:r>
          </a:p>
        </p:txBody>
      </p:sp>
      <p:pic>
        <p:nvPicPr>
          <p:cNvPr id="138243" name="Picture 3" descr="cloning_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404813"/>
            <a:ext cx="2798763" cy="4365625"/>
          </a:xfrm>
          <a:prstGeom prst="rect">
            <a:avLst/>
          </a:prstGeom>
          <a:noFill/>
          <a:extLst>
            <a:ext uri="{909E8E84-426E-40DD-AFC4-6F175D3DCCD1}">
              <a14:hiddenFill xmlns:a14="http://schemas.microsoft.com/office/drawing/2010/main">
                <a:solidFill>
                  <a:srgbClr val="FFFFFF"/>
                </a:solidFill>
              </a14:hiddenFill>
            </a:ext>
          </a:extLst>
        </p:spPr>
      </p:pic>
      <p:pic>
        <p:nvPicPr>
          <p:cNvPr id="138244" name="Picture 4" descr="dna"/>
          <p:cNvPicPr>
            <a:picLocks noGrp="1" noChangeAspect="1" noChangeArrowheads="1"/>
          </p:cNvPicPr>
          <p:nvPr>
            <p:ph/>
          </p:nvPr>
        </p:nvPicPr>
        <p:blipFill>
          <a:blip r:embed="rId4" cstate="print">
            <a:extLst>
              <a:ext uri="{28A0092B-C50C-407E-A947-70E740481C1C}">
                <a14:useLocalDpi xmlns:a14="http://schemas.microsoft.com/office/drawing/2010/main" val="0"/>
              </a:ext>
            </a:extLst>
          </a:blip>
          <a:srcRect/>
          <a:stretch>
            <a:fillRect/>
          </a:stretch>
        </p:blipFill>
        <p:spPr>
          <a:xfrm>
            <a:off x="6372225" y="3644900"/>
            <a:ext cx="2006600" cy="2822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8245" name="Rectangle 5"/>
          <p:cNvSpPr>
            <a:spLocks noChangeArrowheads="1"/>
          </p:cNvSpPr>
          <p:nvPr/>
        </p:nvSpPr>
        <p:spPr bwMode="auto">
          <a:xfrm>
            <a:off x="3203575" y="1104900"/>
            <a:ext cx="5761038"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fr-FR" sz="1800"/>
              <a:t>« La prochaine étape sera le transfert d’informations et de la personnalité d’un individu vieillissant à son propre clone encore jeune, (...) comme le font les Élohim avec leur </a:t>
            </a:r>
          </a:p>
          <a:p>
            <a:r>
              <a:rPr lang="fr-FR" sz="1800"/>
              <a:t>25 000 ans d'avance scientifique » </a:t>
            </a:r>
          </a:p>
        </p:txBody>
      </p:sp>
      <p:pic>
        <p:nvPicPr>
          <p:cNvPr id="138246" name="Picture 6" descr="messag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2500" y="2420938"/>
            <a:ext cx="2508250" cy="3582987"/>
          </a:xfrm>
          <a:prstGeom prst="rect">
            <a:avLst/>
          </a:prstGeom>
          <a:noFill/>
          <a:extLst>
            <a:ext uri="{909E8E84-426E-40DD-AFC4-6F175D3DCCD1}">
              <a14:hiddenFill xmlns:a14="http://schemas.microsoft.com/office/drawing/2010/main">
                <a:solidFill>
                  <a:srgbClr val="FFFFFF"/>
                </a:solidFill>
              </a14:hiddenFill>
            </a:ext>
          </a:extLst>
        </p:spPr>
      </p:pic>
      <p:sp>
        <p:nvSpPr>
          <p:cNvPr id="138247" name="Text Box 7"/>
          <p:cNvSpPr txBox="1">
            <a:spLocks noChangeArrowheads="1"/>
          </p:cNvSpPr>
          <p:nvPr/>
        </p:nvSpPr>
        <p:spPr bwMode="auto">
          <a:xfrm>
            <a:off x="4408488" y="136525"/>
            <a:ext cx="2052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t>Les Raëliens…</a:t>
            </a:r>
          </a:p>
        </p:txBody>
      </p:sp>
    </p:spTree>
    <p:extLst>
      <p:ext uri="{BB962C8B-B14F-4D97-AF65-F5344CB8AC3E}">
        <p14:creationId xmlns:p14="http://schemas.microsoft.com/office/powerpoint/2010/main" val="3782029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82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82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382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8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5"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Légende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3429000"/>
            <a:ext cx="1943100" cy="2914650"/>
          </a:xfrm>
          <a:prstGeom prst="rect">
            <a:avLst/>
          </a:prstGeom>
          <a:noFill/>
          <a:extLst>
            <a:ext uri="{909E8E84-426E-40DD-AFC4-6F175D3DCCD1}">
              <a14:hiddenFill xmlns:a14="http://schemas.microsoft.com/office/drawing/2010/main">
                <a:solidFill>
                  <a:srgbClr val="FFFFFF"/>
                </a:solidFill>
              </a14:hiddenFill>
            </a:ext>
          </a:extLst>
        </p:spPr>
      </p:pic>
      <p:sp>
        <p:nvSpPr>
          <p:cNvPr id="140291" name="AutoShape 3"/>
          <p:cNvSpPr>
            <a:spLocks noChangeArrowheads="1"/>
          </p:cNvSpPr>
          <p:nvPr/>
        </p:nvSpPr>
        <p:spPr bwMode="auto">
          <a:xfrm>
            <a:off x="76200" y="2811463"/>
            <a:ext cx="6705600" cy="2168525"/>
          </a:xfrm>
          <a:prstGeom prst="wedgeRoundRectCallout">
            <a:avLst>
              <a:gd name="adj1" fmla="val 62713"/>
              <a:gd name="adj2" fmla="val 23134"/>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1400"/>
              <a:t>N. S. : Je ne suis pas d'accord avec vous. </a:t>
            </a:r>
            <a:r>
              <a:rPr lang="fr-FR" sz="1400" b="1">
                <a:solidFill>
                  <a:srgbClr val="FF3300"/>
                </a:solidFill>
              </a:rPr>
              <a:t>J'inclinerais, pour ma part, à penser qu'on naît pédophile</a:t>
            </a:r>
            <a:r>
              <a:rPr lang="fr-FR" sz="1400"/>
              <a:t>, et c'est d'ailleurs un problème que nous ne sachions soigner cette pathologie. Il y a 1200 ou 1300 jeunes qui se suicident en France chaque année, ce n'est pas parce que leurs parents s'en sont mal occupés ! Mais parce que, </a:t>
            </a:r>
            <a:r>
              <a:rPr lang="fr-FR" sz="1400">
                <a:solidFill>
                  <a:srgbClr val="FF3300"/>
                </a:solidFill>
              </a:rPr>
              <a:t>génétiquement, ils avaient une fragilité</a:t>
            </a:r>
            <a:r>
              <a:rPr lang="fr-FR" sz="1400"/>
              <a:t>, une douleur préalable. Prenez les fumeurs : certains développent un cancer, d'autres non. Les premiers ont une faiblesse physiologique héréditaire. Les circonstances ne font pas tout, la part de l'inné est immense.</a:t>
            </a:r>
          </a:p>
          <a:p>
            <a:endParaRPr lang="fr-FR" sz="1400"/>
          </a:p>
        </p:txBody>
      </p:sp>
      <p:sp>
        <p:nvSpPr>
          <p:cNvPr id="140293" name="AutoShape 5"/>
          <p:cNvSpPr>
            <a:spLocks noChangeArrowheads="1"/>
          </p:cNvSpPr>
          <p:nvPr/>
        </p:nvSpPr>
        <p:spPr bwMode="auto">
          <a:xfrm>
            <a:off x="304800" y="762000"/>
            <a:ext cx="8305800" cy="1479550"/>
          </a:xfrm>
          <a:prstGeom prst="wedgeRoundRectCallout">
            <a:avLst>
              <a:gd name="adj1" fmla="val 45931"/>
              <a:gd name="adj2" fmla="val 150000"/>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1400" dirty="0"/>
              <a:t>M. O. : Il y a beaucoup de choses que nous ne choisissons pas. Vous n'avez pas choisi votre sexualité parmi plusieurs formules, par exemple. Un pédophile non plus. Il n'a pas décidé un beau matin, parmi toutes les orientations sexuelles possibles, d'être attiré par les enfants. Pour autant, on ne naît pas homosexuel, ni hétérosexuel, ni pédophile. Je pense que nous sommes façonnés, non pas par nos gènes, mais par notre environnement, par les conditions familiales et socio-historiques dans lesquelles nous évoluons. </a:t>
            </a:r>
            <a:endParaRPr lang="fr-FR" dirty="0"/>
          </a:p>
        </p:txBody>
      </p:sp>
      <p:sp>
        <p:nvSpPr>
          <p:cNvPr id="140294" name="Text Box 6"/>
          <p:cNvSpPr txBox="1">
            <a:spLocks noChangeArrowheads="1"/>
          </p:cNvSpPr>
          <p:nvPr/>
        </p:nvSpPr>
        <p:spPr bwMode="auto">
          <a:xfrm>
            <a:off x="4408488" y="136525"/>
            <a:ext cx="24481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t>…et </a:t>
            </a:r>
            <a:r>
              <a:rPr lang="fr-FR" dirty="0" smtClean="0"/>
              <a:t>un ancien président</a:t>
            </a:r>
            <a:endParaRPr lang="fr-FR" dirty="0"/>
          </a:p>
        </p:txBody>
      </p:sp>
    </p:spTree>
    <p:extLst>
      <p:ext uri="{BB962C8B-B14F-4D97-AF65-F5344CB8AC3E}">
        <p14:creationId xmlns:p14="http://schemas.microsoft.com/office/powerpoint/2010/main" val="4374030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02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0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animBg="1" autoUpdateAnimBg="0"/>
      <p:bldP spid="140293" grpId="0" animBg="1"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685800" y="3048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Développements en physique...</a:t>
            </a:r>
            <a:endParaRPr lang="fr-FR" sz="4400">
              <a:solidFill>
                <a:schemeClr val="tx2"/>
              </a:solidFill>
            </a:endParaRPr>
          </a:p>
        </p:txBody>
      </p:sp>
      <p:sp>
        <p:nvSpPr>
          <p:cNvPr id="40964" name="Text Box 4"/>
          <p:cNvSpPr txBox="1">
            <a:spLocks noChangeArrowheads="1"/>
          </p:cNvSpPr>
          <p:nvPr/>
        </p:nvSpPr>
        <p:spPr bwMode="auto">
          <a:xfrm>
            <a:off x="6553200" y="1295400"/>
            <a:ext cx="20701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a:t>…quantique</a:t>
            </a:r>
            <a:endParaRPr lang="fr-FR"/>
          </a:p>
        </p:txBody>
      </p:sp>
      <p:pic>
        <p:nvPicPr>
          <p:cNvPr id="40965" name="Picture 5" descr="bubble inversé"/>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79" r="4394" b="3492"/>
          <a:stretch/>
        </p:blipFill>
        <p:spPr bwMode="auto">
          <a:xfrm>
            <a:off x="405442" y="1143000"/>
            <a:ext cx="5141343" cy="530093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p:cNvGrpSpPr/>
          <p:nvPr/>
        </p:nvGrpSpPr>
        <p:grpSpPr>
          <a:xfrm>
            <a:off x="6156176" y="2169453"/>
            <a:ext cx="2114550" cy="3717111"/>
            <a:chOff x="6156176" y="2169453"/>
            <a:chExt cx="2114550" cy="3717111"/>
          </a:xfrm>
        </p:grpSpPr>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2169453"/>
              <a:ext cx="2114550"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6919985" y="5517232"/>
              <a:ext cx="652743" cy="369332"/>
            </a:xfrm>
            <a:prstGeom prst="rect">
              <a:avLst/>
            </a:prstGeom>
            <a:noFill/>
          </p:spPr>
          <p:txBody>
            <a:bodyPr wrap="none" rtlCol="0">
              <a:spAutoFit/>
            </a:bodyPr>
            <a:lstStyle/>
            <a:p>
              <a:r>
                <a:rPr lang="en-US" dirty="0" smtClean="0"/>
                <a:t>2010</a:t>
              </a:r>
              <a:endParaRPr lang="en-US" dirty="0"/>
            </a:p>
          </p:txBody>
        </p:sp>
      </p:grpSp>
    </p:spTree>
    <p:extLst>
      <p:ext uri="{BB962C8B-B14F-4D97-AF65-F5344CB8AC3E}">
        <p14:creationId xmlns:p14="http://schemas.microsoft.com/office/powerpoint/2010/main" val="354803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sz="half" idx="1"/>
          </p:nvPr>
        </p:nvSpPr>
        <p:spPr>
          <a:xfrm>
            <a:off x="684213" y="2743200"/>
            <a:ext cx="3810000" cy="4114800"/>
          </a:xfrm>
        </p:spPr>
        <p:txBody>
          <a:bodyPr/>
          <a:lstStyle/>
          <a:p>
            <a:r>
              <a:rPr lang="fr-FR" sz="2800"/>
              <a:t>B. Roy Frieden,</a:t>
            </a:r>
            <a:r>
              <a:rPr lang="fr-FR" sz="2800" b="1"/>
              <a:t> </a:t>
            </a:r>
            <a:r>
              <a:rPr lang="fr-FR" sz="2800" b="1" i="1"/>
              <a:t>Physics from Fisher Information : A Unification</a:t>
            </a:r>
            <a:r>
              <a:rPr lang="fr-FR" sz="2800" b="1"/>
              <a:t> </a:t>
            </a:r>
            <a:r>
              <a:rPr lang="fr-FR" sz="2800"/>
              <a:t/>
            </a:r>
            <a:br>
              <a:rPr lang="fr-FR" sz="2800"/>
            </a:br>
            <a:r>
              <a:rPr lang="fr-FR" sz="2800"/>
              <a:t>(Cambridge University Press, 1998)</a:t>
            </a:r>
          </a:p>
        </p:txBody>
      </p:sp>
      <p:pic>
        <p:nvPicPr>
          <p:cNvPr id="55300" name="Picture 4" descr="roy frieden"/>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859338" y="1196975"/>
            <a:ext cx="3881437" cy="50403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03" name="Rectangle 7"/>
          <p:cNvSpPr>
            <a:spLocks noChangeArrowheads="1"/>
          </p:cNvSpPr>
          <p:nvPr/>
        </p:nvSpPr>
        <p:spPr bwMode="auto">
          <a:xfrm>
            <a:off x="685800" y="3048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a:solidFill>
                  <a:schemeClr val="tx2"/>
                </a:solidFill>
              </a:rPr>
              <a:t>Toujours l’unification...</a:t>
            </a:r>
            <a:endParaRPr lang="fr-FR" sz="4400">
              <a:solidFill>
                <a:schemeClr val="tx2"/>
              </a:solidFill>
            </a:endParaRPr>
          </a:p>
        </p:txBody>
      </p:sp>
      <p:sp>
        <p:nvSpPr>
          <p:cNvPr id="55305" name="Text Box 9"/>
          <p:cNvSpPr txBox="1">
            <a:spLocks noChangeArrowheads="1"/>
          </p:cNvSpPr>
          <p:nvPr/>
        </p:nvSpPr>
        <p:spPr bwMode="auto">
          <a:xfrm>
            <a:off x="971550" y="1268413"/>
            <a:ext cx="31718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3000"/>
              <a:t>…ici à partir de la</a:t>
            </a:r>
          </a:p>
          <a:p>
            <a:r>
              <a:rPr lang="fr-FR" sz="3000"/>
              <a:t>définition de Fisher</a:t>
            </a:r>
            <a:endParaRPr lang="fr-FR"/>
          </a:p>
        </p:txBody>
      </p:sp>
    </p:spTree>
    <p:extLst>
      <p:ext uri="{BB962C8B-B14F-4D97-AF65-F5344CB8AC3E}">
        <p14:creationId xmlns:p14="http://schemas.microsoft.com/office/powerpoint/2010/main" val="23504153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685800" y="228600"/>
            <a:ext cx="7772400" cy="533400"/>
          </a:xfrm>
          <a:prstGeom prst="rect">
            <a:avLst/>
          </a:prstGeom>
          <a:noFill/>
          <a:ln w="38100" cmpd="dbl">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fr-FR" sz="3000" dirty="0" smtClean="0"/>
              <a:t>Conclusion</a:t>
            </a:r>
            <a:endParaRPr lang="fr-FR" sz="4400" dirty="0"/>
          </a:p>
        </p:txBody>
      </p:sp>
      <p:pic>
        <p:nvPicPr>
          <p:cNvPr id="39939" name="Picture 3" descr="Brilloui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3" y="1052513"/>
            <a:ext cx="2517775" cy="3352800"/>
          </a:xfrm>
          <a:prstGeom prst="rect">
            <a:avLst/>
          </a:prstGeom>
          <a:noFill/>
          <a:extLst>
            <a:ext uri="{909E8E84-426E-40DD-AFC4-6F175D3DCCD1}">
              <a14:hiddenFill xmlns:a14="http://schemas.microsoft.com/office/drawing/2010/main">
                <a:solidFill>
                  <a:srgbClr val="FFFFFF"/>
                </a:solidFill>
              </a14:hiddenFill>
            </a:ext>
          </a:extLst>
        </p:spPr>
      </p:pic>
      <p:sp>
        <p:nvSpPr>
          <p:cNvPr id="39940" name="Text Box 4"/>
          <p:cNvSpPr txBox="1">
            <a:spLocks noChangeArrowheads="1"/>
          </p:cNvSpPr>
          <p:nvPr/>
        </p:nvSpPr>
        <p:spPr bwMode="auto">
          <a:xfrm>
            <a:off x="323850" y="4581525"/>
            <a:ext cx="3306763"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200">
                <a:effectLst>
                  <a:outerShdw blurRad="38100" dist="38100" dir="2700000" algn="tl">
                    <a:srgbClr val="FFFFFF"/>
                  </a:outerShdw>
                </a:effectLst>
              </a:rPr>
              <a:t>Léon Brillouin (1889-1969)</a:t>
            </a:r>
            <a:endParaRPr lang="fr-FR"/>
          </a:p>
        </p:txBody>
      </p:sp>
      <p:sp>
        <p:nvSpPr>
          <p:cNvPr id="39941" name="AutoShape 5"/>
          <p:cNvSpPr>
            <a:spLocks noChangeArrowheads="1"/>
          </p:cNvSpPr>
          <p:nvPr/>
        </p:nvSpPr>
        <p:spPr bwMode="auto">
          <a:xfrm>
            <a:off x="3924300" y="908050"/>
            <a:ext cx="5040313" cy="2664966"/>
          </a:xfrm>
          <a:prstGeom prst="wedgeRoundRectCallout">
            <a:avLst>
              <a:gd name="adj1" fmla="val -62125"/>
              <a:gd name="adj2" fmla="val -16537"/>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fr-FR" sz="1800" dirty="0"/>
              <a:t>« La petitesse de ces termes [</a:t>
            </a:r>
            <a:r>
              <a:rPr lang="fr-FR" sz="1800" i="1" dirty="0"/>
              <a:t>l’entropie</a:t>
            </a:r>
            <a:r>
              <a:rPr lang="fr-FR" sz="1800" dirty="0"/>
              <a:t>] </a:t>
            </a:r>
          </a:p>
          <a:p>
            <a:pPr algn="ctr"/>
            <a:r>
              <a:rPr lang="fr-FR" sz="1800" dirty="0"/>
              <a:t>est la raison fondamentale pour laquelle la </a:t>
            </a:r>
          </a:p>
          <a:p>
            <a:pPr algn="ctr"/>
            <a:r>
              <a:rPr lang="fr-FR" sz="1800" dirty="0"/>
              <a:t>transmission d’information par n’importe </a:t>
            </a:r>
          </a:p>
          <a:p>
            <a:pPr algn="ctr"/>
            <a:r>
              <a:rPr lang="fr-FR" sz="1800" dirty="0"/>
              <a:t>quelle méthode pratique, écriture, imprimerie, </a:t>
            </a:r>
          </a:p>
          <a:p>
            <a:pPr algn="ctr"/>
            <a:r>
              <a:rPr lang="fr-FR" sz="1800" dirty="0"/>
              <a:t>télécommunication, est si peu chère en </a:t>
            </a:r>
          </a:p>
          <a:p>
            <a:pPr algn="ctr"/>
            <a:r>
              <a:rPr lang="fr-FR" sz="1800" dirty="0"/>
              <a:t>unité d’entropie, ce qui signifie aussi </a:t>
            </a:r>
          </a:p>
          <a:p>
            <a:pPr algn="ctr"/>
            <a:r>
              <a:rPr lang="fr-FR" sz="1800" b="1" dirty="0"/>
              <a:t>peu chère avec le dollar comme unité</a:t>
            </a:r>
            <a:r>
              <a:rPr lang="fr-FR" sz="1800" dirty="0"/>
              <a:t>. </a:t>
            </a:r>
          </a:p>
          <a:p>
            <a:pPr algn="ctr"/>
            <a:r>
              <a:rPr lang="fr-FR" sz="1800" dirty="0"/>
              <a:t>La vie moderne est basée sur ces faits (…). »</a:t>
            </a:r>
          </a:p>
          <a:p>
            <a:pPr algn="ctr"/>
            <a:r>
              <a:rPr lang="fr-FR" sz="1800" i="1" dirty="0"/>
              <a:t>Journal of </a:t>
            </a:r>
            <a:r>
              <a:rPr lang="fr-FR" sz="1800" i="1" dirty="0" err="1"/>
              <a:t>Applied</a:t>
            </a:r>
            <a:r>
              <a:rPr lang="fr-FR" sz="1800" i="1" dirty="0"/>
              <a:t> </a:t>
            </a:r>
            <a:r>
              <a:rPr lang="fr-FR" sz="1800" i="1" dirty="0" err="1"/>
              <a:t>Physics</a:t>
            </a:r>
            <a:r>
              <a:rPr lang="fr-FR" sz="1800" i="1" dirty="0"/>
              <a:t>,</a:t>
            </a:r>
            <a:r>
              <a:rPr lang="fr-FR" sz="1800" dirty="0"/>
              <a:t> 1954</a:t>
            </a:r>
            <a:r>
              <a:rPr lang="fr-FR" sz="2000" dirty="0"/>
              <a:t> </a:t>
            </a:r>
          </a:p>
        </p:txBody>
      </p:sp>
      <p:pic>
        <p:nvPicPr>
          <p:cNvPr id="39944" name="Picture 8" descr="That's all folk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8450" y="4615829"/>
            <a:ext cx="1809750" cy="17970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24300" y="3716338"/>
            <a:ext cx="2139747" cy="3016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594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9944"/>
                                        </p:tgtEl>
                                        <p:attrNameLst>
                                          <p:attrName>style.visibility</p:attrName>
                                        </p:attrNameLst>
                                      </p:cBhvr>
                                      <p:to>
                                        <p:strVal val="visible"/>
                                      </p:to>
                                    </p:set>
                                    <p:animEffect transition="in" filter="dissolve">
                                      <p:cBhvr>
                                        <p:cTn id="11" dur="500"/>
                                        <p:tgtEl>
                                          <p:spTgt spid="399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1626</TotalTime>
  <Words>3591</Words>
  <Application>Microsoft Office PowerPoint</Application>
  <PresentationFormat>Affichage à l'écran (4:3)</PresentationFormat>
  <Paragraphs>408</Paragraphs>
  <Slides>57</Slides>
  <Notes>37</Notes>
  <HiddenSlides>0</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2</vt:i4>
      </vt:variant>
      <vt:variant>
        <vt:lpstr>Titres des diapositives</vt:lpstr>
      </vt:variant>
      <vt:variant>
        <vt:i4>57</vt:i4>
      </vt:variant>
    </vt:vector>
  </HeadingPairs>
  <TitlesOfParts>
    <vt:vector size="63" baseType="lpstr">
      <vt:lpstr>Arial</vt:lpstr>
      <vt:lpstr>Calibri</vt:lpstr>
      <vt:lpstr>Wingdings</vt:lpstr>
      <vt:lpstr>Thème Office</vt:lpstr>
      <vt:lpstr>Graphique</vt:lpstr>
      <vt:lpstr>Image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II – La notion d’information au cœur de préoccupations techniques</vt:lpstr>
      <vt:lpstr>Présentation PowerPoint</vt:lpstr>
      <vt:lpstr>Présentation PowerPoint</vt:lpstr>
      <vt:lpstr>Présentation PowerPoint</vt:lpstr>
      <vt:lpstr>Présentation PowerPoint</vt:lpstr>
      <vt:lpstr>Présentation PowerPoint</vt:lpstr>
      <vt:lpstr>III – Science, technique… et intérêts militaires</vt:lpstr>
      <vt:lpstr>Présentation PowerPoint</vt:lpstr>
      <vt:lpstr>Présentation PowerPoint</vt:lpstr>
      <vt:lpstr>Présentation PowerPoint</vt:lpstr>
      <vt:lpstr>Le couplage Radar / DCA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 – Théorie de l’information et  cybernétique : quels liens ?</vt:lpstr>
      <vt:lpstr>Présentation PowerPoint</vt:lpstr>
      <vt:lpstr>Présentation PowerPoint</vt:lpstr>
      <vt:lpstr>Présentation PowerPoint</vt:lpstr>
      <vt:lpstr>Contextes nationaux</vt:lpstr>
      <vt:lpstr>Présentation PowerPoint</vt:lpstr>
      <vt:lpstr>VI – Taxonomie des différents types d’application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Jerome</dc:creator>
  <cp:lastModifiedBy>Jerome Segal</cp:lastModifiedBy>
  <cp:revision>24</cp:revision>
  <dcterms:created xsi:type="dcterms:W3CDTF">2016-11-16T20:14:20Z</dcterms:created>
  <dcterms:modified xsi:type="dcterms:W3CDTF">2026-05-05T11:59:07Z</dcterms:modified>
</cp:coreProperties>
</file>