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sldIdLst>
    <p:sldId id="256" r:id="rId2"/>
    <p:sldId id="258" r:id="rId3"/>
    <p:sldId id="259" r:id="rId4"/>
    <p:sldId id="260" r:id="rId5"/>
    <p:sldId id="261" r:id="rId6"/>
    <p:sldId id="262" r:id="rId7"/>
    <p:sldId id="263" r:id="rId8"/>
    <p:sldId id="275" r:id="rId9"/>
    <p:sldId id="276" r:id="rId10"/>
    <p:sldId id="264" r:id="rId11"/>
    <p:sldId id="277" r:id="rId12"/>
    <p:sldId id="265" r:id="rId13"/>
    <p:sldId id="266" r:id="rId14"/>
    <p:sldId id="278" r:id="rId15"/>
    <p:sldId id="267" r:id="rId16"/>
    <p:sldId id="268" r:id="rId17"/>
    <p:sldId id="279" r:id="rId18"/>
    <p:sldId id="269" r:id="rId19"/>
    <p:sldId id="271" r:id="rId20"/>
    <p:sldId id="270" r:id="rId21"/>
    <p:sldId id="272" r:id="rId22"/>
    <p:sldId id="273" r:id="rId23"/>
    <p:sldId id="274" r:id="rId24"/>
    <p:sldId id="280" r:id="rId25"/>
    <p:sldId id="281" r:id="rId26"/>
    <p:sldId id="282" r:id="rId27"/>
    <p:sldId id="283" r:id="rId28"/>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357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6405"/>
  </p:normalViewPr>
  <p:slideViewPr>
    <p:cSldViewPr snapToGrid="0" snapToObjects="1">
      <p:cViewPr varScale="1">
        <p:scale>
          <a:sx n="118" d="100"/>
          <a:sy n="118" d="100"/>
        </p:scale>
        <p:origin x="168" y="5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iapositive de tit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03175445-84C7-9640-A029-FAB8CFF323F0}"/>
              </a:ext>
            </a:extLst>
          </p:cNvPr>
          <p:cNvSpPr>
            <a:spLocks noGrp="1"/>
          </p:cNvSpPr>
          <p:nvPr>
            <p:ph type="title"/>
          </p:nvPr>
        </p:nvSpPr>
        <p:spPr>
          <a:xfrm>
            <a:off x="457200" y="1045602"/>
            <a:ext cx="8229600" cy="1143000"/>
          </a:xfrm>
          <a:prstGeom prst="rect">
            <a:avLst/>
          </a:prstGeom>
        </p:spPr>
        <p:txBody>
          <a:bodyPr vert="horz" lIns="91440" tIns="45720" rIns="91440" bIns="45720" rtlCol="0" anchor="ctr">
            <a:normAutofit/>
          </a:body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2B3B56AF-F80A-C34B-A87E-2C4106D501B2}"/>
              </a:ext>
            </a:extLst>
          </p:cNvPr>
          <p:cNvSpPr>
            <a:spLocks noGrp="1"/>
          </p:cNvSpPr>
          <p:nvPr>
            <p:ph idx="1"/>
          </p:nvPr>
        </p:nvSpPr>
        <p:spPr>
          <a:xfrm>
            <a:off x="457200" y="2371164"/>
            <a:ext cx="8229600" cy="4073114"/>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26607614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re et contenu">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re 1"/>
          <p:cNvSpPr>
            <a:spLocks noGrp="1"/>
          </p:cNvSpPr>
          <p:nvPr>
            <p:ph type="ctrTitle"/>
          </p:nvPr>
        </p:nvSpPr>
        <p:spPr>
          <a:xfrm>
            <a:off x="869330" y="977128"/>
            <a:ext cx="6400800" cy="1470025"/>
          </a:xfrm>
          <a:prstGeom prst="rect">
            <a:avLst/>
          </a:prstGeom>
        </p:spPr>
        <p:txBody>
          <a:bodyPr>
            <a:normAutofit/>
          </a:bodyPr>
          <a:lstStyle/>
          <a:p>
            <a:pPr algn="l"/>
            <a:r>
              <a:rPr lang="fr-FR" sz="4000">
                <a:solidFill>
                  <a:srgbClr val="E55265"/>
                </a:solidFill>
                <a:latin typeface="Arial"/>
                <a:cs typeface="Arial"/>
              </a:rPr>
              <a:t>Modifiez le style du titre</a:t>
            </a:r>
            <a:endParaRPr lang="fr-FR" sz="4000" dirty="0">
              <a:solidFill>
                <a:srgbClr val="E55265"/>
              </a:solidFill>
              <a:latin typeface="Arial"/>
              <a:cs typeface="Arial"/>
            </a:endParaRPr>
          </a:p>
        </p:txBody>
      </p:sp>
      <p:sp>
        <p:nvSpPr>
          <p:cNvPr id="8" name="Sous-titre 2"/>
          <p:cNvSpPr>
            <a:spLocks noGrp="1"/>
          </p:cNvSpPr>
          <p:nvPr>
            <p:ph type="subTitle" idx="1"/>
          </p:nvPr>
        </p:nvSpPr>
        <p:spPr>
          <a:xfrm>
            <a:off x="869330" y="2396026"/>
            <a:ext cx="6290724" cy="2491758"/>
          </a:xfrm>
          <a:prstGeom prst="rect">
            <a:avLst/>
          </a:prstGeom>
        </p:spPr>
        <p:txBody>
          <a:bodyPr>
            <a:noAutofit/>
          </a:bodyPr>
          <a:lstStyle>
            <a:lvl1pPr marL="0" indent="0">
              <a:buNone/>
              <a:defRPr>
                <a:latin typeface="Arial"/>
              </a:defRPr>
            </a:lvl1pPr>
          </a:lstStyle>
          <a:p>
            <a:pPr algn="l"/>
            <a:r>
              <a:rPr lang="fr-FR" sz="2200" baseline="30000">
                <a:solidFill>
                  <a:srgbClr val="652F79"/>
                </a:solidFill>
              </a:rPr>
              <a:t>Modifiez le style des sous-titres du masque</a:t>
            </a:r>
            <a:endParaRPr lang="fr-FR" sz="2200" baseline="30000" dirty="0">
              <a:solidFill>
                <a:srgbClr val="652F79"/>
              </a:solidFill>
            </a:endParaRPr>
          </a:p>
        </p:txBody>
      </p:sp>
    </p:spTree>
    <p:extLst>
      <p:ext uri="{BB962C8B-B14F-4D97-AF65-F5344CB8AC3E}">
        <p14:creationId xmlns:p14="http://schemas.microsoft.com/office/powerpoint/2010/main" val="1712715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dirty="0"/>
              <a:t>Cliquez et modifiez le titre</a:t>
            </a:r>
          </a:p>
        </p:txBody>
      </p:sp>
      <p:sp>
        <p:nvSpPr>
          <p:cNvPr id="3" name="Espace réservé du texte 2"/>
          <p:cNvSpPr>
            <a:spLocks noGrp="1"/>
          </p:cNvSpPr>
          <p:nvPr>
            <p:ph type="body" idx="1"/>
          </p:nvPr>
        </p:nvSpPr>
        <p:spPr>
          <a:xfrm>
            <a:off x="457200" y="1600200"/>
            <a:ext cx="8229600" cy="4073114"/>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893310249"/>
      </p:ext>
    </p:extLst>
  </p:cSld>
  <p:clrMap bg1="lt1" tx1="dk1" bg2="lt2" tx2="dk2" accent1="accent1" accent2="accent2" accent3="accent3" accent4="accent4" accent5="accent5" accent6="accent6" hlink="hlink" folHlink="folHlink"/>
  <p:sldLayoutIdLst>
    <p:sldLayoutId id="2147483661" r:id="rId1"/>
    <p:sldLayoutId id="2147483662" r:id="rId2"/>
  </p:sldLayoutIdLst>
  <p:hf hdr="0" dt="0"/>
  <p:txStyles>
    <p:titleStyle>
      <a:lvl1pPr algn="l" defTabSz="457200" rtl="0" eaLnBrk="1" latinLnBrk="0" hangingPunct="1">
        <a:spcBef>
          <a:spcPct val="0"/>
        </a:spcBef>
        <a:buNone/>
        <a:defRPr sz="4000" kern="1200">
          <a:solidFill>
            <a:srgbClr val="E55265"/>
          </a:solidFill>
          <a:latin typeface=""/>
          <a:ea typeface="+mj-ea"/>
          <a:cs typeface="+mj-cs"/>
        </a:defRPr>
      </a:lvl1pPr>
    </p:titleStyle>
    <p:bodyStyle>
      <a:lvl1pPr marL="342900" indent="-342900" algn="l" defTabSz="457200" rtl="0" eaLnBrk="1" latinLnBrk="0" hangingPunct="1">
        <a:spcBef>
          <a:spcPct val="20000"/>
        </a:spcBef>
        <a:buFont typeface="Arial"/>
        <a:buChar char="•"/>
        <a:defRPr sz="2200" kern="1200">
          <a:solidFill>
            <a:srgbClr val="593276"/>
          </a:solidFill>
          <a:latin typeface="+mn-lt"/>
          <a:ea typeface="+mn-ea"/>
          <a:cs typeface="+mn-cs"/>
        </a:defRPr>
      </a:lvl1pPr>
      <a:lvl2pPr marL="742950" indent="-285750" algn="l" defTabSz="457200" rtl="0" eaLnBrk="1" latinLnBrk="0" hangingPunct="1">
        <a:spcBef>
          <a:spcPct val="20000"/>
        </a:spcBef>
        <a:buFont typeface="Arial"/>
        <a:buChar char="–"/>
        <a:defRPr sz="2200" kern="1200">
          <a:solidFill>
            <a:srgbClr val="593276"/>
          </a:solidFill>
          <a:latin typeface="+mn-lt"/>
          <a:ea typeface="+mn-ea"/>
          <a:cs typeface="+mn-cs"/>
        </a:defRPr>
      </a:lvl2pPr>
      <a:lvl3pPr marL="1143000" indent="-228600" algn="l" defTabSz="457200" rtl="0" eaLnBrk="1" latinLnBrk="0" hangingPunct="1">
        <a:spcBef>
          <a:spcPct val="20000"/>
        </a:spcBef>
        <a:buFont typeface="Arial"/>
        <a:buChar char="•"/>
        <a:defRPr sz="2200" kern="1200">
          <a:solidFill>
            <a:srgbClr val="593276"/>
          </a:solidFill>
          <a:latin typeface="+mn-lt"/>
          <a:ea typeface="+mn-ea"/>
          <a:cs typeface="+mn-cs"/>
        </a:defRPr>
      </a:lvl3pPr>
      <a:lvl4pPr marL="1600200" indent="-228600" algn="l" defTabSz="457200" rtl="0" eaLnBrk="1" latinLnBrk="0" hangingPunct="1">
        <a:spcBef>
          <a:spcPct val="20000"/>
        </a:spcBef>
        <a:buFont typeface="Arial"/>
        <a:buChar char="–"/>
        <a:defRPr sz="2200" kern="1200">
          <a:solidFill>
            <a:srgbClr val="593276"/>
          </a:solidFill>
          <a:latin typeface="+mn-lt"/>
          <a:ea typeface="+mn-ea"/>
          <a:cs typeface="+mn-cs"/>
        </a:defRPr>
      </a:lvl4pPr>
      <a:lvl5pPr marL="2057400" indent="-228600" algn="l" defTabSz="457200" rtl="0" eaLnBrk="1" latinLnBrk="0" hangingPunct="1">
        <a:spcBef>
          <a:spcPct val="20000"/>
        </a:spcBef>
        <a:buFont typeface="Arial"/>
        <a:buChar char="»"/>
        <a:defRPr sz="2200" kern="1200">
          <a:solidFill>
            <a:srgbClr val="593276"/>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hyperlink" Target="https://jerome-segal.eu/"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52213" y="9512"/>
            <a:ext cx="1580080" cy="1580080"/>
          </a:xfrm>
          <a:prstGeom prst="rect">
            <a:avLst/>
          </a:prstGeom>
        </p:spPr>
      </p:pic>
      <p:sp>
        <p:nvSpPr>
          <p:cNvPr id="2" name="Titre 1">
            <a:extLst>
              <a:ext uri="{FF2B5EF4-FFF2-40B4-BE49-F238E27FC236}">
                <a16:creationId xmlns:a16="http://schemas.microsoft.com/office/drawing/2014/main" id="{C226BE88-B350-4E4F-8F08-B3B52A306386}"/>
              </a:ext>
            </a:extLst>
          </p:cNvPr>
          <p:cNvSpPr>
            <a:spLocks noGrp="1"/>
          </p:cNvSpPr>
          <p:nvPr>
            <p:ph type="title"/>
          </p:nvPr>
        </p:nvSpPr>
        <p:spPr>
          <a:xfrm>
            <a:off x="451788" y="1196129"/>
            <a:ext cx="8229600" cy="1143000"/>
          </a:xfrm>
        </p:spPr>
        <p:txBody>
          <a:bodyPr>
            <a:noAutofit/>
          </a:bodyPr>
          <a:lstStyle/>
          <a:p>
            <a:pPr algn="ctr"/>
            <a:r>
              <a:rPr lang="fr-FR" sz="5000" dirty="0" smtClean="0"/>
              <a:t>Pourquoi courir ? </a:t>
            </a:r>
            <a:br>
              <a:rPr lang="fr-FR" sz="5000" dirty="0" smtClean="0"/>
            </a:br>
            <a:r>
              <a:rPr lang="fr-FR" sz="3000" dirty="0" smtClean="0"/>
              <a:t>10 des 20 raisons de pratique la course à pied</a:t>
            </a:r>
            <a:endParaRPr lang="fr-FR" sz="3000" dirty="0"/>
          </a:p>
        </p:txBody>
      </p:sp>
      <p:sp>
        <p:nvSpPr>
          <p:cNvPr id="9" name="ZoneTexte 8"/>
          <p:cNvSpPr txBox="1"/>
          <p:nvPr/>
        </p:nvSpPr>
        <p:spPr>
          <a:xfrm>
            <a:off x="6997016" y="6020865"/>
            <a:ext cx="2266390" cy="923330"/>
          </a:xfrm>
          <a:prstGeom prst="rect">
            <a:avLst/>
          </a:prstGeom>
          <a:noFill/>
        </p:spPr>
        <p:txBody>
          <a:bodyPr wrap="none" rtlCol="0">
            <a:spAutoFit/>
          </a:bodyPr>
          <a:lstStyle/>
          <a:p>
            <a:r>
              <a:rPr lang="fr-FR" dirty="0" smtClean="0">
                <a:solidFill>
                  <a:srgbClr val="5B3578"/>
                </a:solidFill>
                <a:hlinkClick r:id="rId4"/>
              </a:rPr>
              <a:t>Jérôme Segal</a:t>
            </a:r>
            <a:r>
              <a:rPr lang="fr-FR" dirty="0" smtClean="0">
                <a:solidFill>
                  <a:srgbClr val="5B3578"/>
                </a:solidFill>
              </a:rPr>
              <a:t/>
            </a:r>
            <a:br>
              <a:rPr lang="fr-FR" dirty="0" smtClean="0">
                <a:solidFill>
                  <a:srgbClr val="5B3578"/>
                </a:solidFill>
              </a:rPr>
            </a:br>
            <a:r>
              <a:rPr lang="fr-FR" i="1" dirty="0" smtClean="0">
                <a:solidFill>
                  <a:srgbClr val="5B3578"/>
                </a:solidFill>
              </a:rPr>
              <a:t>Maître de conférences</a:t>
            </a:r>
            <a:r>
              <a:rPr lang="fr-FR" i="1" dirty="0" smtClean="0">
                <a:solidFill>
                  <a:srgbClr val="5B3578"/>
                </a:solidFill>
              </a:rPr>
              <a:t/>
            </a:r>
            <a:br>
              <a:rPr lang="fr-FR" i="1" dirty="0" smtClean="0">
                <a:solidFill>
                  <a:srgbClr val="5B3578"/>
                </a:solidFill>
              </a:rPr>
            </a:br>
            <a:r>
              <a:rPr lang="fr-FR" i="1" dirty="0" smtClean="0">
                <a:solidFill>
                  <a:srgbClr val="5B3578"/>
                </a:solidFill>
              </a:rPr>
              <a:t>à </a:t>
            </a:r>
            <a:r>
              <a:rPr lang="fr-FR" i="1" dirty="0" smtClean="0">
                <a:solidFill>
                  <a:srgbClr val="5B3578"/>
                </a:solidFill>
              </a:rPr>
              <a:t>la Sorbonne</a:t>
            </a:r>
            <a:endParaRPr lang="fr-FR" i="1" dirty="0">
              <a:solidFill>
                <a:srgbClr val="5B3578"/>
              </a:solidFill>
            </a:endParaRPr>
          </a:p>
        </p:txBody>
      </p:sp>
      <p:sp>
        <p:nvSpPr>
          <p:cNvPr id="10" name="Rectangle 9"/>
          <p:cNvSpPr/>
          <p:nvPr/>
        </p:nvSpPr>
        <p:spPr>
          <a:xfrm>
            <a:off x="1503236" y="6101158"/>
            <a:ext cx="1401730" cy="646331"/>
          </a:xfrm>
          <a:prstGeom prst="rect">
            <a:avLst/>
          </a:prstGeom>
        </p:spPr>
        <p:txBody>
          <a:bodyPr wrap="none">
            <a:spAutoFit/>
          </a:bodyPr>
          <a:lstStyle/>
          <a:p>
            <a:r>
              <a:rPr lang="fr-FR" dirty="0" smtClean="0">
                <a:solidFill>
                  <a:srgbClr val="5B3578"/>
                </a:solidFill>
              </a:rPr>
              <a:t>Le Musset, </a:t>
            </a:r>
          </a:p>
          <a:p>
            <a:r>
              <a:rPr lang="fr-FR" dirty="0" smtClean="0">
                <a:solidFill>
                  <a:srgbClr val="5B3578"/>
                </a:solidFill>
              </a:rPr>
              <a:t>8 juillet 2026</a:t>
            </a:r>
            <a:endParaRPr lang="fr-FR" dirty="0"/>
          </a:p>
        </p:txBody>
      </p:sp>
      <p:pic>
        <p:nvPicPr>
          <p:cNvPr id="11" name="Image 10"/>
          <p:cNvPicPr>
            <a:picLocks noChangeAspect="1"/>
          </p:cNvPicPr>
          <p:nvPr/>
        </p:nvPicPr>
        <p:blipFill>
          <a:blip r:embed="rId5"/>
          <a:stretch>
            <a:fillRect/>
          </a:stretch>
        </p:blipFill>
        <p:spPr>
          <a:xfrm>
            <a:off x="2261188" y="2534452"/>
            <a:ext cx="4610800" cy="3421699"/>
          </a:xfrm>
          <a:prstGeom prst="rect">
            <a:avLst/>
          </a:prstGeom>
        </p:spPr>
      </p:pic>
    </p:spTree>
    <p:extLst>
      <p:ext uri="{BB962C8B-B14F-4D97-AF65-F5344CB8AC3E}">
        <p14:creationId xmlns:p14="http://schemas.microsoft.com/office/powerpoint/2010/main" val="21982640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970892" y="540610"/>
            <a:ext cx="4837648" cy="5355312"/>
          </a:xfrm>
          <a:prstGeom prst="rect">
            <a:avLst/>
          </a:prstGeom>
          <a:noFill/>
        </p:spPr>
        <p:txBody>
          <a:bodyPr wrap="square" rtlCol="0">
            <a:spAutoFit/>
          </a:bodyPr>
          <a:lstStyle/>
          <a:p>
            <a:pPr marL="285750" indent="-285750">
              <a:spcAft>
                <a:spcPts val="1200"/>
              </a:spcAft>
              <a:buFont typeface="Wingdings" panose="05000000000000000000" pitchFamily="2" charset="2"/>
              <a:buChar char="§"/>
            </a:pPr>
            <a:r>
              <a:rPr lang="fr-FR" dirty="0" smtClean="0">
                <a:solidFill>
                  <a:srgbClr val="5B3578"/>
                </a:solidFill>
              </a:rPr>
              <a:t>Coureur amateur </a:t>
            </a:r>
            <a:r>
              <a:rPr lang="fr-FR" dirty="0">
                <a:solidFill>
                  <a:srgbClr val="5B3578"/>
                </a:solidFill>
              </a:rPr>
              <a:t>devenu sérieux mais n’ayant jamais dépassé</a:t>
            </a:r>
            <a:r>
              <a:rPr lang="fr-FR" dirty="0" smtClean="0">
                <a:solidFill>
                  <a:srgbClr val="5B3578"/>
                </a:solidFill>
              </a:rPr>
              <a:t>, au </a:t>
            </a:r>
            <a:r>
              <a:rPr lang="fr-FR" dirty="0">
                <a:solidFill>
                  <a:srgbClr val="5B3578"/>
                </a:solidFill>
              </a:rPr>
              <a:t>sommet de mes capacités, un petit niveau </a:t>
            </a:r>
            <a:r>
              <a:rPr lang="fr-FR" dirty="0" smtClean="0">
                <a:solidFill>
                  <a:srgbClr val="5B3578"/>
                </a:solidFill>
              </a:rPr>
              <a:t>régional.</a:t>
            </a:r>
          </a:p>
          <a:p>
            <a:pPr marL="285750" indent="-285750">
              <a:spcAft>
                <a:spcPts val="1200"/>
              </a:spcAft>
              <a:buFont typeface="Wingdings" panose="05000000000000000000" pitchFamily="2" charset="2"/>
              <a:buChar char="§"/>
            </a:pPr>
            <a:r>
              <a:rPr lang="fr-FR" dirty="0" smtClean="0">
                <a:solidFill>
                  <a:srgbClr val="5B3578"/>
                </a:solidFill>
              </a:rPr>
              <a:t>Quelqu’un de « normal »</a:t>
            </a:r>
          </a:p>
          <a:p>
            <a:pPr marL="285750" indent="-285750">
              <a:spcAft>
                <a:spcPts val="1200"/>
              </a:spcAft>
              <a:buFont typeface="Wingdings" panose="05000000000000000000" pitchFamily="2" charset="2"/>
              <a:buChar char="§"/>
            </a:pPr>
            <a:r>
              <a:rPr lang="fr-FR" dirty="0" smtClean="0">
                <a:solidFill>
                  <a:srgbClr val="5B3578"/>
                </a:solidFill>
              </a:rPr>
              <a:t>2003 : -15 kg en trois mois</a:t>
            </a:r>
          </a:p>
          <a:p>
            <a:pPr marL="285750" indent="-285750">
              <a:spcAft>
                <a:spcPts val="1200"/>
              </a:spcAft>
              <a:buFont typeface="Wingdings" panose="05000000000000000000" pitchFamily="2" charset="2"/>
              <a:buChar char="§"/>
            </a:pPr>
            <a:r>
              <a:rPr lang="fr-FR" dirty="0" smtClean="0">
                <a:solidFill>
                  <a:srgbClr val="5B3578"/>
                </a:solidFill>
              </a:rPr>
              <a:t>Puis 91 marathons ou ultras</a:t>
            </a:r>
          </a:p>
          <a:p>
            <a:pPr marL="285750" indent="-285750">
              <a:spcAft>
                <a:spcPts val="1200"/>
              </a:spcAft>
              <a:buFont typeface="Wingdings" panose="05000000000000000000" pitchFamily="2" charset="2"/>
              <a:buChar char="§"/>
            </a:pPr>
            <a:r>
              <a:rPr lang="fr-FR" dirty="0" smtClean="0">
                <a:solidFill>
                  <a:srgbClr val="5B3578"/>
                </a:solidFill>
              </a:rPr>
              <a:t>~ 4000 km / an (~ 11 km / jour)</a:t>
            </a:r>
          </a:p>
          <a:p>
            <a:pPr marL="285750" indent="-285750">
              <a:spcAft>
                <a:spcPts val="1200"/>
              </a:spcAft>
              <a:buFont typeface="Wingdings" panose="05000000000000000000" pitchFamily="2" charset="2"/>
              <a:buChar char="§"/>
            </a:pPr>
            <a:r>
              <a:rPr lang="fr-FR" dirty="0" smtClean="0">
                <a:solidFill>
                  <a:srgbClr val="5B3578"/>
                </a:solidFill>
              </a:rPr>
              <a:t>Essayiste intéressé par la course à pied (double  formation)</a:t>
            </a:r>
          </a:p>
          <a:p>
            <a:pPr marL="285750" indent="-285750">
              <a:spcAft>
                <a:spcPts val="1200"/>
              </a:spcAft>
              <a:buFont typeface="Wingdings" panose="05000000000000000000" pitchFamily="2" charset="2"/>
              <a:buChar char="§"/>
            </a:pPr>
            <a:r>
              <a:rPr lang="fr-FR" dirty="0" smtClean="0">
                <a:solidFill>
                  <a:srgbClr val="5B3578"/>
                </a:solidFill>
              </a:rPr>
              <a:t>Que nous disent les sciences (SHS ou dites exactes) sur la course à pied ?</a:t>
            </a:r>
          </a:p>
          <a:p>
            <a:pPr marL="285750" indent="-285750">
              <a:spcAft>
                <a:spcPts val="1200"/>
              </a:spcAft>
              <a:buFont typeface="Wingdings" panose="05000000000000000000" pitchFamily="2" charset="2"/>
              <a:buChar char="§"/>
            </a:pPr>
            <a:r>
              <a:rPr lang="fr-FR" dirty="0" smtClean="0">
                <a:solidFill>
                  <a:srgbClr val="5B3578"/>
                </a:solidFill>
              </a:rPr>
              <a:t>Pas « coach »</a:t>
            </a:r>
          </a:p>
          <a:p>
            <a:pPr marL="285750" indent="-285750">
              <a:spcAft>
                <a:spcPts val="1200"/>
              </a:spcAft>
              <a:buFont typeface="Wingdings" panose="05000000000000000000" pitchFamily="2" charset="2"/>
              <a:buChar char="§"/>
            </a:pPr>
            <a:r>
              <a:rPr lang="fr-FR" dirty="0" smtClean="0">
                <a:solidFill>
                  <a:srgbClr val="5B3578"/>
                </a:solidFill>
              </a:rPr>
              <a:t>Pas de plans d’entraînement</a:t>
            </a:r>
          </a:p>
          <a:p>
            <a:pPr marL="285750" indent="-285750">
              <a:spcAft>
                <a:spcPts val="1200"/>
              </a:spcAft>
              <a:buFont typeface="Wingdings" panose="05000000000000000000" pitchFamily="2" charset="2"/>
              <a:buChar char="§"/>
            </a:pPr>
            <a:r>
              <a:rPr lang="fr-FR" dirty="0" smtClean="0">
                <a:solidFill>
                  <a:srgbClr val="5B3578"/>
                </a:solidFill>
              </a:rPr>
              <a:t>Davantage une réflexion pluridisciplinaire</a:t>
            </a:r>
            <a:endParaRPr lang="fr-FR" dirty="0">
              <a:solidFill>
                <a:srgbClr val="5B3578"/>
              </a:solidFill>
            </a:endParaRPr>
          </a:p>
        </p:txBody>
      </p:sp>
      <p:pic>
        <p:nvPicPr>
          <p:cNvPr id="3" name="Image 2"/>
          <p:cNvPicPr>
            <a:picLocks noChangeAspect="1"/>
          </p:cNvPicPr>
          <p:nvPr/>
        </p:nvPicPr>
        <p:blipFill>
          <a:blip r:embed="rId2"/>
          <a:stretch>
            <a:fillRect/>
          </a:stretch>
        </p:blipFill>
        <p:spPr>
          <a:xfrm>
            <a:off x="148037" y="865704"/>
            <a:ext cx="3752746" cy="4402128"/>
          </a:xfrm>
          <a:prstGeom prst="rect">
            <a:avLst/>
          </a:prstGeom>
        </p:spPr>
      </p:pic>
      <p:sp>
        <p:nvSpPr>
          <p:cNvPr id="7" name="Rectangle 6"/>
          <p:cNvSpPr/>
          <p:nvPr/>
        </p:nvSpPr>
        <p:spPr>
          <a:xfrm>
            <a:off x="1928370" y="5908321"/>
            <a:ext cx="3695820" cy="861774"/>
          </a:xfrm>
          <a:prstGeom prst="rect">
            <a:avLst/>
          </a:prstGeom>
        </p:spPr>
        <p:txBody>
          <a:bodyPr wrap="none">
            <a:spAutoFit/>
          </a:bodyPr>
          <a:lstStyle/>
          <a:p>
            <a:pPr marL="342900" indent="-342900">
              <a:buFont typeface="Wingdings" panose="05000000000000000000" pitchFamily="2" charset="2"/>
              <a:buChar char="F"/>
            </a:pPr>
            <a:r>
              <a:rPr lang="fr-FR" sz="2500" b="1" dirty="0" smtClean="0">
                <a:solidFill>
                  <a:srgbClr val="5B3578"/>
                </a:solidFill>
              </a:rPr>
              <a:t>Dix raisons de pratiquer</a:t>
            </a:r>
            <a:br>
              <a:rPr lang="fr-FR" sz="2500" b="1" dirty="0" smtClean="0">
                <a:solidFill>
                  <a:srgbClr val="5B3578"/>
                </a:solidFill>
              </a:rPr>
            </a:br>
            <a:r>
              <a:rPr lang="fr-FR" sz="2500" b="1" dirty="0" smtClean="0">
                <a:solidFill>
                  <a:srgbClr val="5B3578"/>
                </a:solidFill>
              </a:rPr>
              <a:t>la course à pied </a:t>
            </a:r>
            <a:endParaRPr lang="fr-FR" sz="2500" b="1" dirty="0"/>
          </a:p>
        </p:txBody>
      </p:sp>
      <p:sp>
        <p:nvSpPr>
          <p:cNvPr id="8" name="Rectangle 7"/>
          <p:cNvSpPr/>
          <p:nvPr/>
        </p:nvSpPr>
        <p:spPr>
          <a:xfrm>
            <a:off x="1112942" y="5267832"/>
            <a:ext cx="1822935" cy="369332"/>
          </a:xfrm>
          <a:prstGeom prst="rect">
            <a:avLst/>
          </a:prstGeom>
        </p:spPr>
        <p:txBody>
          <a:bodyPr wrap="none">
            <a:spAutoFit/>
          </a:bodyPr>
          <a:lstStyle/>
          <a:p>
            <a:r>
              <a:rPr lang="fr-FR" dirty="0">
                <a:solidFill>
                  <a:srgbClr val="5B3578"/>
                </a:solidFill>
              </a:rPr>
              <a:t>Vienne, mai 2026</a:t>
            </a:r>
            <a:endParaRPr lang="fr-FR" dirty="0"/>
          </a:p>
        </p:txBody>
      </p:sp>
    </p:spTree>
    <p:extLst>
      <p:ext uri="{BB962C8B-B14F-4D97-AF65-F5344CB8AC3E}">
        <p14:creationId xmlns:p14="http://schemas.microsoft.com/office/powerpoint/2010/main" val="213169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7"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595171" y="800551"/>
            <a:ext cx="8030344" cy="5281021"/>
          </a:xfrm>
          <a:prstGeom prst="rect">
            <a:avLst/>
          </a:prstGeom>
        </p:spPr>
      </p:pic>
    </p:spTree>
    <p:extLst>
      <p:ext uri="{BB962C8B-B14F-4D97-AF65-F5344CB8AC3E}">
        <p14:creationId xmlns:p14="http://schemas.microsoft.com/office/powerpoint/2010/main" val="38966867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3895" y="1388481"/>
            <a:ext cx="5305363" cy="923330"/>
          </a:xfrm>
          <a:prstGeom prst="rect">
            <a:avLst/>
          </a:prstGeom>
        </p:spPr>
        <p:txBody>
          <a:bodyPr wrap="none">
            <a:spAutoFit/>
          </a:bodyPr>
          <a:lstStyle/>
          <a:p>
            <a:r>
              <a:rPr lang="fr-FR" dirty="0" smtClean="0">
                <a:solidFill>
                  <a:srgbClr val="5B3578"/>
                </a:solidFill>
              </a:rPr>
              <a:t>On apprend à marcher mais pas à courir, c’est naturel !</a:t>
            </a:r>
          </a:p>
          <a:p>
            <a:r>
              <a:rPr lang="fr-FR" dirty="0" smtClean="0">
                <a:solidFill>
                  <a:srgbClr val="5B3578"/>
                </a:solidFill>
              </a:rPr>
              <a:t>Par contre, on apprend à ne plus courir :</a:t>
            </a:r>
          </a:p>
          <a:p>
            <a:r>
              <a:rPr lang="fr-FR" dirty="0" smtClean="0">
                <a:solidFill>
                  <a:srgbClr val="5B3578"/>
                </a:solidFill>
              </a:rPr>
              <a:t>« </a:t>
            </a:r>
            <a:r>
              <a:rPr lang="fr-FR" dirty="0">
                <a:solidFill>
                  <a:srgbClr val="5B3578"/>
                </a:solidFill>
              </a:rPr>
              <a:t>Mais </a:t>
            </a:r>
            <a:r>
              <a:rPr lang="fr-FR" dirty="0" smtClean="0">
                <a:solidFill>
                  <a:srgbClr val="5B3578"/>
                </a:solidFill>
              </a:rPr>
              <a:t>arrête de </a:t>
            </a:r>
            <a:r>
              <a:rPr lang="fr-FR" dirty="0">
                <a:solidFill>
                  <a:srgbClr val="5B3578"/>
                </a:solidFill>
              </a:rPr>
              <a:t>courir partout ! </a:t>
            </a:r>
            <a:r>
              <a:rPr lang="fr-FR" dirty="0" smtClean="0">
                <a:solidFill>
                  <a:srgbClr val="5B3578"/>
                </a:solidFill>
              </a:rPr>
              <a:t>»</a:t>
            </a:r>
          </a:p>
        </p:txBody>
      </p:sp>
      <p:sp>
        <p:nvSpPr>
          <p:cNvPr id="3" name="Rectangle 2"/>
          <p:cNvSpPr/>
          <p:nvPr/>
        </p:nvSpPr>
        <p:spPr>
          <a:xfrm>
            <a:off x="561415" y="516907"/>
            <a:ext cx="4803431" cy="477054"/>
          </a:xfrm>
          <a:prstGeom prst="rect">
            <a:avLst/>
          </a:prstGeom>
        </p:spPr>
        <p:txBody>
          <a:bodyPr wrap="none">
            <a:spAutoFit/>
          </a:bodyPr>
          <a:lstStyle/>
          <a:p>
            <a:r>
              <a:rPr lang="fr-FR" sz="2500" dirty="0" smtClean="0">
                <a:solidFill>
                  <a:srgbClr val="5B3578"/>
                </a:solidFill>
              </a:rPr>
              <a:t>1. Nous </a:t>
            </a:r>
            <a:r>
              <a:rPr lang="fr-FR" sz="2500" dirty="0">
                <a:solidFill>
                  <a:srgbClr val="5B3578"/>
                </a:solidFill>
              </a:rPr>
              <a:t>sommes </a:t>
            </a:r>
            <a:r>
              <a:rPr lang="fr-FR" sz="2500" dirty="0" err="1">
                <a:solidFill>
                  <a:srgbClr val="5B3578"/>
                </a:solidFill>
              </a:rPr>
              <a:t>né·es</a:t>
            </a:r>
            <a:r>
              <a:rPr lang="fr-FR" sz="2500" dirty="0">
                <a:solidFill>
                  <a:srgbClr val="5B3578"/>
                </a:solidFill>
              </a:rPr>
              <a:t> pour courir !</a:t>
            </a:r>
            <a:endParaRPr lang="fr-FR" sz="2500" dirty="0"/>
          </a:p>
        </p:txBody>
      </p:sp>
      <p:pic>
        <p:nvPicPr>
          <p:cNvPr id="4" name="Image 3"/>
          <p:cNvPicPr>
            <a:picLocks noChangeAspect="1"/>
          </p:cNvPicPr>
          <p:nvPr/>
        </p:nvPicPr>
        <p:blipFill>
          <a:blip r:embed="rId2"/>
          <a:stretch>
            <a:fillRect/>
          </a:stretch>
        </p:blipFill>
        <p:spPr>
          <a:xfrm>
            <a:off x="5797851" y="993961"/>
            <a:ext cx="1714500" cy="2628900"/>
          </a:xfrm>
          <a:prstGeom prst="rect">
            <a:avLst/>
          </a:prstGeom>
        </p:spPr>
      </p:pic>
      <p:grpSp>
        <p:nvGrpSpPr>
          <p:cNvPr id="7" name="Groupe 6"/>
          <p:cNvGrpSpPr/>
          <p:nvPr/>
        </p:nvGrpSpPr>
        <p:grpSpPr>
          <a:xfrm>
            <a:off x="401478" y="2374538"/>
            <a:ext cx="3018053" cy="4266707"/>
            <a:chOff x="401478" y="2374538"/>
            <a:chExt cx="3018053" cy="4266707"/>
          </a:xfrm>
        </p:grpSpPr>
        <p:pic>
          <p:nvPicPr>
            <p:cNvPr id="1026" name="Picture 2" descr="Volume 432 Issue 7015, 18 November 20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1478" y="2374538"/>
              <a:ext cx="2966859" cy="389737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489664" y="6271913"/>
              <a:ext cx="2929867" cy="369332"/>
            </a:xfrm>
            <a:prstGeom prst="rect">
              <a:avLst/>
            </a:prstGeom>
          </p:spPr>
          <p:txBody>
            <a:bodyPr wrap="square">
              <a:spAutoFit/>
            </a:bodyPr>
            <a:lstStyle/>
            <a:p>
              <a:r>
                <a:rPr lang="fr-FR" dirty="0" err="1" smtClean="0">
                  <a:solidFill>
                    <a:srgbClr val="5B3578"/>
                  </a:solidFill>
                </a:rPr>
                <a:t>Bramble</a:t>
              </a:r>
              <a:r>
                <a:rPr lang="fr-FR" dirty="0" smtClean="0">
                  <a:solidFill>
                    <a:srgbClr val="5B3578"/>
                  </a:solidFill>
                </a:rPr>
                <a:t> &amp; Lieberman 2004</a:t>
              </a:r>
              <a:endParaRPr lang="fr-FR" dirty="0">
                <a:solidFill>
                  <a:srgbClr val="5B3578"/>
                </a:solidFill>
              </a:endParaRPr>
            </a:p>
          </p:txBody>
        </p:sp>
      </p:grpSp>
      <p:sp>
        <p:nvSpPr>
          <p:cNvPr id="6" name="Rectangle 5"/>
          <p:cNvSpPr/>
          <p:nvPr/>
        </p:nvSpPr>
        <p:spPr>
          <a:xfrm>
            <a:off x="3757697" y="4133859"/>
            <a:ext cx="4975094" cy="1754326"/>
          </a:xfrm>
          <a:prstGeom prst="rect">
            <a:avLst/>
          </a:prstGeom>
        </p:spPr>
        <p:txBody>
          <a:bodyPr wrap="square">
            <a:spAutoFit/>
          </a:bodyPr>
          <a:lstStyle/>
          <a:p>
            <a:pPr marL="285750" indent="-285750">
              <a:buFont typeface="Arial" panose="020B0604020202020204" pitchFamily="34" charset="0"/>
              <a:buChar char="•"/>
            </a:pPr>
            <a:r>
              <a:rPr lang="fr-FR" dirty="0" smtClean="0">
                <a:solidFill>
                  <a:srgbClr val="5B3578"/>
                </a:solidFill>
              </a:rPr>
              <a:t>Apport </a:t>
            </a:r>
            <a:r>
              <a:rPr lang="fr-FR" dirty="0">
                <a:solidFill>
                  <a:srgbClr val="5B3578"/>
                </a:solidFill>
              </a:rPr>
              <a:t>d’énergie </a:t>
            </a:r>
            <a:r>
              <a:rPr lang="fr-FR" dirty="0" smtClean="0">
                <a:solidFill>
                  <a:srgbClr val="5B3578"/>
                </a:solidFill>
              </a:rPr>
              <a:t>en aérobie</a:t>
            </a:r>
          </a:p>
          <a:p>
            <a:pPr marL="285750" indent="-285750">
              <a:buFont typeface="Arial" panose="020B0604020202020204" pitchFamily="34" charset="0"/>
              <a:buChar char="•"/>
            </a:pPr>
            <a:r>
              <a:rPr lang="fr-FR" dirty="0" smtClean="0">
                <a:solidFill>
                  <a:srgbClr val="5B3578"/>
                </a:solidFill>
              </a:rPr>
              <a:t>2-4 millions de glandes sudoripares</a:t>
            </a:r>
            <a:endParaRPr lang="fr-FR" dirty="0">
              <a:solidFill>
                <a:srgbClr val="5B3578"/>
              </a:solidFill>
            </a:endParaRPr>
          </a:p>
          <a:p>
            <a:pPr marL="285750" indent="-285750">
              <a:buFont typeface="Arial" panose="020B0604020202020204" pitchFamily="34" charset="0"/>
              <a:buChar char="•"/>
            </a:pPr>
            <a:r>
              <a:rPr lang="fr-FR" dirty="0" smtClean="0">
                <a:solidFill>
                  <a:srgbClr val="5B3578"/>
                </a:solidFill>
              </a:rPr>
              <a:t>Système </a:t>
            </a:r>
            <a:r>
              <a:rPr lang="fr-FR" dirty="0">
                <a:solidFill>
                  <a:srgbClr val="5B3578"/>
                </a:solidFill>
              </a:rPr>
              <a:t>pileux, très réduit </a:t>
            </a:r>
            <a:r>
              <a:rPr lang="fr-FR" dirty="0" smtClean="0">
                <a:solidFill>
                  <a:srgbClr val="5B3578"/>
                </a:solidFill>
              </a:rPr>
              <a:t>/autres primates</a:t>
            </a:r>
          </a:p>
          <a:p>
            <a:pPr marL="285750" indent="-285750">
              <a:buFont typeface="Arial" panose="020B0604020202020204" pitchFamily="34" charset="0"/>
              <a:buChar char="•"/>
            </a:pPr>
            <a:r>
              <a:rPr lang="fr-FR" dirty="0" smtClean="0">
                <a:solidFill>
                  <a:srgbClr val="5B3578"/>
                </a:solidFill>
              </a:rPr>
              <a:t>Au total, 26 </a:t>
            </a:r>
            <a:r>
              <a:rPr lang="fr-FR" dirty="0">
                <a:solidFill>
                  <a:srgbClr val="5B3578"/>
                </a:solidFill>
              </a:rPr>
              <a:t>avantages évolutifs pour la course </a:t>
            </a:r>
            <a:r>
              <a:rPr lang="fr-FR" dirty="0" smtClean="0">
                <a:solidFill>
                  <a:srgbClr val="5B3578"/>
                </a:solidFill>
              </a:rPr>
              <a:t>d’endurance apparus </a:t>
            </a:r>
            <a:r>
              <a:rPr lang="fr-FR" dirty="0">
                <a:solidFill>
                  <a:srgbClr val="5B3578"/>
                </a:solidFill>
              </a:rPr>
              <a:t>sur deux millions </a:t>
            </a:r>
            <a:r>
              <a:rPr lang="fr-FR" dirty="0" smtClean="0">
                <a:solidFill>
                  <a:srgbClr val="5B3578"/>
                </a:solidFill>
              </a:rPr>
              <a:t>d’années (d’</a:t>
            </a:r>
            <a:r>
              <a:rPr lang="fr-FR" i="1" dirty="0" smtClean="0">
                <a:solidFill>
                  <a:srgbClr val="5B3578"/>
                </a:solidFill>
              </a:rPr>
              <a:t>H. </a:t>
            </a:r>
            <a:r>
              <a:rPr lang="fr-FR" i="1" dirty="0" err="1" smtClean="0">
                <a:solidFill>
                  <a:srgbClr val="5B3578"/>
                </a:solidFill>
              </a:rPr>
              <a:t>abilis</a:t>
            </a:r>
            <a:r>
              <a:rPr lang="fr-FR" dirty="0" smtClean="0">
                <a:solidFill>
                  <a:srgbClr val="5B3578"/>
                </a:solidFill>
              </a:rPr>
              <a:t> à </a:t>
            </a:r>
            <a:r>
              <a:rPr lang="fr-FR" i="1" dirty="0" smtClean="0">
                <a:solidFill>
                  <a:srgbClr val="5B3578"/>
                </a:solidFill>
              </a:rPr>
              <a:t>H. sapiens</a:t>
            </a:r>
            <a:r>
              <a:rPr lang="fr-FR" dirty="0" smtClean="0">
                <a:solidFill>
                  <a:srgbClr val="5B3578"/>
                </a:solidFill>
              </a:rPr>
              <a:t>)</a:t>
            </a:r>
            <a:endParaRPr lang="fr-FR" dirty="0">
              <a:solidFill>
                <a:srgbClr val="5B3578"/>
              </a:solidFill>
            </a:endParaRPr>
          </a:p>
        </p:txBody>
      </p:sp>
    </p:spTree>
    <p:extLst>
      <p:ext uri="{BB962C8B-B14F-4D97-AF65-F5344CB8AC3E}">
        <p14:creationId xmlns:p14="http://schemas.microsoft.com/office/powerpoint/2010/main" val="2778793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8529" y="4200637"/>
            <a:ext cx="2404889" cy="646331"/>
          </a:xfrm>
          <a:prstGeom prst="rect">
            <a:avLst/>
          </a:prstGeom>
        </p:spPr>
        <p:txBody>
          <a:bodyPr wrap="none">
            <a:spAutoFit/>
          </a:bodyPr>
          <a:lstStyle/>
          <a:p>
            <a:pPr algn="ctr"/>
            <a:r>
              <a:rPr lang="fr-FR" dirty="0" smtClean="0">
                <a:solidFill>
                  <a:srgbClr val="5B3578"/>
                </a:solidFill>
              </a:rPr>
              <a:t>Jean-Jacques Rousseau </a:t>
            </a:r>
          </a:p>
          <a:p>
            <a:pPr algn="ctr"/>
            <a:r>
              <a:rPr lang="fr-FR" dirty="0" smtClean="0">
                <a:solidFill>
                  <a:srgbClr val="5B3578"/>
                </a:solidFill>
              </a:rPr>
              <a:t>(1712-1778)</a:t>
            </a:r>
            <a:endParaRPr lang="fr-FR" dirty="0"/>
          </a:p>
        </p:txBody>
      </p:sp>
      <p:pic>
        <p:nvPicPr>
          <p:cNvPr id="3" name="Image 2"/>
          <p:cNvPicPr>
            <a:picLocks noChangeAspect="1"/>
          </p:cNvPicPr>
          <p:nvPr/>
        </p:nvPicPr>
        <p:blipFill>
          <a:blip r:embed="rId2"/>
          <a:stretch>
            <a:fillRect/>
          </a:stretch>
        </p:blipFill>
        <p:spPr>
          <a:xfrm>
            <a:off x="601737" y="777808"/>
            <a:ext cx="3038475" cy="3419475"/>
          </a:xfrm>
          <a:prstGeom prst="rect">
            <a:avLst/>
          </a:prstGeom>
        </p:spPr>
      </p:pic>
      <p:sp>
        <p:nvSpPr>
          <p:cNvPr id="4" name="Rectangle 3"/>
          <p:cNvSpPr/>
          <p:nvPr/>
        </p:nvSpPr>
        <p:spPr>
          <a:xfrm>
            <a:off x="3901330" y="777808"/>
            <a:ext cx="4360734" cy="3693319"/>
          </a:xfrm>
          <a:prstGeom prst="rect">
            <a:avLst/>
          </a:prstGeom>
        </p:spPr>
        <p:txBody>
          <a:bodyPr wrap="square">
            <a:spAutoFit/>
          </a:bodyPr>
          <a:lstStyle/>
          <a:p>
            <a:r>
              <a:rPr lang="fr-FR" dirty="0">
                <a:solidFill>
                  <a:srgbClr val="5B3578"/>
                </a:solidFill>
              </a:rPr>
              <a:t>« Plus le corps est faible plus, il commande ; </a:t>
            </a:r>
            <a:r>
              <a:rPr lang="fr-FR" dirty="0" smtClean="0">
                <a:solidFill>
                  <a:srgbClr val="5B3578"/>
                </a:solidFill>
              </a:rPr>
              <a:t>plus il </a:t>
            </a:r>
            <a:r>
              <a:rPr lang="fr-FR" dirty="0">
                <a:solidFill>
                  <a:srgbClr val="5B3578"/>
                </a:solidFill>
              </a:rPr>
              <a:t>est fort, plus il obéit ». </a:t>
            </a:r>
            <a:endParaRPr lang="fr-FR" dirty="0" smtClean="0">
              <a:solidFill>
                <a:srgbClr val="5B3578"/>
              </a:solidFill>
            </a:endParaRPr>
          </a:p>
          <a:p>
            <a:endParaRPr lang="fr-FR" dirty="0">
              <a:solidFill>
                <a:srgbClr val="5B3578"/>
              </a:solidFill>
            </a:endParaRPr>
          </a:p>
          <a:p>
            <a:r>
              <a:rPr lang="fr-FR" dirty="0" smtClean="0">
                <a:solidFill>
                  <a:srgbClr val="5B3578"/>
                </a:solidFill>
              </a:rPr>
              <a:t>La </a:t>
            </a:r>
            <a:r>
              <a:rPr lang="fr-FR" dirty="0">
                <a:solidFill>
                  <a:srgbClr val="5B3578"/>
                </a:solidFill>
              </a:rPr>
              <a:t>course peut être </a:t>
            </a:r>
            <a:r>
              <a:rPr lang="fr-FR" dirty="0" smtClean="0">
                <a:solidFill>
                  <a:srgbClr val="5B3578"/>
                </a:solidFill>
              </a:rPr>
              <a:t>vue au </a:t>
            </a:r>
            <a:r>
              <a:rPr lang="fr-FR" dirty="0">
                <a:solidFill>
                  <a:srgbClr val="5B3578"/>
                </a:solidFill>
              </a:rPr>
              <a:t>départ comme un affrontement entre le corps </a:t>
            </a:r>
            <a:r>
              <a:rPr lang="fr-FR" dirty="0" smtClean="0">
                <a:solidFill>
                  <a:srgbClr val="5B3578"/>
                </a:solidFill>
              </a:rPr>
              <a:t>et l’esprit </a:t>
            </a:r>
            <a:r>
              <a:rPr lang="fr-FR" dirty="0">
                <a:solidFill>
                  <a:srgbClr val="5B3578"/>
                </a:solidFill>
              </a:rPr>
              <a:t>: on a envie de courir mais on n’a pas assez </a:t>
            </a:r>
            <a:r>
              <a:rPr lang="fr-FR" dirty="0" smtClean="0">
                <a:solidFill>
                  <a:srgbClr val="5B3578"/>
                </a:solidFill>
              </a:rPr>
              <a:t>de souffle</a:t>
            </a:r>
            <a:r>
              <a:rPr lang="fr-FR" dirty="0">
                <a:solidFill>
                  <a:srgbClr val="5B3578"/>
                </a:solidFill>
              </a:rPr>
              <a:t>, les muscles des jambes font mal, on a un </a:t>
            </a:r>
            <a:r>
              <a:rPr lang="fr-FR" dirty="0" smtClean="0">
                <a:solidFill>
                  <a:srgbClr val="5B3578"/>
                </a:solidFill>
              </a:rPr>
              <a:t>point de </a:t>
            </a:r>
            <a:r>
              <a:rPr lang="fr-FR" dirty="0">
                <a:solidFill>
                  <a:srgbClr val="5B3578"/>
                </a:solidFill>
              </a:rPr>
              <a:t>côté, des douleurs aux genoux, aux hanches, au </a:t>
            </a:r>
            <a:r>
              <a:rPr lang="fr-FR" dirty="0" smtClean="0">
                <a:solidFill>
                  <a:srgbClr val="5B3578"/>
                </a:solidFill>
              </a:rPr>
              <a:t>dos, on </a:t>
            </a:r>
            <a:r>
              <a:rPr lang="fr-FR" dirty="0">
                <a:solidFill>
                  <a:srgbClr val="5B3578"/>
                </a:solidFill>
              </a:rPr>
              <a:t>se sent </a:t>
            </a:r>
            <a:r>
              <a:rPr lang="fr-FR" dirty="0" err="1" smtClean="0">
                <a:solidFill>
                  <a:srgbClr val="5B3578"/>
                </a:solidFill>
              </a:rPr>
              <a:t>épuisé·e</a:t>
            </a:r>
            <a:r>
              <a:rPr lang="fr-FR" dirty="0" smtClean="0">
                <a:solidFill>
                  <a:srgbClr val="5B3578"/>
                </a:solidFill>
              </a:rPr>
              <a:t>. </a:t>
            </a:r>
          </a:p>
          <a:p>
            <a:endParaRPr lang="fr-FR" dirty="0">
              <a:solidFill>
                <a:srgbClr val="5B3578"/>
              </a:solidFill>
            </a:endParaRPr>
          </a:p>
          <a:p>
            <a:r>
              <a:rPr lang="fr-FR" dirty="0" smtClean="0">
                <a:solidFill>
                  <a:srgbClr val="5B3578"/>
                </a:solidFill>
              </a:rPr>
              <a:t>Nous </a:t>
            </a:r>
            <a:r>
              <a:rPr lang="fr-FR" dirty="0">
                <a:solidFill>
                  <a:srgbClr val="5B3578"/>
                </a:solidFill>
              </a:rPr>
              <a:t>n’utilisons qu’une infime partie des capacités de notre </a:t>
            </a:r>
            <a:r>
              <a:rPr lang="fr-FR" dirty="0" smtClean="0">
                <a:solidFill>
                  <a:srgbClr val="5B3578"/>
                </a:solidFill>
              </a:rPr>
              <a:t>corps…</a:t>
            </a:r>
          </a:p>
          <a:p>
            <a:endParaRPr lang="fr-FR" dirty="0"/>
          </a:p>
        </p:txBody>
      </p:sp>
      <p:sp>
        <p:nvSpPr>
          <p:cNvPr id="5" name="ZoneTexte 4"/>
          <p:cNvSpPr txBox="1"/>
          <p:nvPr/>
        </p:nvSpPr>
        <p:spPr>
          <a:xfrm>
            <a:off x="708795" y="5248331"/>
            <a:ext cx="7477520" cy="923330"/>
          </a:xfrm>
          <a:prstGeom prst="rect">
            <a:avLst/>
          </a:prstGeom>
          <a:noFill/>
        </p:spPr>
        <p:txBody>
          <a:bodyPr wrap="square" rtlCol="0">
            <a:spAutoFit/>
          </a:bodyPr>
          <a:lstStyle/>
          <a:p>
            <a:r>
              <a:rPr lang="fr-FR" dirty="0" smtClean="0">
                <a:solidFill>
                  <a:srgbClr val="5B3578"/>
                </a:solidFill>
              </a:rPr>
              <a:t>Pratiquant la course à pied, on prend plaisir à observer des changements naturels dans notre corps…</a:t>
            </a:r>
          </a:p>
          <a:p>
            <a:r>
              <a:rPr lang="fr-FR" dirty="0" smtClean="0">
                <a:solidFill>
                  <a:srgbClr val="5B3578"/>
                </a:solidFill>
              </a:rPr>
              <a:t>(ex. 37 </a:t>
            </a:r>
            <a:r>
              <a:rPr lang="fr-FR" dirty="0" err="1" smtClean="0">
                <a:solidFill>
                  <a:srgbClr val="5B3578"/>
                </a:solidFill>
              </a:rPr>
              <a:t>bpm</a:t>
            </a:r>
            <a:r>
              <a:rPr lang="fr-FR" dirty="0" smtClean="0">
                <a:solidFill>
                  <a:srgbClr val="5B3578"/>
                </a:solidFill>
              </a:rPr>
              <a:t>)</a:t>
            </a:r>
            <a:endParaRPr lang="fr-FR" dirty="0">
              <a:solidFill>
                <a:srgbClr val="5B3578"/>
              </a:solidFill>
            </a:endParaRPr>
          </a:p>
        </p:txBody>
      </p:sp>
    </p:spTree>
    <p:extLst>
      <p:ext uri="{BB962C8B-B14F-4D97-AF65-F5344CB8AC3E}">
        <p14:creationId xmlns:p14="http://schemas.microsoft.com/office/powerpoint/2010/main" val="1875265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P spid="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16709" y="1891672"/>
            <a:ext cx="6463180" cy="1754326"/>
          </a:xfrm>
          <a:prstGeom prst="rect">
            <a:avLst/>
          </a:prstGeom>
        </p:spPr>
        <p:txBody>
          <a:bodyPr wrap="none">
            <a:spAutoFit/>
          </a:bodyPr>
          <a:lstStyle/>
          <a:p>
            <a:r>
              <a:rPr lang="fr-FR" dirty="0" smtClean="0">
                <a:solidFill>
                  <a:srgbClr val="5B3578"/>
                </a:solidFill>
              </a:rPr>
              <a:t>Pour tous les </a:t>
            </a:r>
            <a:r>
              <a:rPr lang="fr-FR" dirty="0">
                <a:solidFill>
                  <a:srgbClr val="5B3578"/>
                </a:solidFill>
              </a:rPr>
              <a:t>autres </a:t>
            </a:r>
            <a:r>
              <a:rPr lang="fr-FR" dirty="0" smtClean="0">
                <a:solidFill>
                  <a:srgbClr val="5B3578"/>
                </a:solidFill>
              </a:rPr>
              <a:t>sports :</a:t>
            </a:r>
          </a:p>
          <a:p>
            <a:pPr marL="285750" indent="-285750">
              <a:buFont typeface="Arial" panose="020B0604020202020204" pitchFamily="34" charset="0"/>
              <a:buChar char="•"/>
            </a:pPr>
            <a:r>
              <a:rPr lang="fr-FR" dirty="0" smtClean="0">
                <a:solidFill>
                  <a:srgbClr val="5B3578"/>
                </a:solidFill>
              </a:rPr>
              <a:t>Horaires </a:t>
            </a:r>
            <a:r>
              <a:rPr lang="fr-FR" dirty="0">
                <a:solidFill>
                  <a:srgbClr val="5B3578"/>
                </a:solidFill>
              </a:rPr>
              <a:t>précis </a:t>
            </a:r>
            <a:r>
              <a:rPr lang="fr-FR" dirty="0" smtClean="0">
                <a:solidFill>
                  <a:srgbClr val="5B3578"/>
                </a:solidFill>
              </a:rPr>
              <a:t>(foot, piscine)</a:t>
            </a:r>
          </a:p>
          <a:p>
            <a:pPr marL="285750" indent="-285750">
              <a:buFont typeface="Arial" panose="020B0604020202020204" pitchFamily="34" charset="0"/>
              <a:buChar char="•"/>
            </a:pPr>
            <a:r>
              <a:rPr lang="fr-FR" dirty="0" smtClean="0">
                <a:solidFill>
                  <a:srgbClr val="5B3578"/>
                </a:solidFill>
              </a:rPr>
              <a:t>Terrains </a:t>
            </a:r>
            <a:r>
              <a:rPr lang="fr-FR" dirty="0">
                <a:solidFill>
                  <a:srgbClr val="5B3578"/>
                </a:solidFill>
              </a:rPr>
              <a:t>ou dojo (voire aux abords des rivières)</a:t>
            </a:r>
          </a:p>
          <a:p>
            <a:pPr marL="285750" indent="-285750">
              <a:buFont typeface="Arial" panose="020B0604020202020204" pitchFamily="34" charset="0"/>
              <a:buChar char="•"/>
            </a:pPr>
            <a:r>
              <a:rPr lang="fr-FR" dirty="0" smtClean="0">
                <a:solidFill>
                  <a:srgbClr val="5B3578"/>
                </a:solidFill>
              </a:rPr>
              <a:t>Coûts non-négligeables (temps et argent)</a:t>
            </a:r>
          </a:p>
          <a:p>
            <a:pPr marL="285750" indent="-285750">
              <a:buFont typeface="Arial" panose="020B0604020202020204" pitchFamily="34" charset="0"/>
              <a:buChar char="•"/>
            </a:pPr>
            <a:r>
              <a:rPr lang="fr-FR" dirty="0" smtClean="0">
                <a:solidFill>
                  <a:srgbClr val="5B3578"/>
                </a:solidFill>
              </a:rPr>
              <a:t>Faible efficacité (</a:t>
            </a:r>
            <a:r>
              <a:rPr lang="fr-FR" dirty="0">
                <a:solidFill>
                  <a:srgbClr val="5B3578"/>
                </a:solidFill>
              </a:rPr>
              <a:t>en course à pied, une demi-heure suffit </a:t>
            </a:r>
            <a:r>
              <a:rPr lang="fr-FR" dirty="0" smtClean="0">
                <a:solidFill>
                  <a:srgbClr val="5B3578"/>
                </a:solidFill>
              </a:rPr>
              <a:t>! </a:t>
            </a:r>
            <a:r>
              <a:rPr lang="fr-FR" dirty="0">
                <a:solidFill>
                  <a:srgbClr val="5B3578"/>
                </a:solidFill>
              </a:rPr>
              <a:t>- </a:t>
            </a:r>
            <a:r>
              <a:rPr lang="fr-FR" dirty="0" smtClean="0">
                <a:solidFill>
                  <a:srgbClr val="5B3578"/>
                </a:solidFill>
              </a:rPr>
              <a:t>♀) </a:t>
            </a:r>
          </a:p>
          <a:p>
            <a:pPr marL="285750" indent="-285750">
              <a:buFont typeface="Arial" panose="020B0604020202020204" pitchFamily="34" charset="0"/>
              <a:buChar char="•"/>
            </a:pPr>
            <a:r>
              <a:rPr lang="fr-FR" dirty="0" smtClean="0">
                <a:solidFill>
                  <a:srgbClr val="5B3578"/>
                </a:solidFill>
              </a:rPr>
              <a:t>Équipements parfois onéreux</a:t>
            </a:r>
            <a:endParaRPr lang="fr-FR" dirty="0"/>
          </a:p>
        </p:txBody>
      </p:sp>
      <p:sp>
        <p:nvSpPr>
          <p:cNvPr id="3" name="Rectangle 2"/>
          <p:cNvSpPr/>
          <p:nvPr/>
        </p:nvSpPr>
        <p:spPr>
          <a:xfrm>
            <a:off x="561415" y="516907"/>
            <a:ext cx="4371838" cy="477054"/>
          </a:xfrm>
          <a:prstGeom prst="rect">
            <a:avLst/>
          </a:prstGeom>
        </p:spPr>
        <p:txBody>
          <a:bodyPr wrap="none">
            <a:spAutoFit/>
          </a:bodyPr>
          <a:lstStyle/>
          <a:p>
            <a:r>
              <a:rPr lang="fr-FR" sz="2500" dirty="0" smtClean="0">
                <a:solidFill>
                  <a:srgbClr val="5B3578"/>
                </a:solidFill>
              </a:rPr>
              <a:t>2</a:t>
            </a:r>
            <a:r>
              <a:rPr lang="fr-FR" sz="2500" dirty="0">
                <a:solidFill>
                  <a:srgbClr val="5B3578"/>
                </a:solidFill>
              </a:rPr>
              <a:t>. </a:t>
            </a:r>
            <a:r>
              <a:rPr lang="fr-FR" sz="2500" dirty="0" smtClean="0">
                <a:solidFill>
                  <a:srgbClr val="5B3578"/>
                </a:solidFill>
              </a:rPr>
              <a:t>Il n’y </a:t>
            </a:r>
            <a:r>
              <a:rPr lang="fr-FR" sz="2500" dirty="0">
                <a:solidFill>
                  <a:srgbClr val="5B3578"/>
                </a:solidFill>
              </a:rPr>
              <a:t>a pas de sport plus facile</a:t>
            </a:r>
            <a:endParaRPr lang="fr-FR" sz="2500" dirty="0"/>
          </a:p>
        </p:txBody>
      </p:sp>
      <p:sp>
        <p:nvSpPr>
          <p:cNvPr id="4" name="Rectangle 3"/>
          <p:cNvSpPr/>
          <p:nvPr/>
        </p:nvSpPr>
        <p:spPr>
          <a:xfrm>
            <a:off x="416709" y="1119651"/>
            <a:ext cx="6173464" cy="369332"/>
          </a:xfrm>
          <a:prstGeom prst="rect">
            <a:avLst/>
          </a:prstGeom>
        </p:spPr>
        <p:txBody>
          <a:bodyPr wrap="square">
            <a:spAutoFit/>
          </a:bodyPr>
          <a:lstStyle/>
          <a:p>
            <a:r>
              <a:rPr lang="fr-FR" dirty="0" smtClean="0">
                <a:solidFill>
                  <a:srgbClr val="5B3578"/>
                </a:solidFill>
              </a:rPr>
              <a:t>En France, 15 </a:t>
            </a:r>
            <a:r>
              <a:rPr lang="fr-FR" dirty="0">
                <a:solidFill>
                  <a:srgbClr val="5B3578"/>
                </a:solidFill>
              </a:rPr>
              <a:t>à 16 millions de </a:t>
            </a:r>
            <a:r>
              <a:rPr lang="fr-FR" dirty="0" smtClean="0">
                <a:solidFill>
                  <a:srgbClr val="5B3578"/>
                </a:solidFill>
              </a:rPr>
              <a:t>personnes courent régulièrement</a:t>
            </a:r>
          </a:p>
        </p:txBody>
      </p:sp>
      <p:sp>
        <p:nvSpPr>
          <p:cNvPr id="5" name="Rectangle 4"/>
          <p:cNvSpPr/>
          <p:nvPr/>
        </p:nvSpPr>
        <p:spPr>
          <a:xfrm>
            <a:off x="461333" y="3752166"/>
            <a:ext cx="5030477" cy="1200329"/>
          </a:xfrm>
          <a:prstGeom prst="rect">
            <a:avLst/>
          </a:prstGeom>
        </p:spPr>
        <p:txBody>
          <a:bodyPr wrap="square">
            <a:spAutoFit/>
          </a:bodyPr>
          <a:lstStyle/>
          <a:p>
            <a:r>
              <a:rPr lang="fr-FR" dirty="0">
                <a:solidFill>
                  <a:srgbClr val="5B3578"/>
                </a:solidFill>
              </a:rPr>
              <a:t>Le temps de courir, si on ne l’a pas, on le prend ! </a:t>
            </a:r>
            <a:endParaRPr lang="fr-FR" dirty="0" smtClean="0">
              <a:solidFill>
                <a:srgbClr val="5B3578"/>
              </a:solidFill>
            </a:endParaRPr>
          </a:p>
          <a:p>
            <a:endParaRPr lang="fr-FR" dirty="0">
              <a:solidFill>
                <a:srgbClr val="5B3578"/>
              </a:solidFill>
            </a:endParaRPr>
          </a:p>
          <a:p>
            <a:r>
              <a:rPr lang="fr-FR" dirty="0">
                <a:solidFill>
                  <a:srgbClr val="5B3578"/>
                </a:solidFill>
              </a:rPr>
              <a:t> « Il n’y </a:t>
            </a:r>
            <a:r>
              <a:rPr lang="fr-FR" dirty="0" smtClean="0">
                <a:solidFill>
                  <a:srgbClr val="5B3578"/>
                </a:solidFill>
              </a:rPr>
              <a:t>pas de </a:t>
            </a:r>
            <a:r>
              <a:rPr lang="fr-FR" dirty="0">
                <a:solidFill>
                  <a:srgbClr val="5B3578"/>
                </a:solidFill>
              </a:rPr>
              <a:t>mauvaise météo, que des tenues mal choisies </a:t>
            </a:r>
            <a:r>
              <a:rPr lang="fr-FR" dirty="0" smtClean="0">
                <a:solidFill>
                  <a:srgbClr val="5B3578"/>
                </a:solidFill>
              </a:rPr>
              <a:t>pour aller </a:t>
            </a:r>
            <a:r>
              <a:rPr lang="fr-FR" dirty="0">
                <a:solidFill>
                  <a:srgbClr val="5B3578"/>
                </a:solidFill>
              </a:rPr>
              <a:t>courir » </a:t>
            </a:r>
            <a:endParaRPr lang="fr-FR" dirty="0">
              <a:solidFill>
                <a:srgbClr val="5B3578"/>
              </a:solidFill>
            </a:endParaRPr>
          </a:p>
        </p:txBody>
      </p:sp>
      <p:sp>
        <p:nvSpPr>
          <p:cNvPr id="6" name="Rectangle 5"/>
          <p:cNvSpPr/>
          <p:nvPr/>
        </p:nvSpPr>
        <p:spPr>
          <a:xfrm>
            <a:off x="561415" y="5213811"/>
            <a:ext cx="824456" cy="369332"/>
          </a:xfrm>
          <a:prstGeom prst="rect">
            <a:avLst/>
          </a:prstGeom>
        </p:spPr>
        <p:txBody>
          <a:bodyPr wrap="none">
            <a:spAutoFit/>
          </a:bodyPr>
          <a:lstStyle/>
          <a:p>
            <a:r>
              <a:rPr lang="fr-FR" dirty="0" err="1">
                <a:solidFill>
                  <a:srgbClr val="5B3578"/>
                </a:solidFill>
              </a:rPr>
              <a:t>Fartlek</a:t>
            </a:r>
            <a:endParaRPr lang="fr-FR" dirty="0"/>
          </a:p>
        </p:txBody>
      </p:sp>
      <p:pic>
        <p:nvPicPr>
          <p:cNvPr id="7" name="Image 6"/>
          <p:cNvPicPr>
            <a:picLocks noChangeAspect="1"/>
          </p:cNvPicPr>
          <p:nvPr/>
        </p:nvPicPr>
        <p:blipFill>
          <a:blip r:embed="rId2"/>
          <a:stretch>
            <a:fillRect/>
          </a:stretch>
        </p:blipFill>
        <p:spPr>
          <a:xfrm>
            <a:off x="5778576" y="2832844"/>
            <a:ext cx="3127158" cy="3807434"/>
          </a:xfrm>
          <a:prstGeom prst="rect">
            <a:avLst/>
          </a:prstGeom>
        </p:spPr>
      </p:pic>
    </p:spTree>
    <p:extLst>
      <p:ext uri="{BB962C8B-B14F-4D97-AF65-F5344CB8AC3E}">
        <p14:creationId xmlns:p14="http://schemas.microsoft.com/office/powerpoint/2010/main" val="2361403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4" grpId="0"/>
      <p:bldP spid="5" grpId="0" build="p"/>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22701" y="2140561"/>
            <a:ext cx="7219477" cy="2585323"/>
          </a:xfrm>
          <a:prstGeom prst="rect">
            <a:avLst/>
          </a:prstGeom>
        </p:spPr>
        <p:txBody>
          <a:bodyPr wrap="none">
            <a:spAutoFit/>
          </a:bodyPr>
          <a:lstStyle/>
          <a:p>
            <a:r>
              <a:rPr lang="fr-FR" dirty="0" smtClean="0">
                <a:solidFill>
                  <a:srgbClr val="5B3578"/>
                </a:solidFill>
              </a:rPr>
              <a:t>Plaisir de sentir </a:t>
            </a:r>
            <a:r>
              <a:rPr lang="fr-FR" dirty="0">
                <a:solidFill>
                  <a:srgbClr val="5B3578"/>
                </a:solidFill>
              </a:rPr>
              <a:t>les sols différents, plus ou moins </a:t>
            </a:r>
            <a:r>
              <a:rPr lang="fr-FR" dirty="0" smtClean="0">
                <a:solidFill>
                  <a:srgbClr val="5B3578"/>
                </a:solidFill>
              </a:rPr>
              <a:t>souples</a:t>
            </a:r>
          </a:p>
          <a:p>
            <a:r>
              <a:rPr lang="fr-FR" dirty="0">
                <a:solidFill>
                  <a:srgbClr val="5B3578"/>
                </a:solidFill>
              </a:rPr>
              <a:t>Relier </a:t>
            </a:r>
            <a:r>
              <a:rPr lang="fr-FR" dirty="0" smtClean="0">
                <a:solidFill>
                  <a:srgbClr val="5B3578"/>
                </a:solidFill>
              </a:rPr>
              <a:t>lieux à </a:t>
            </a:r>
            <a:r>
              <a:rPr lang="fr-FR" dirty="0">
                <a:solidFill>
                  <a:srgbClr val="5B3578"/>
                </a:solidFill>
              </a:rPr>
              <a:t>des réflexions ou des </a:t>
            </a:r>
            <a:r>
              <a:rPr lang="fr-FR" dirty="0" smtClean="0">
                <a:solidFill>
                  <a:srgbClr val="5B3578"/>
                </a:solidFill>
              </a:rPr>
              <a:t>discussions</a:t>
            </a:r>
          </a:p>
          <a:p>
            <a:r>
              <a:rPr lang="fr-FR" dirty="0" smtClean="0">
                <a:solidFill>
                  <a:srgbClr val="5B3578"/>
                </a:solidFill>
              </a:rPr>
              <a:t>Début d’un engouement pour le trail, 1952 </a:t>
            </a:r>
            <a:r>
              <a:rPr lang="fr-FR" dirty="0" err="1" smtClean="0">
                <a:solidFill>
                  <a:srgbClr val="5B3578"/>
                </a:solidFill>
              </a:rPr>
              <a:t>SaintéLyon</a:t>
            </a:r>
            <a:endParaRPr lang="fr-FR" dirty="0" smtClean="0">
              <a:solidFill>
                <a:srgbClr val="5B3578"/>
              </a:solidFill>
            </a:endParaRPr>
          </a:p>
          <a:p>
            <a:r>
              <a:rPr lang="fr-FR" dirty="0" smtClean="0">
                <a:solidFill>
                  <a:srgbClr val="5B3578"/>
                </a:solidFill>
              </a:rPr>
              <a:t>Le chrono devient secondaire</a:t>
            </a:r>
          </a:p>
          <a:p>
            <a:r>
              <a:rPr lang="fr-FR" dirty="0" smtClean="0">
                <a:solidFill>
                  <a:srgbClr val="5B3578"/>
                </a:solidFill>
              </a:rPr>
              <a:t>Temps pour prendre des photos, discuter, s’arrêter aux ravitos</a:t>
            </a:r>
          </a:p>
          <a:p>
            <a:r>
              <a:rPr lang="fr-FR" dirty="0" smtClean="0">
                <a:solidFill>
                  <a:srgbClr val="5B3578"/>
                </a:solidFill>
              </a:rPr>
              <a:t>Voir </a:t>
            </a:r>
            <a:r>
              <a:rPr lang="fr-FR" dirty="0">
                <a:solidFill>
                  <a:srgbClr val="5B3578"/>
                </a:solidFill>
              </a:rPr>
              <a:t>le monde à la </a:t>
            </a:r>
            <a:r>
              <a:rPr lang="fr-FR" dirty="0" smtClean="0">
                <a:solidFill>
                  <a:srgbClr val="5B3578"/>
                </a:solidFill>
              </a:rPr>
              <a:t>mesure de </a:t>
            </a:r>
            <a:r>
              <a:rPr lang="fr-FR" dirty="0">
                <a:solidFill>
                  <a:srgbClr val="5B3578"/>
                </a:solidFill>
              </a:rPr>
              <a:t>notre corps, de nos capacités physiques, sans</a:t>
            </a:r>
          </a:p>
          <a:p>
            <a:r>
              <a:rPr lang="fr-FR" dirty="0">
                <a:solidFill>
                  <a:srgbClr val="5B3578"/>
                </a:solidFill>
              </a:rPr>
              <a:t>moteur polluant, sans asservissements (chevaux</a:t>
            </a:r>
            <a:r>
              <a:rPr lang="fr-FR" dirty="0" smtClean="0">
                <a:solidFill>
                  <a:srgbClr val="5B3578"/>
                </a:solidFill>
              </a:rPr>
              <a:t>)</a:t>
            </a:r>
          </a:p>
          <a:p>
            <a:r>
              <a:rPr lang="fr-FR" dirty="0" smtClean="0">
                <a:solidFill>
                  <a:srgbClr val="5B3578"/>
                </a:solidFill>
              </a:rPr>
              <a:t>Vivre les saisons (ramasser de l’ail des ours)</a:t>
            </a:r>
          </a:p>
          <a:p>
            <a:r>
              <a:rPr lang="fr-FR" dirty="0" smtClean="0">
                <a:solidFill>
                  <a:srgbClr val="5B3578"/>
                </a:solidFill>
              </a:rPr>
              <a:t>Voir des animaux bit.ly/</a:t>
            </a:r>
            <a:r>
              <a:rPr lang="fr-FR" dirty="0" err="1" smtClean="0">
                <a:solidFill>
                  <a:srgbClr val="5B3578"/>
                </a:solidFill>
              </a:rPr>
              <a:t>VienneseAnimals</a:t>
            </a:r>
            <a:endParaRPr lang="fr-FR" dirty="0">
              <a:solidFill>
                <a:srgbClr val="5B3578"/>
              </a:solidFill>
            </a:endParaRPr>
          </a:p>
        </p:txBody>
      </p:sp>
      <p:sp>
        <p:nvSpPr>
          <p:cNvPr id="3" name="Rectangle 2"/>
          <p:cNvSpPr/>
          <p:nvPr/>
        </p:nvSpPr>
        <p:spPr>
          <a:xfrm>
            <a:off x="561415" y="516907"/>
            <a:ext cx="7062192" cy="861774"/>
          </a:xfrm>
          <a:prstGeom prst="rect">
            <a:avLst/>
          </a:prstGeom>
        </p:spPr>
        <p:txBody>
          <a:bodyPr wrap="square">
            <a:spAutoFit/>
          </a:bodyPr>
          <a:lstStyle/>
          <a:p>
            <a:r>
              <a:rPr lang="fr-FR" sz="2500" dirty="0" smtClean="0">
                <a:solidFill>
                  <a:srgbClr val="5B3578"/>
                </a:solidFill>
              </a:rPr>
              <a:t>3</a:t>
            </a:r>
            <a:r>
              <a:rPr lang="fr-FR" sz="2500" dirty="0">
                <a:solidFill>
                  <a:srgbClr val="5B3578"/>
                </a:solidFill>
              </a:rPr>
              <a:t>. </a:t>
            </a:r>
            <a:r>
              <a:rPr lang="fr-FR" sz="2500" dirty="0" smtClean="0">
                <a:solidFill>
                  <a:srgbClr val="5B3578"/>
                </a:solidFill>
              </a:rPr>
              <a:t>Retrouver </a:t>
            </a:r>
            <a:r>
              <a:rPr lang="fr-FR" sz="2500" dirty="0">
                <a:solidFill>
                  <a:srgbClr val="5B3578"/>
                </a:solidFill>
              </a:rPr>
              <a:t>notre </a:t>
            </a:r>
            <a:r>
              <a:rPr lang="fr-FR" sz="2500" dirty="0" smtClean="0">
                <a:solidFill>
                  <a:srgbClr val="5B3578"/>
                </a:solidFill>
              </a:rPr>
              <a:t>place dans </a:t>
            </a:r>
            <a:r>
              <a:rPr lang="fr-FR" sz="2500" dirty="0">
                <a:solidFill>
                  <a:srgbClr val="5B3578"/>
                </a:solidFill>
              </a:rPr>
              <a:t>la nature et prendre </a:t>
            </a:r>
            <a:r>
              <a:rPr lang="fr-FR" sz="2500" dirty="0" smtClean="0">
                <a:solidFill>
                  <a:srgbClr val="5B3578"/>
                </a:solidFill>
              </a:rPr>
              <a:t>conscience de </a:t>
            </a:r>
            <a:r>
              <a:rPr lang="fr-FR" sz="2500" dirty="0">
                <a:solidFill>
                  <a:srgbClr val="5B3578"/>
                </a:solidFill>
              </a:rPr>
              <a:t>notre animalité</a:t>
            </a:r>
            <a:endParaRPr lang="fr-FR" sz="2500" dirty="0"/>
          </a:p>
        </p:txBody>
      </p:sp>
      <p:pic>
        <p:nvPicPr>
          <p:cNvPr id="4" name="Image 3"/>
          <p:cNvPicPr>
            <a:picLocks noChangeAspect="1"/>
          </p:cNvPicPr>
          <p:nvPr/>
        </p:nvPicPr>
        <p:blipFill>
          <a:blip r:embed="rId2"/>
          <a:stretch>
            <a:fillRect/>
          </a:stretch>
        </p:blipFill>
        <p:spPr>
          <a:xfrm>
            <a:off x="518943" y="1444897"/>
            <a:ext cx="7023504" cy="3449144"/>
          </a:xfrm>
          <a:prstGeom prst="rect">
            <a:avLst/>
          </a:prstGeom>
        </p:spPr>
      </p:pic>
      <p:pic>
        <p:nvPicPr>
          <p:cNvPr id="5" name="Image 4"/>
          <p:cNvPicPr>
            <a:picLocks noChangeAspect="1"/>
          </p:cNvPicPr>
          <p:nvPr/>
        </p:nvPicPr>
        <p:blipFill>
          <a:blip r:embed="rId3"/>
          <a:stretch>
            <a:fillRect/>
          </a:stretch>
        </p:blipFill>
        <p:spPr>
          <a:xfrm>
            <a:off x="1164501" y="2001733"/>
            <a:ext cx="4768808" cy="2958523"/>
          </a:xfrm>
          <a:prstGeom prst="rect">
            <a:avLst/>
          </a:prstGeom>
        </p:spPr>
      </p:pic>
      <p:pic>
        <p:nvPicPr>
          <p:cNvPr id="6" name="Image 5"/>
          <p:cNvPicPr>
            <a:picLocks noChangeAspect="1"/>
          </p:cNvPicPr>
          <p:nvPr/>
        </p:nvPicPr>
        <p:blipFill>
          <a:blip r:embed="rId4"/>
          <a:stretch>
            <a:fillRect/>
          </a:stretch>
        </p:blipFill>
        <p:spPr>
          <a:xfrm>
            <a:off x="5075190" y="1869913"/>
            <a:ext cx="3730221" cy="4798178"/>
          </a:xfrm>
          <a:prstGeom prst="rect">
            <a:avLst/>
          </a:prstGeom>
        </p:spPr>
      </p:pic>
      <p:pic>
        <p:nvPicPr>
          <p:cNvPr id="7" name="Image 6"/>
          <p:cNvPicPr>
            <a:picLocks noChangeAspect="1"/>
          </p:cNvPicPr>
          <p:nvPr/>
        </p:nvPicPr>
        <p:blipFill>
          <a:blip r:embed="rId5"/>
          <a:stretch>
            <a:fillRect/>
          </a:stretch>
        </p:blipFill>
        <p:spPr>
          <a:xfrm>
            <a:off x="459468" y="543516"/>
            <a:ext cx="4248150" cy="6124575"/>
          </a:xfrm>
          <a:prstGeom prst="rect">
            <a:avLst/>
          </a:prstGeom>
        </p:spPr>
      </p:pic>
      <p:pic>
        <p:nvPicPr>
          <p:cNvPr id="8" name="Image 7"/>
          <p:cNvPicPr>
            <a:picLocks noChangeAspect="1"/>
          </p:cNvPicPr>
          <p:nvPr/>
        </p:nvPicPr>
        <p:blipFill>
          <a:blip r:embed="rId6"/>
          <a:stretch>
            <a:fillRect/>
          </a:stretch>
        </p:blipFill>
        <p:spPr>
          <a:xfrm>
            <a:off x="459468" y="543516"/>
            <a:ext cx="4183870" cy="6065374"/>
          </a:xfrm>
          <a:prstGeom prst="rect">
            <a:avLst/>
          </a:prstGeom>
        </p:spPr>
      </p:pic>
      <p:pic>
        <p:nvPicPr>
          <p:cNvPr id="9" name="Image 8"/>
          <p:cNvPicPr>
            <a:picLocks noChangeAspect="1"/>
          </p:cNvPicPr>
          <p:nvPr/>
        </p:nvPicPr>
        <p:blipFill>
          <a:blip r:embed="rId7"/>
          <a:stretch>
            <a:fillRect/>
          </a:stretch>
        </p:blipFill>
        <p:spPr>
          <a:xfrm>
            <a:off x="404361" y="522415"/>
            <a:ext cx="8401050" cy="6086475"/>
          </a:xfrm>
          <a:prstGeom prst="rect">
            <a:avLst/>
          </a:prstGeom>
        </p:spPr>
      </p:pic>
    </p:spTree>
    <p:extLst>
      <p:ext uri="{BB962C8B-B14F-4D97-AF65-F5344CB8AC3E}">
        <p14:creationId xmlns:p14="http://schemas.microsoft.com/office/powerpoint/2010/main" val="1660800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6"/>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7"/>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8"/>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2949" y="573650"/>
            <a:ext cx="4572000" cy="369332"/>
          </a:xfrm>
          <a:prstGeom prst="rect">
            <a:avLst/>
          </a:prstGeom>
        </p:spPr>
        <p:txBody>
          <a:bodyPr>
            <a:spAutoFit/>
          </a:bodyPr>
          <a:lstStyle/>
          <a:p>
            <a:r>
              <a:rPr lang="fr-FR" dirty="0">
                <a:solidFill>
                  <a:srgbClr val="5B3578"/>
                </a:solidFill>
              </a:rPr>
              <a:t>La course à pied comme moyen de </a:t>
            </a:r>
            <a:r>
              <a:rPr lang="fr-FR" dirty="0" smtClean="0">
                <a:solidFill>
                  <a:srgbClr val="5B3578"/>
                </a:solidFill>
              </a:rPr>
              <a:t>locomotion</a:t>
            </a:r>
            <a:endParaRPr lang="fr-FR" dirty="0">
              <a:solidFill>
                <a:srgbClr val="5B3578"/>
              </a:solidFill>
            </a:endParaRPr>
          </a:p>
        </p:txBody>
      </p:sp>
      <p:pic>
        <p:nvPicPr>
          <p:cNvPr id="2050" name="Picture 2" descr="Born to run: McDougall, Christopher, Lefief, Jean-Philippe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609" y="1044254"/>
            <a:ext cx="3216225" cy="5342567"/>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3683700" y="1044254"/>
            <a:ext cx="2665538" cy="369332"/>
          </a:xfrm>
          <a:prstGeom prst="rect">
            <a:avLst/>
          </a:prstGeom>
        </p:spPr>
        <p:txBody>
          <a:bodyPr wrap="none">
            <a:spAutoFit/>
          </a:bodyPr>
          <a:lstStyle/>
          <a:p>
            <a:r>
              <a:rPr lang="fr-FR" dirty="0" smtClean="0">
                <a:solidFill>
                  <a:srgbClr val="5B3578"/>
                </a:solidFill>
              </a:rPr>
              <a:t>L’histoire des </a:t>
            </a:r>
            <a:r>
              <a:rPr lang="fr-FR" dirty="0" err="1" smtClean="0">
                <a:solidFill>
                  <a:srgbClr val="5B3578"/>
                </a:solidFill>
              </a:rPr>
              <a:t>Tarahumaras</a:t>
            </a:r>
            <a:endParaRPr lang="fr-FR" dirty="0" smtClean="0">
              <a:solidFill>
                <a:srgbClr val="5B3578"/>
              </a:solidFill>
            </a:endParaRPr>
          </a:p>
        </p:txBody>
      </p:sp>
      <p:pic>
        <p:nvPicPr>
          <p:cNvPr id="7" name="Image 6"/>
          <p:cNvPicPr>
            <a:picLocks noChangeAspect="1"/>
          </p:cNvPicPr>
          <p:nvPr/>
        </p:nvPicPr>
        <p:blipFill>
          <a:blip r:embed="rId3"/>
          <a:stretch>
            <a:fillRect/>
          </a:stretch>
        </p:blipFill>
        <p:spPr>
          <a:xfrm>
            <a:off x="4027975" y="2619544"/>
            <a:ext cx="4886325" cy="3848100"/>
          </a:xfrm>
          <a:prstGeom prst="rect">
            <a:avLst/>
          </a:prstGeom>
        </p:spPr>
      </p:pic>
      <p:pic>
        <p:nvPicPr>
          <p:cNvPr id="8" name="Image 7"/>
          <p:cNvPicPr>
            <a:picLocks noChangeAspect="1"/>
          </p:cNvPicPr>
          <p:nvPr/>
        </p:nvPicPr>
        <p:blipFill>
          <a:blip r:embed="rId4"/>
          <a:stretch>
            <a:fillRect/>
          </a:stretch>
        </p:blipFill>
        <p:spPr>
          <a:xfrm>
            <a:off x="1685474" y="942982"/>
            <a:ext cx="2266950" cy="5419725"/>
          </a:xfrm>
          <a:prstGeom prst="rect">
            <a:avLst/>
          </a:prstGeom>
        </p:spPr>
      </p:pic>
      <p:sp>
        <p:nvSpPr>
          <p:cNvPr id="9" name="Rectangle 8"/>
          <p:cNvSpPr/>
          <p:nvPr/>
        </p:nvSpPr>
        <p:spPr>
          <a:xfrm>
            <a:off x="4027975" y="1777551"/>
            <a:ext cx="3518271" cy="369332"/>
          </a:xfrm>
          <a:prstGeom prst="rect">
            <a:avLst/>
          </a:prstGeom>
        </p:spPr>
        <p:txBody>
          <a:bodyPr wrap="none">
            <a:spAutoFit/>
          </a:bodyPr>
          <a:lstStyle/>
          <a:p>
            <a:r>
              <a:rPr lang="fr-FR" dirty="0">
                <a:solidFill>
                  <a:srgbClr val="5B3578"/>
                </a:solidFill>
              </a:rPr>
              <a:t>Nicolas </a:t>
            </a:r>
            <a:r>
              <a:rPr lang="fr-FR" dirty="0" err="1">
                <a:solidFill>
                  <a:srgbClr val="5B3578"/>
                </a:solidFill>
              </a:rPr>
              <a:t>Angermuller</a:t>
            </a:r>
            <a:r>
              <a:rPr lang="fr-FR" dirty="0">
                <a:solidFill>
                  <a:srgbClr val="5B3578"/>
                </a:solidFill>
              </a:rPr>
              <a:t> (2h39 au </a:t>
            </a:r>
            <a:r>
              <a:rPr lang="fr-FR" dirty="0" err="1">
                <a:solidFill>
                  <a:srgbClr val="5B3578"/>
                </a:solidFill>
              </a:rPr>
              <a:t>MdP</a:t>
            </a:r>
            <a:r>
              <a:rPr lang="fr-FR" dirty="0">
                <a:solidFill>
                  <a:srgbClr val="5B3578"/>
                </a:solidFill>
              </a:rPr>
              <a:t>)</a:t>
            </a:r>
            <a:endParaRPr lang="fr-FR" dirty="0">
              <a:solidFill>
                <a:srgbClr val="5B3578"/>
              </a:solidFill>
            </a:endParaRPr>
          </a:p>
        </p:txBody>
      </p:sp>
    </p:spTree>
    <p:extLst>
      <p:ext uri="{BB962C8B-B14F-4D97-AF65-F5344CB8AC3E}">
        <p14:creationId xmlns:p14="http://schemas.microsoft.com/office/powerpoint/2010/main" val="621282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557539" y="350030"/>
            <a:ext cx="2905125" cy="3514725"/>
          </a:xfrm>
          <a:prstGeom prst="rect">
            <a:avLst/>
          </a:prstGeom>
        </p:spPr>
      </p:pic>
      <p:sp>
        <p:nvSpPr>
          <p:cNvPr id="5" name="Rectangle 4"/>
          <p:cNvSpPr/>
          <p:nvPr/>
        </p:nvSpPr>
        <p:spPr>
          <a:xfrm>
            <a:off x="1024319" y="3864755"/>
            <a:ext cx="2094968" cy="369332"/>
          </a:xfrm>
          <a:prstGeom prst="rect">
            <a:avLst/>
          </a:prstGeom>
        </p:spPr>
        <p:txBody>
          <a:bodyPr wrap="square">
            <a:spAutoFit/>
          </a:bodyPr>
          <a:lstStyle/>
          <a:p>
            <a:r>
              <a:rPr lang="fr-FR" dirty="0">
                <a:solidFill>
                  <a:srgbClr val="5B3578"/>
                </a:solidFill>
              </a:rPr>
              <a:t>Mathieu </a:t>
            </a:r>
            <a:r>
              <a:rPr lang="fr-FR" dirty="0" smtClean="0">
                <a:solidFill>
                  <a:srgbClr val="5B3578"/>
                </a:solidFill>
              </a:rPr>
              <a:t>Blanchard</a:t>
            </a:r>
          </a:p>
        </p:txBody>
      </p:sp>
      <p:sp>
        <p:nvSpPr>
          <p:cNvPr id="6" name="Rectangle 5"/>
          <p:cNvSpPr/>
          <p:nvPr/>
        </p:nvSpPr>
        <p:spPr>
          <a:xfrm>
            <a:off x="4127803" y="719362"/>
            <a:ext cx="4572000" cy="1754326"/>
          </a:xfrm>
          <a:prstGeom prst="rect">
            <a:avLst/>
          </a:prstGeom>
        </p:spPr>
        <p:txBody>
          <a:bodyPr>
            <a:spAutoFit/>
          </a:bodyPr>
          <a:lstStyle/>
          <a:p>
            <a:r>
              <a:rPr lang="fr-FR" dirty="0" smtClean="0">
                <a:solidFill>
                  <a:srgbClr val="5B3578"/>
                </a:solidFill>
              </a:rPr>
              <a:t>« Il </a:t>
            </a:r>
            <a:r>
              <a:rPr lang="fr-FR" dirty="0">
                <a:solidFill>
                  <a:srgbClr val="5B3578"/>
                </a:solidFill>
              </a:rPr>
              <a:t>ne s’agit pas que de courir puis de repartir loin des montagnes sans rien avoir appris. Il s’agit de regarder autour de soi, d’éprouver ces grands espaces pour mieux les aimer et les protéger. De s’inspirer des animaux qui les peuplent aussi, en osmose avec leur milieu</a:t>
            </a:r>
            <a:r>
              <a:rPr lang="fr-FR" dirty="0" smtClean="0">
                <a:solidFill>
                  <a:srgbClr val="5B3578"/>
                </a:solidFill>
              </a:rPr>
              <a:t>. »</a:t>
            </a:r>
            <a:endParaRPr lang="fr-FR" dirty="0">
              <a:solidFill>
                <a:srgbClr val="5B3578"/>
              </a:solidFill>
            </a:endParaRPr>
          </a:p>
        </p:txBody>
      </p:sp>
      <p:pic>
        <p:nvPicPr>
          <p:cNvPr id="7" name="Image 6"/>
          <p:cNvPicPr>
            <a:picLocks noChangeAspect="1"/>
          </p:cNvPicPr>
          <p:nvPr/>
        </p:nvPicPr>
        <p:blipFill>
          <a:blip r:embed="rId3"/>
          <a:stretch>
            <a:fillRect/>
          </a:stretch>
        </p:blipFill>
        <p:spPr>
          <a:xfrm>
            <a:off x="5537468" y="3116535"/>
            <a:ext cx="3305480" cy="3487672"/>
          </a:xfrm>
          <a:prstGeom prst="rect">
            <a:avLst/>
          </a:prstGeom>
        </p:spPr>
      </p:pic>
      <p:sp>
        <p:nvSpPr>
          <p:cNvPr id="8" name="Rectangle 7"/>
          <p:cNvSpPr/>
          <p:nvPr/>
        </p:nvSpPr>
        <p:spPr>
          <a:xfrm>
            <a:off x="6521403" y="2728915"/>
            <a:ext cx="1337610" cy="369332"/>
          </a:xfrm>
          <a:prstGeom prst="rect">
            <a:avLst/>
          </a:prstGeom>
        </p:spPr>
        <p:txBody>
          <a:bodyPr wrap="none">
            <a:spAutoFit/>
          </a:bodyPr>
          <a:lstStyle/>
          <a:p>
            <a:r>
              <a:rPr lang="fr-FR" dirty="0" err="1">
                <a:solidFill>
                  <a:srgbClr val="5B3578"/>
                </a:solidFill>
              </a:rPr>
              <a:t>Kílian</a:t>
            </a:r>
            <a:r>
              <a:rPr lang="fr-FR" dirty="0">
                <a:solidFill>
                  <a:srgbClr val="5B3578"/>
                </a:solidFill>
              </a:rPr>
              <a:t> </a:t>
            </a:r>
            <a:r>
              <a:rPr lang="fr-FR" dirty="0" err="1">
                <a:solidFill>
                  <a:srgbClr val="5B3578"/>
                </a:solidFill>
              </a:rPr>
              <a:t>Jornet</a:t>
            </a:r>
            <a:endParaRPr lang="fr-FR" dirty="0"/>
          </a:p>
        </p:txBody>
      </p:sp>
      <p:sp>
        <p:nvSpPr>
          <p:cNvPr id="9" name="Rectangle 8"/>
          <p:cNvSpPr/>
          <p:nvPr/>
        </p:nvSpPr>
        <p:spPr>
          <a:xfrm>
            <a:off x="416620" y="4554031"/>
            <a:ext cx="4953693" cy="1477328"/>
          </a:xfrm>
          <a:prstGeom prst="rect">
            <a:avLst/>
          </a:prstGeom>
        </p:spPr>
        <p:txBody>
          <a:bodyPr wrap="square">
            <a:spAutoFit/>
          </a:bodyPr>
          <a:lstStyle/>
          <a:p>
            <a:pPr algn="r"/>
            <a:r>
              <a:rPr lang="fr-FR" dirty="0" smtClean="0">
                <a:solidFill>
                  <a:srgbClr val="5B3578"/>
                </a:solidFill>
              </a:rPr>
              <a:t>« [</a:t>
            </a:r>
            <a:r>
              <a:rPr lang="fr-FR" dirty="0">
                <a:solidFill>
                  <a:srgbClr val="5B3578"/>
                </a:solidFill>
              </a:rPr>
              <a:t>N]e sommes-nous pas enfermés entre quatre </a:t>
            </a:r>
            <a:r>
              <a:rPr lang="fr-FR" dirty="0" smtClean="0">
                <a:solidFill>
                  <a:srgbClr val="5B3578"/>
                </a:solidFill>
              </a:rPr>
              <a:t>murs de </a:t>
            </a:r>
            <a:r>
              <a:rPr lang="fr-FR" dirty="0">
                <a:solidFill>
                  <a:srgbClr val="5B3578"/>
                </a:solidFill>
              </a:rPr>
              <a:t>béton qui nous empêchent de voler librement </a:t>
            </a:r>
            <a:r>
              <a:rPr lang="fr-FR" dirty="0" smtClean="0">
                <a:solidFill>
                  <a:srgbClr val="5B3578"/>
                </a:solidFill>
              </a:rPr>
              <a:t>pour pouvoir </a:t>
            </a:r>
            <a:r>
              <a:rPr lang="fr-FR" dirty="0">
                <a:solidFill>
                  <a:srgbClr val="5B3578"/>
                </a:solidFill>
              </a:rPr>
              <a:t>sentir l’essence de l’homme, celle de </a:t>
            </a:r>
            <a:r>
              <a:rPr lang="fr-FR" dirty="0" smtClean="0">
                <a:solidFill>
                  <a:srgbClr val="5B3578"/>
                </a:solidFill>
              </a:rPr>
              <a:t>l’animal qui </a:t>
            </a:r>
            <a:r>
              <a:rPr lang="fr-FR" dirty="0">
                <a:solidFill>
                  <a:srgbClr val="5B3578"/>
                </a:solidFill>
              </a:rPr>
              <a:t>dort en nous en espérant le moment de se </a:t>
            </a:r>
            <a:r>
              <a:rPr lang="fr-FR" dirty="0" smtClean="0">
                <a:solidFill>
                  <a:srgbClr val="5B3578"/>
                </a:solidFill>
              </a:rPr>
              <a:t>réveiller et </a:t>
            </a:r>
            <a:r>
              <a:rPr lang="fr-FR" dirty="0">
                <a:solidFill>
                  <a:srgbClr val="5B3578"/>
                </a:solidFill>
              </a:rPr>
              <a:t>de courir </a:t>
            </a:r>
            <a:r>
              <a:rPr lang="fr-FR" dirty="0" smtClean="0">
                <a:solidFill>
                  <a:srgbClr val="5B3578"/>
                </a:solidFill>
              </a:rPr>
              <a:t>? »</a:t>
            </a:r>
            <a:endParaRPr lang="fr-FR" dirty="0">
              <a:solidFill>
                <a:srgbClr val="5B3578"/>
              </a:solidFill>
            </a:endParaRPr>
          </a:p>
        </p:txBody>
      </p:sp>
    </p:spTree>
    <p:extLst>
      <p:ext uri="{BB962C8B-B14F-4D97-AF65-F5344CB8AC3E}">
        <p14:creationId xmlns:p14="http://schemas.microsoft.com/office/powerpoint/2010/main" val="1511445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56912" y="1100175"/>
            <a:ext cx="5913753" cy="2031325"/>
          </a:xfrm>
          <a:prstGeom prst="rect">
            <a:avLst/>
          </a:prstGeom>
        </p:spPr>
        <p:txBody>
          <a:bodyPr wrap="square">
            <a:spAutoFit/>
          </a:bodyPr>
          <a:lstStyle/>
          <a:p>
            <a:r>
              <a:rPr lang="fr-FR" dirty="0">
                <a:solidFill>
                  <a:srgbClr val="5B3578"/>
                </a:solidFill>
              </a:rPr>
              <a:t>« </a:t>
            </a:r>
            <a:r>
              <a:rPr lang="fr-FR" dirty="0" smtClean="0">
                <a:solidFill>
                  <a:srgbClr val="5B3578"/>
                </a:solidFill>
              </a:rPr>
              <a:t>L’activité </a:t>
            </a:r>
            <a:r>
              <a:rPr lang="fr-FR" dirty="0">
                <a:solidFill>
                  <a:srgbClr val="5B3578"/>
                </a:solidFill>
              </a:rPr>
              <a:t>physique est bonne pour le cœur, le corps et</a:t>
            </a:r>
          </a:p>
          <a:p>
            <a:r>
              <a:rPr lang="fr-FR" dirty="0">
                <a:solidFill>
                  <a:srgbClr val="5B3578"/>
                </a:solidFill>
              </a:rPr>
              <a:t>l’esprit » et le dernier est que « tout le monde a intérêt</a:t>
            </a:r>
          </a:p>
          <a:p>
            <a:r>
              <a:rPr lang="fr-FR" dirty="0">
                <a:solidFill>
                  <a:srgbClr val="5B3578"/>
                </a:solidFill>
              </a:rPr>
              <a:t>à être plus actif et moins sédentaire, y compris </a:t>
            </a:r>
            <a:r>
              <a:rPr lang="fr-FR" dirty="0" smtClean="0">
                <a:solidFill>
                  <a:srgbClr val="5B3578"/>
                </a:solidFill>
              </a:rPr>
              <a:t>les femmes </a:t>
            </a:r>
            <a:r>
              <a:rPr lang="fr-FR" dirty="0">
                <a:solidFill>
                  <a:srgbClr val="5B3578"/>
                </a:solidFill>
              </a:rPr>
              <a:t>enceintes et en post-partum et les </a:t>
            </a:r>
            <a:r>
              <a:rPr lang="fr-FR" dirty="0" smtClean="0">
                <a:solidFill>
                  <a:srgbClr val="5B3578"/>
                </a:solidFill>
              </a:rPr>
              <a:t>personnes qui </a:t>
            </a:r>
            <a:r>
              <a:rPr lang="fr-FR" dirty="0">
                <a:solidFill>
                  <a:srgbClr val="5B3578"/>
                </a:solidFill>
              </a:rPr>
              <a:t>souffrent d’une affection chronique ou </a:t>
            </a:r>
            <a:r>
              <a:rPr lang="fr-FR" dirty="0" smtClean="0">
                <a:solidFill>
                  <a:srgbClr val="5B3578"/>
                </a:solidFill>
              </a:rPr>
              <a:t>d’un handicap »</a:t>
            </a:r>
          </a:p>
          <a:p>
            <a:r>
              <a:rPr lang="fr-FR" dirty="0" smtClean="0">
                <a:solidFill>
                  <a:srgbClr val="5B3578"/>
                </a:solidFill>
              </a:rPr>
              <a:t>« Au </a:t>
            </a:r>
            <a:r>
              <a:rPr lang="fr-FR" dirty="0">
                <a:solidFill>
                  <a:srgbClr val="5B3578"/>
                </a:solidFill>
              </a:rPr>
              <a:t>moins 150 à </a:t>
            </a:r>
            <a:r>
              <a:rPr lang="fr-FR" dirty="0" smtClean="0">
                <a:solidFill>
                  <a:srgbClr val="5B3578"/>
                </a:solidFill>
              </a:rPr>
              <a:t>300 minutes </a:t>
            </a:r>
            <a:r>
              <a:rPr lang="fr-FR" dirty="0">
                <a:solidFill>
                  <a:srgbClr val="5B3578"/>
                </a:solidFill>
              </a:rPr>
              <a:t>d’activité </a:t>
            </a:r>
            <a:r>
              <a:rPr lang="fr-FR" b="1" dirty="0">
                <a:solidFill>
                  <a:srgbClr val="5B3578"/>
                </a:solidFill>
              </a:rPr>
              <a:t>aérobique</a:t>
            </a:r>
            <a:r>
              <a:rPr lang="fr-FR" dirty="0">
                <a:solidFill>
                  <a:srgbClr val="5B3578"/>
                </a:solidFill>
              </a:rPr>
              <a:t> d’intensité modérée </a:t>
            </a:r>
            <a:r>
              <a:rPr lang="fr-FR" dirty="0" smtClean="0">
                <a:solidFill>
                  <a:srgbClr val="5B3578"/>
                </a:solidFill>
              </a:rPr>
              <a:t>par semaine.</a:t>
            </a:r>
          </a:p>
        </p:txBody>
      </p:sp>
      <p:sp>
        <p:nvSpPr>
          <p:cNvPr id="3" name="Rectangle 2"/>
          <p:cNvSpPr/>
          <p:nvPr/>
        </p:nvSpPr>
        <p:spPr>
          <a:xfrm>
            <a:off x="561415" y="516907"/>
            <a:ext cx="6461128" cy="477054"/>
          </a:xfrm>
          <a:prstGeom prst="rect">
            <a:avLst/>
          </a:prstGeom>
        </p:spPr>
        <p:txBody>
          <a:bodyPr wrap="none">
            <a:spAutoFit/>
          </a:bodyPr>
          <a:lstStyle/>
          <a:p>
            <a:r>
              <a:rPr lang="fr-FR" sz="2500" dirty="0" smtClean="0">
                <a:solidFill>
                  <a:srgbClr val="5B3578"/>
                </a:solidFill>
              </a:rPr>
              <a:t>4. Courir pour notre santé physique et mentale !</a:t>
            </a:r>
            <a:endParaRPr lang="fr-FR" sz="2500" dirty="0"/>
          </a:p>
        </p:txBody>
      </p:sp>
      <p:pic>
        <p:nvPicPr>
          <p:cNvPr id="5" name="Image 4"/>
          <p:cNvPicPr>
            <a:picLocks noChangeAspect="1"/>
          </p:cNvPicPr>
          <p:nvPr/>
        </p:nvPicPr>
        <p:blipFill>
          <a:blip r:embed="rId2"/>
          <a:stretch>
            <a:fillRect/>
          </a:stretch>
        </p:blipFill>
        <p:spPr>
          <a:xfrm>
            <a:off x="405967" y="1138028"/>
            <a:ext cx="2276475" cy="2009775"/>
          </a:xfrm>
          <a:prstGeom prst="rect">
            <a:avLst/>
          </a:prstGeom>
        </p:spPr>
      </p:pic>
      <p:sp>
        <p:nvSpPr>
          <p:cNvPr id="6" name="Rectangle 5"/>
          <p:cNvSpPr/>
          <p:nvPr/>
        </p:nvSpPr>
        <p:spPr>
          <a:xfrm>
            <a:off x="405967" y="3277856"/>
            <a:ext cx="4572000" cy="646331"/>
          </a:xfrm>
          <a:prstGeom prst="rect">
            <a:avLst/>
          </a:prstGeom>
        </p:spPr>
        <p:txBody>
          <a:bodyPr>
            <a:spAutoFit/>
          </a:bodyPr>
          <a:lstStyle/>
          <a:p>
            <a:r>
              <a:rPr lang="fr-FR" dirty="0">
                <a:solidFill>
                  <a:srgbClr val="5B3578"/>
                </a:solidFill>
              </a:rPr>
              <a:t>Courir régulièrement renforce les muscles et </a:t>
            </a:r>
            <a:r>
              <a:rPr lang="fr-FR" dirty="0" smtClean="0">
                <a:solidFill>
                  <a:srgbClr val="5B3578"/>
                </a:solidFill>
              </a:rPr>
              <a:t>les os</a:t>
            </a:r>
            <a:r>
              <a:rPr lang="fr-FR" dirty="0">
                <a:solidFill>
                  <a:srgbClr val="5B3578"/>
                </a:solidFill>
              </a:rPr>
              <a:t>, cela aide à la solidification du squelette.</a:t>
            </a:r>
          </a:p>
        </p:txBody>
      </p:sp>
      <p:pic>
        <p:nvPicPr>
          <p:cNvPr id="7" name="Image 6"/>
          <p:cNvPicPr>
            <a:picLocks noChangeAspect="1"/>
          </p:cNvPicPr>
          <p:nvPr/>
        </p:nvPicPr>
        <p:blipFill>
          <a:blip r:embed="rId3"/>
          <a:stretch>
            <a:fillRect/>
          </a:stretch>
        </p:blipFill>
        <p:spPr>
          <a:xfrm>
            <a:off x="1544205" y="3907884"/>
            <a:ext cx="7267575" cy="2838450"/>
          </a:xfrm>
          <a:prstGeom prst="rect">
            <a:avLst/>
          </a:prstGeom>
        </p:spPr>
      </p:pic>
    </p:spTree>
    <p:extLst>
      <p:ext uri="{BB962C8B-B14F-4D97-AF65-F5344CB8AC3E}">
        <p14:creationId xmlns:p14="http://schemas.microsoft.com/office/powerpoint/2010/main" val="1593720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67748" y="571472"/>
            <a:ext cx="4307248" cy="369332"/>
          </a:xfrm>
          <a:prstGeom prst="rect">
            <a:avLst/>
          </a:prstGeom>
        </p:spPr>
        <p:txBody>
          <a:bodyPr wrap="square">
            <a:spAutoFit/>
          </a:bodyPr>
          <a:lstStyle/>
          <a:p>
            <a:r>
              <a:rPr lang="fr-FR" dirty="0" smtClean="0">
                <a:solidFill>
                  <a:srgbClr val="5B3578"/>
                </a:solidFill>
              </a:rPr>
              <a:t>L’anecdote </a:t>
            </a:r>
            <a:r>
              <a:rPr lang="fr-FR" dirty="0">
                <a:solidFill>
                  <a:srgbClr val="5B3578"/>
                </a:solidFill>
              </a:rPr>
              <a:t>des ascenseurs </a:t>
            </a:r>
            <a:r>
              <a:rPr lang="fr-FR" dirty="0" smtClean="0">
                <a:solidFill>
                  <a:srgbClr val="5B3578"/>
                </a:solidFill>
              </a:rPr>
              <a:t>!</a:t>
            </a:r>
          </a:p>
        </p:txBody>
      </p:sp>
      <p:pic>
        <p:nvPicPr>
          <p:cNvPr id="5" name="Image 4"/>
          <p:cNvPicPr>
            <a:picLocks noChangeAspect="1"/>
          </p:cNvPicPr>
          <p:nvPr/>
        </p:nvPicPr>
        <p:blipFill>
          <a:blip r:embed="rId2"/>
          <a:stretch>
            <a:fillRect/>
          </a:stretch>
        </p:blipFill>
        <p:spPr>
          <a:xfrm>
            <a:off x="5011639" y="627635"/>
            <a:ext cx="3817331" cy="5995114"/>
          </a:xfrm>
          <a:prstGeom prst="rect">
            <a:avLst/>
          </a:prstGeom>
        </p:spPr>
      </p:pic>
      <p:sp>
        <p:nvSpPr>
          <p:cNvPr id="6" name="Ellipse 5"/>
          <p:cNvSpPr/>
          <p:nvPr/>
        </p:nvSpPr>
        <p:spPr>
          <a:xfrm>
            <a:off x="5307849" y="4030935"/>
            <a:ext cx="2986679" cy="773723"/>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7" name="Rectangle 6"/>
          <p:cNvSpPr/>
          <p:nvPr/>
        </p:nvSpPr>
        <p:spPr>
          <a:xfrm>
            <a:off x="371318" y="1316031"/>
            <a:ext cx="4572000" cy="1754326"/>
          </a:xfrm>
          <a:prstGeom prst="rect">
            <a:avLst/>
          </a:prstGeom>
        </p:spPr>
        <p:txBody>
          <a:bodyPr>
            <a:spAutoFit/>
          </a:bodyPr>
          <a:lstStyle/>
          <a:p>
            <a:pPr marL="285750" indent="-285750">
              <a:buFont typeface="Arial" panose="020B0604020202020204" pitchFamily="34" charset="0"/>
              <a:buChar char="•"/>
            </a:pPr>
            <a:r>
              <a:rPr lang="fr-FR" dirty="0">
                <a:solidFill>
                  <a:srgbClr val="5B3578"/>
                </a:solidFill>
              </a:rPr>
              <a:t>Le rythme cardiaque au </a:t>
            </a:r>
            <a:r>
              <a:rPr lang="fr-FR" dirty="0" smtClean="0">
                <a:solidFill>
                  <a:srgbClr val="5B3578"/>
                </a:solidFill>
              </a:rPr>
              <a:t>repos diminue </a:t>
            </a:r>
            <a:r>
              <a:rPr lang="fr-FR" dirty="0">
                <a:solidFill>
                  <a:srgbClr val="5B3578"/>
                </a:solidFill>
              </a:rPr>
              <a:t>(ce qui, selon une étude danoise parue en </a:t>
            </a:r>
            <a:r>
              <a:rPr lang="fr-FR" dirty="0" smtClean="0">
                <a:solidFill>
                  <a:srgbClr val="5B3578"/>
                </a:solidFill>
              </a:rPr>
              <a:t>2013 dans </a:t>
            </a:r>
            <a:r>
              <a:rPr lang="fr-FR" i="1" dirty="0" err="1" smtClean="0">
                <a:solidFill>
                  <a:srgbClr val="5B3578"/>
                </a:solidFill>
              </a:rPr>
              <a:t>Heart</a:t>
            </a:r>
            <a:r>
              <a:rPr lang="fr-FR" dirty="0" smtClean="0">
                <a:solidFill>
                  <a:srgbClr val="5B3578"/>
                </a:solidFill>
              </a:rPr>
              <a:t>, </a:t>
            </a:r>
            <a:r>
              <a:rPr lang="fr-FR" dirty="0">
                <a:solidFill>
                  <a:srgbClr val="5B3578"/>
                </a:solidFill>
              </a:rPr>
              <a:t>augmente l’espérance de vie</a:t>
            </a:r>
            <a:r>
              <a:rPr lang="fr-FR" dirty="0" smtClean="0">
                <a:solidFill>
                  <a:srgbClr val="5B3578"/>
                </a:solidFill>
              </a:rPr>
              <a:t>)</a:t>
            </a:r>
          </a:p>
          <a:p>
            <a:pPr marL="285750" indent="-285750">
              <a:buFont typeface="Arial" panose="020B0604020202020204" pitchFamily="34" charset="0"/>
              <a:buChar char="•"/>
            </a:pPr>
            <a:r>
              <a:rPr lang="fr-FR" dirty="0" smtClean="0">
                <a:solidFill>
                  <a:srgbClr val="5B3578"/>
                </a:solidFill>
              </a:rPr>
              <a:t>Le </a:t>
            </a:r>
            <a:r>
              <a:rPr lang="fr-FR" dirty="0">
                <a:solidFill>
                  <a:srgbClr val="5B3578"/>
                </a:solidFill>
              </a:rPr>
              <a:t>métabolisme s’accélère </a:t>
            </a:r>
            <a:r>
              <a:rPr lang="fr-FR" dirty="0" smtClean="0">
                <a:solidFill>
                  <a:srgbClr val="5B3578"/>
                </a:solidFill>
              </a:rPr>
              <a:t>(poids)</a:t>
            </a:r>
          </a:p>
          <a:p>
            <a:pPr marL="285750" indent="-285750">
              <a:buFont typeface="Arial" panose="020B0604020202020204" pitchFamily="34" charset="0"/>
              <a:buChar char="•"/>
            </a:pPr>
            <a:r>
              <a:rPr lang="fr-FR" dirty="0" smtClean="0">
                <a:solidFill>
                  <a:srgbClr val="5B3578"/>
                </a:solidFill>
              </a:rPr>
              <a:t>Peau nettoyée</a:t>
            </a:r>
          </a:p>
          <a:p>
            <a:pPr marL="285750" indent="-285750">
              <a:buFont typeface="Arial" panose="020B0604020202020204" pitchFamily="34" charset="0"/>
              <a:buChar char="•"/>
            </a:pPr>
            <a:r>
              <a:rPr lang="fr-FR" dirty="0" smtClean="0">
                <a:solidFill>
                  <a:srgbClr val="5B3578"/>
                </a:solidFill>
              </a:rPr>
              <a:t>Vit. D</a:t>
            </a:r>
            <a:endParaRPr lang="fr-FR" dirty="0">
              <a:solidFill>
                <a:srgbClr val="5B3578"/>
              </a:solidFill>
            </a:endParaRPr>
          </a:p>
        </p:txBody>
      </p:sp>
      <p:pic>
        <p:nvPicPr>
          <p:cNvPr id="8" name="Image 7"/>
          <p:cNvPicPr>
            <a:picLocks noChangeAspect="1"/>
          </p:cNvPicPr>
          <p:nvPr/>
        </p:nvPicPr>
        <p:blipFill>
          <a:blip r:embed="rId3"/>
          <a:stretch>
            <a:fillRect/>
          </a:stretch>
        </p:blipFill>
        <p:spPr>
          <a:xfrm>
            <a:off x="1414305" y="3399720"/>
            <a:ext cx="7058025" cy="2809875"/>
          </a:xfrm>
          <a:prstGeom prst="rect">
            <a:avLst/>
          </a:prstGeom>
        </p:spPr>
      </p:pic>
    </p:spTree>
    <p:extLst>
      <p:ext uri="{BB962C8B-B14F-4D97-AF65-F5344CB8AC3E}">
        <p14:creationId xmlns:p14="http://schemas.microsoft.com/office/powerpoint/2010/main" val="379371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09318" y="2603935"/>
            <a:ext cx="6831104" cy="1200329"/>
          </a:xfrm>
          <a:prstGeom prst="rect">
            <a:avLst/>
          </a:prstGeom>
        </p:spPr>
        <p:txBody>
          <a:bodyPr wrap="square">
            <a:spAutoFit/>
          </a:bodyPr>
          <a:lstStyle/>
          <a:p>
            <a:r>
              <a:rPr lang="fr-FR" dirty="0">
                <a:solidFill>
                  <a:srgbClr val="5B3578"/>
                </a:solidFill>
              </a:rPr>
              <a:t> « les cyclistes </a:t>
            </a:r>
            <a:r>
              <a:rPr lang="fr-FR" dirty="0" smtClean="0">
                <a:solidFill>
                  <a:srgbClr val="5B3578"/>
                </a:solidFill>
              </a:rPr>
              <a:t>étaient sept </a:t>
            </a:r>
            <a:r>
              <a:rPr lang="fr-FR" dirty="0">
                <a:solidFill>
                  <a:srgbClr val="5B3578"/>
                </a:solidFill>
              </a:rPr>
              <a:t>fois plus susceptibles de souffrir </a:t>
            </a:r>
            <a:r>
              <a:rPr lang="fr-FR" dirty="0" smtClean="0">
                <a:solidFill>
                  <a:srgbClr val="5B3578"/>
                </a:solidFill>
              </a:rPr>
              <a:t>d’ostéopénie de </a:t>
            </a:r>
            <a:r>
              <a:rPr lang="fr-FR" dirty="0">
                <a:solidFill>
                  <a:srgbClr val="5B3578"/>
                </a:solidFill>
              </a:rPr>
              <a:t>la colonne vertébrale [trop faible densité </a:t>
            </a:r>
            <a:r>
              <a:rPr lang="fr-FR" dirty="0" smtClean="0">
                <a:solidFill>
                  <a:srgbClr val="5B3578"/>
                </a:solidFill>
              </a:rPr>
              <a:t>minérale </a:t>
            </a:r>
            <a:r>
              <a:rPr lang="fr-FR" dirty="0">
                <a:solidFill>
                  <a:srgbClr val="5B3578"/>
                </a:solidFill>
              </a:rPr>
              <a:t>osseuse] que les coureurs, en tenant compte </a:t>
            </a:r>
            <a:r>
              <a:rPr lang="fr-FR" dirty="0" smtClean="0">
                <a:solidFill>
                  <a:srgbClr val="5B3578"/>
                </a:solidFill>
              </a:rPr>
              <a:t>de l’âge</a:t>
            </a:r>
            <a:r>
              <a:rPr lang="fr-FR" dirty="0">
                <a:solidFill>
                  <a:srgbClr val="5B3578"/>
                </a:solidFill>
              </a:rPr>
              <a:t>, du poids corporel et des antécédents de </a:t>
            </a:r>
            <a:r>
              <a:rPr lang="fr-FR" dirty="0" smtClean="0">
                <a:solidFill>
                  <a:srgbClr val="5B3578"/>
                </a:solidFill>
              </a:rPr>
              <a:t>charge osseuse »</a:t>
            </a:r>
          </a:p>
        </p:txBody>
      </p:sp>
      <p:pic>
        <p:nvPicPr>
          <p:cNvPr id="4" name="Image 3"/>
          <p:cNvPicPr>
            <a:picLocks noChangeAspect="1"/>
          </p:cNvPicPr>
          <p:nvPr/>
        </p:nvPicPr>
        <p:blipFill>
          <a:blip r:embed="rId2"/>
          <a:stretch>
            <a:fillRect/>
          </a:stretch>
        </p:blipFill>
        <p:spPr>
          <a:xfrm>
            <a:off x="677008" y="616983"/>
            <a:ext cx="7086600" cy="1771650"/>
          </a:xfrm>
          <a:prstGeom prst="rect">
            <a:avLst/>
          </a:prstGeom>
        </p:spPr>
      </p:pic>
      <p:sp>
        <p:nvSpPr>
          <p:cNvPr id="5" name="Rectangle 4"/>
          <p:cNvSpPr/>
          <p:nvPr/>
        </p:nvSpPr>
        <p:spPr>
          <a:xfrm>
            <a:off x="677007" y="3928321"/>
            <a:ext cx="6649013" cy="2862322"/>
          </a:xfrm>
          <a:prstGeom prst="rect">
            <a:avLst/>
          </a:prstGeom>
        </p:spPr>
        <p:txBody>
          <a:bodyPr wrap="square">
            <a:spAutoFit/>
          </a:bodyPr>
          <a:lstStyle/>
          <a:p>
            <a:pPr marL="285750" indent="-285750">
              <a:buFont typeface="Arial" panose="020B0604020202020204" pitchFamily="34" charset="0"/>
              <a:buChar char="•"/>
            </a:pPr>
            <a:r>
              <a:rPr lang="fr-FR" dirty="0" smtClean="0">
                <a:solidFill>
                  <a:srgbClr val="5B3578"/>
                </a:solidFill>
              </a:rPr>
              <a:t>Se </a:t>
            </a:r>
            <a:r>
              <a:rPr lang="fr-FR" dirty="0">
                <a:solidFill>
                  <a:srgbClr val="5B3578"/>
                </a:solidFill>
              </a:rPr>
              <a:t>sentir bien dans sa tête et déjà, tout </a:t>
            </a:r>
            <a:r>
              <a:rPr lang="fr-FR" dirty="0" smtClean="0">
                <a:solidFill>
                  <a:srgbClr val="5B3578"/>
                </a:solidFill>
              </a:rPr>
              <a:t>simplement, décrocher </a:t>
            </a:r>
            <a:r>
              <a:rPr lang="fr-FR" dirty="0">
                <a:solidFill>
                  <a:srgbClr val="5B3578"/>
                </a:solidFill>
              </a:rPr>
              <a:t>des écrans et gagner en </a:t>
            </a:r>
            <a:r>
              <a:rPr lang="fr-FR" dirty="0" smtClean="0">
                <a:solidFill>
                  <a:srgbClr val="5B3578"/>
                </a:solidFill>
              </a:rPr>
              <a:t>concentration (</a:t>
            </a:r>
            <a:r>
              <a:rPr lang="fr-FR" dirty="0">
                <a:solidFill>
                  <a:srgbClr val="5B3578"/>
                </a:solidFill>
              </a:rPr>
              <a:t>le déficit d’attention est un désastre de nos </a:t>
            </a:r>
            <a:r>
              <a:rPr lang="fr-FR" dirty="0" smtClean="0">
                <a:solidFill>
                  <a:srgbClr val="5B3578"/>
                </a:solidFill>
              </a:rPr>
              <a:t>sociétés modernes).</a:t>
            </a:r>
          </a:p>
          <a:p>
            <a:pPr marL="285750" indent="-285750">
              <a:buFont typeface="Arial" panose="020B0604020202020204" pitchFamily="34" charset="0"/>
              <a:buChar char="•"/>
            </a:pPr>
            <a:r>
              <a:rPr lang="fr-FR" dirty="0">
                <a:solidFill>
                  <a:srgbClr val="5B3578"/>
                </a:solidFill>
              </a:rPr>
              <a:t>Endorphines (après </a:t>
            </a:r>
            <a:r>
              <a:rPr lang="fr-FR" dirty="0" smtClean="0">
                <a:solidFill>
                  <a:srgbClr val="5B3578"/>
                </a:solidFill>
              </a:rPr>
              <a:t>30 à </a:t>
            </a:r>
            <a:r>
              <a:rPr lang="fr-FR" dirty="0">
                <a:solidFill>
                  <a:srgbClr val="5B3578"/>
                </a:solidFill>
              </a:rPr>
              <a:t>45 minutes), rôle à la fois </a:t>
            </a:r>
            <a:r>
              <a:rPr lang="fr-FR" dirty="0" smtClean="0">
                <a:solidFill>
                  <a:srgbClr val="5B3578"/>
                </a:solidFill>
              </a:rPr>
              <a:t>anxiolytique, antalgique </a:t>
            </a:r>
            <a:r>
              <a:rPr lang="fr-FR" dirty="0">
                <a:solidFill>
                  <a:srgbClr val="5B3578"/>
                </a:solidFill>
              </a:rPr>
              <a:t>et </a:t>
            </a:r>
            <a:r>
              <a:rPr lang="fr-FR" dirty="0" smtClean="0">
                <a:solidFill>
                  <a:srgbClr val="5B3578"/>
                </a:solidFill>
              </a:rPr>
              <a:t>relaxant.</a:t>
            </a:r>
          </a:p>
          <a:p>
            <a:pPr marL="285750" indent="-285750">
              <a:buFont typeface="Arial" panose="020B0604020202020204" pitchFamily="34" charset="0"/>
              <a:buChar char="•"/>
            </a:pPr>
            <a:r>
              <a:rPr lang="fr-FR" dirty="0" smtClean="0">
                <a:solidFill>
                  <a:srgbClr val="5B3578"/>
                </a:solidFill>
              </a:rPr>
              <a:t>Dopamine</a:t>
            </a:r>
            <a:r>
              <a:rPr lang="fr-FR" dirty="0">
                <a:solidFill>
                  <a:srgbClr val="5B3578"/>
                </a:solidFill>
              </a:rPr>
              <a:t>, qui stimule la zone de la </a:t>
            </a:r>
            <a:r>
              <a:rPr lang="fr-FR" dirty="0" smtClean="0">
                <a:solidFill>
                  <a:srgbClr val="5B3578"/>
                </a:solidFill>
              </a:rPr>
              <a:t>récompense. </a:t>
            </a:r>
            <a:endParaRPr lang="fr-FR" dirty="0">
              <a:solidFill>
                <a:srgbClr val="5B3578"/>
              </a:solidFill>
            </a:endParaRPr>
          </a:p>
          <a:p>
            <a:pPr marL="285750" indent="-285750">
              <a:buFont typeface="Arial" panose="020B0604020202020204" pitchFamily="34" charset="0"/>
              <a:buChar char="•"/>
            </a:pPr>
            <a:r>
              <a:rPr lang="fr-FR" dirty="0" smtClean="0">
                <a:solidFill>
                  <a:srgbClr val="5B3578"/>
                </a:solidFill>
              </a:rPr>
              <a:t>Sérotonine </a:t>
            </a:r>
            <a:r>
              <a:rPr lang="fr-FR" dirty="0">
                <a:solidFill>
                  <a:srgbClr val="5B3578"/>
                </a:solidFill>
              </a:rPr>
              <a:t>qui déclenche une sensation de </a:t>
            </a:r>
            <a:r>
              <a:rPr lang="fr-FR" dirty="0" smtClean="0">
                <a:solidFill>
                  <a:srgbClr val="5B3578"/>
                </a:solidFill>
              </a:rPr>
              <a:t>bien-être.</a:t>
            </a:r>
          </a:p>
          <a:p>
            <a:pPr marL="285750" indent="-285750">
              <a:buFont typeface="Arial" panose="020B0604020202020204" pitchFamily="34" charset="0"/>
              <a:buChar char="•"/>
            </a:pPr>
            <a:r>
              <a:rPr lang="fr-FR" dirty="0" smtClean="0">
                <a:solidFill>
                  <a:srgbClr val="5B3578"/>
                </a:solidFill>
              </a:rPr>
              <a:t>Depuis 2017, il </a:t>
            </a:r>
            <a:r>
              <a:rPr lang="fr-FR" dirty="0">
                <a:solidFill>
                  <a:srgbClr val="5B3578"/>
                </a:solidFill>
              </a:rPr>
              <a:t>est possible de prescrire </a:t>
            </a:r>
            <a:r>
              <a:rPr lang="fr-FR" dirty="0" smtClean="0">
                <a:solidFill>
                  <a:srgbClr val="5B3578"/>
                </a:solidFill>
              </a:rPr>
              <a:t>du sport </a:t>
            </a:r>
            <a:r>
              <a:rPr lang="fr-FR" dirty="0">
                <a:solidFill>
                  <a:srgbClr val="5B3578"/>
                </a:solidFill>
              </a:rPr>
              <a:t>sur </a:t>
            </a:r>
            <a:r>
              <a:rPr lang="fr-FR" dirty="0" smtClean="0">
                <a:solidFill>
                  <a:srgbClr val="5B3578"/>
                </a:solidFill>
              </a:rPr>
              <a:t/>
            </a:r>
            <a:br>
              <a:rPr lang="fr-FR" dirty="0" smtClean="0">
                <a:solidFill>
                  <a:srgbClr val="5B3578"/>
                </a:solidFill>
              </a:rPr>
            </a:br>
            <a:r>
              <a:rPr lang="fr-FR" dirty="0" smtClean="0">
                <a:solidFill>
                  <a:srgbClr val="5B3578"/>
                </a:solidFill>
              </a:rPr>
              <a:t>ordonnance </a:t>
            </a:r>
            <a:r>
              <a:rPr lang="fr-FR" dirty="0">
                <a:solidFill>
                  <a:srgbClr val="5B3578"/>
                </a:solidFill>
              </a:rPr>
              <a:t>aux patients atteints </a:t>
            </a:r>
            <a:r>
              <a:rPr lang="fr-FR" dirty="0" smtClean="0">
                <a:solidFill>
                  <a:srgbClr val="5B3578"/>
                </a:solidFill>
              </a:rPr>
              <a:t>d’affections de </a:t>
            </a:r>
            <a:r>
              <a:rPr lang="fr-FR" dirty="0">
                <a:solidFill>
                  <a:srgbClr val="5B3578"/>
                </a:solidFill>
              </a:rPr>
              <a:t>longue </a:t>
            </a:r>
            <a:r>
              <a:rPr lang="fr-FR" dirty="0" smtClean="0">
                <a:solidFill>
                  <a:srgbClr val="5B3578"/>
                </a:solidFill>
              </a:rPr>
              <a:t/>
            </a:r>
            <a:br>
              <a:rPr lang="fr-FR" dirty="0" smtClean="0">
                <a:solidFill>
                  <a:srgbClr val="5B3578"/>
                </a:solidFill>
              </a:rPr>
            </a:br>
            <a:r>
              <a:rPr lang="fr-FR" dirty="0" smtClean="0">
                <a:solidFill>
                  <a:srgbClr val="5B3578"/>
                </a:solidFill>
              </a:rPr>
              <a:t>durée</a:t>
            </a:r>
            <a:r>
              <a:rPr lang="fr-FR" dirty="0">
                <a:solidFill>
                  <a:srgbClr val="5B3578"/>
                </a:solidFill>
              </a:rPr>
              <a:t>, comme le </a:t>
            </a:r>
            <a:r>
              <a:rPr lang="fr-FR" dirty="0" smtClean="0">
                <a:solidFill>
                  <a:srgbClr val="5B3578"/>
                </a:solidFill>
              </a:rPr>
              <a:t>cancer.</a:t>
            </a:r>
            <a:endParaRPr lang="fr-FR" dirty="0">
              <a:solidFill>
                <a:srgbClr val="5B3578"/>
              </a:solidFill>
            </a:endParaRPr>
          </a:p>
        </p:txBody>
      </p:sp>
      <p:pic>
        <p:nvPicPr>
          <p:cNvPr id="8194" name="Picture 2" descr="Tout ce que je voulais, c'était couri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93188" y="1206958"/>
            <a:ext cx="3265663" cy="53186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0330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1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74345" y="5420711"/>
            <a:ext cx="3310073" cy="646331"/>
          </a:xfrm>
          <a:prstGeom prst="rect">
            <a:avLst/>
          </a:prstGeom>
        </p:spPr>
        <p:txBody>
          <a:bodyPr wrap="none">
            <a:spAutoFit/>
          </a:bodyPr>
          <a:lstStyle/>
          <a:p>
            <a:pPr algn="ctr"/>
            <a:r>
              <a:rPr lang="fr-FR" dirty="0" smtClean="0">
                <a:solidFill>
                  <a:srgbClr val="5B3578"/>
                </a:solidFill>
              </a:rPr>
              <a:t>Au marathon de Boston dès 1975</a:t>
            </a:r>
          </a:p>
          <a:p>
            <a:pPr algn="ctr"/>
            <a:r>
              <a:rPr lang="fr-FR" dirty="0" smtClean="0">
                <a:solidFill>
                  <a:srgbClr val="5B3578"/>
                </a:solidFill>
              </a:rPr>
              <a:t>(ici à celui de Berlin)</a:t>
            </a:r>
            <a:endParaRPr lang="fr-FR" dirty="0"/>
          </a:p>
        </p:txBody>
      </p:sp>
      <p:sp>
        <p:nvSpPr>
          <p:cNvPr id="3" name="Rectangle 2"/>
          <p:cNvSpPr/>
          <p:nvPr/>
        </p:nvSpPr>
        <p:spPr>
          <a:xfrm>
            <a:off x="561415" y="516907"/>
            <a:ext cx="4531433" cy="477054"/>
          </a:xfrm>
          <a:prstGeom prst="rect">
            <a:avLst/>
          </a:prstGeom>
        </p:spPr>
        <p:txBody>
          <a:bodyPr wrap="none">
            <a:spAutoFit/>
          </a:bodyPr>
          <a:lstStyle/>
          <a:p>
            <a:r>
              <a:rPr lang="fr-FR" sz="2500" dirty="0" smtClean="0">
                <a:solidFill>
                  <a:srgbClr val="5B3578"/>
                </a:solidFill>
              </a:rPr>
              <a:t>5. Rendre </a:t>
            </a:r>
            <a:r>
              <a:rPr lang="fr-FR" sz="2500" dirty="0">
                <a:solidFill>
                  <a:srgbClr val="5B3578"/>
                </a:solidFill>
              </a:rPr>
              <a:t>la société plus inclusive</a:t>
            </a:r>
            <a:endParaRPr lang="fr-FR" sz="2500" dirty="0"/>
          </a:p>
        </p:txBody>
      </p:sp>
      <p:pic>
        <p:nvPicPr>
          <p:cNvPr id="4" name="Image 3"/>
          <p:cNvPicPr>
            <a:picLocks noChangeAspect="1"/>
          </p:cNvPicPr>
          <p:nvPr/>
        </p:nvPicPr>
        <p:blipFill>
          <a:blip r:embed="rId2"/>
          <a:stretch>
            <a:fillRect/>
          </a:stretch>
        </p:blipFill>
        <p:spPr>
          <a:xfrm>
            <a:off x="352932" y="1333077"/>
            <a:ext cx="4152900" cy="4105275"/>
          </a:xfrm>
          <a:prstGeom prst="rect">
            <a:avLst/>
          </a:prstGeom>
        </p:spPr>
      </p:pic>
      <p:sp>
        <p:nvSpPr>
          <p:cNvPr id="5" name="ZoneTexte 4"/>
          <p:cNvSpPr txBox="1"/>
          <p:nvPr/>
        </p:nvSpPr>
        <p:spPr>
          <a:xfrm>
            <a:off x="4820890" y="2231552"/>
            <a:ext cx="4149969" cy="2308324"/>
          </a:xfrm>
          <a:prstGeom prst="rect">
            <a:avLst/>
          </a:prstGeom>
          <a:noFill/>
        </p:spPr>
        <p:txBody>
          <a:bodyPr wrap="square" rtlCol="0">
            <a:spAutoFit/>
          </a:bodyPr>
          <a:lstStyle/>
          <a:p>
            <a:r>
              <a:rPr lang="fr-FR" dirty="0" smtClean="0">
                <a:solidFill>
                  <a:srgbClr val="5B3578"/>
                </a:solidFill>
              </a:rPr>
              <a:t>Dans quel autre sport </a:t>
            </a:r>
            <a:r>
              <a:rPr lang="fr-FR" dirty="0" err="1" smtClean="0">
                <a:solidFill>
                  <a:srgbClr val="5B3578"/>
                </a:solidFill>
              </a:rPr>
              <a:t>prend-on</a:t>
            </a:r>
            <a:r>
              <a:rPr lang="fr-FR" dirty="0" smtClean="0">
                <a:solidFill>
                  <a:srgbClr val="5B3578"/>
                </a:solidFill>
              </a:rPr>
              <a:t> le départ avec l’élite mondiale avec même la possibilité de l’emporter ?</a:t>
            </a:r>
          </a:p>
          <a:p>
            <a:pPr marL="285750" indent="-285750">
              <a:buFont typeface="Arial" panose="020B0604020202020204" pitchFamily="34" charset="0"/>
              <a:buChar char="•"/>
            </a:pPr>
            <a:r>
              <a:rPr lang="fr-FR" dirty="0" smtClean="0">
                <a:solidFill>
                  <a:srgbClr val="5B3578"/>
                </a:solidFill>
              </a:rPr>
              <a:t>Vous jouez au foot avec </a:t>
            </a:r>
            <a:r>
              <a:rPr lang="fr-FR" dirty="0" err="1" smtClean="0">
                <a:solidFill>
                  <a:srgbClr val="5B3578"/>
                </a:solidFill>
              </a:rPr>
              <a:t>Mbappé</a:t>
            </a:r>
            <a:r>
              <a:rPr lang="fr-FR" dirty="0" smtClean="0">
                <a:solidFill>
                  <a:srgbClr val="5B3578"/>
                </a:solidFill>
              </a:rPr>
              <a:t> ?</a:t>
            </a:r>
          </a:p>
          <a:p>
            <a:pPr marL="285750" indent="-285750">
              <a:buFont typeface="Arial" panose="020B0604020202020204" pitchFamily="34" charset="0"/>
              <a:buChar char="•"/>
            </a:pPr>
            <a:r>
              <a:rPr lang="fr-FR" dirty="0" smtClean="0">
                <a:solidFill>
                  <a:srgbClr val="5B3578"/>
                </a:solidFill>
              </a:rPr>
              <a:t>Au tennis avec </a:t>
            </a:r>
            <a:r>
              <a:rPr lang="fr-FR" dirty="0" err="1" smtClean="0">
                <a:solidFill>
                  <a:srgbClr val="5B3578"/>
                </a:solidFill>
              </a:rPr>
              <a:t>Sinner</a:t>
            </a:r>
            <a:r>
              <a:rPr lang="fr-FR" dirty="0" smtClean="0">
                <a:solidFill>
                  <a:srgbClr val="5B3578"/>
                </a:solidFill>
              </a:rPr>
              <a:t> ou </a:t>
            </a:r>
            <a:r>
              <a:rPr lang="fr-FR" dirty="0" err="1" smtClean="0">
                <a:solidFill>
                  <a:srgbClr val="5B3578"/>
                </a:solidFill>
              </a:rPr>
              <a:t>Alcaraz</a:t>
            </a:r>
            <a:r>
              <a:rPr lang="fr-FR" dirty="0" smtClean="0">
                <a:solidFill>
                  <a:srgbClr val="5B3578"/>
                </a:solidFill>
              </a:rPr>
              <a:t> ?</a:t>
            </a:r>
          </a:p>
          <a:p>
            <a:pPr marL="285750" indent="-285750">
              <a:buFont typeface="Arial" panose="020B0604020202020204" pitchFamily="34" charset="0"/>
              <a:buChar char="•"/>
            </a:pPr>
            <a:r>
              <a:rPr lang="fr-FR" dirty="0" smtClean="0">
                <a:solidFill>
                  <a:srgbClr val="5B3578"/>
                </a:solidFill>
              </a:rPr>
              <a:t>Vous allez courir le Tour de France ?</a:t>
            </a:r>
          </a:p>
          <a:p>
            <a:pPr marL="285750" indent="-285750">
              <a:buFont typeface="Arial" panose="020B0604020202020204" pitchFamily="34" charset="0"/>
              <a:buChar char="•"/>
            </a:pPr>
            <a:r>
              <a:rPr lang="fr-FR" dirty="0" smtClean="0">
                <a:solidFill>
                  <a:srgbClr val="5B3578"/>
                </a:solidFill>
              </a:rPr>
              <a:t>BH à 6h au </a:t>
            </a:r>
            <a:r>
              <a:rPr lang="fr-FR" dirty="0" err="1" smtClean="0">
                <a:solidFill>
                  <a:srgbClr val="5B3578"/>
                </a:solidFill>
              </a:rPr>
              <a:t>MdP</a:t>
            </a:r>
            <a:r>
              <a:rPr lang="fr-FR" dirty="0" smtClean="0">
                <a:solidFill>
                  <a:srgbClr val="5B3578"/>
                </a:solidFill>
              </a:rPr>
              <a:t>, très accessible ! (9h NYC)</a:t>
            </a:r>
            <a:endParaRPr lang="fr-FR" dirty="0">
              <a:solidFill>
                <a:srgbClr val="5B3578"/>
              </a:solidFill>
            </a:endParaRPr>
          </a:p>
        </p:txBody>
      </p:sp>
    </p:spTree>
    <p:extLst>
      <p:ext uri="{BB962C8B-B14F-4D97-AF65-F5344CB8AC3E}">
        <p14:creationId xmlns:p14="http://schemas.microsoft.com/office/powerpoint/2010/main" val="2312224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1961699" y="370742"/>
            <a:ext cx="4800600" cy="3541805"/>
            <a:chOff x="656718" y="809005"/>
            <a:chExt cx="4800600" cy="3541805"/>
          </a:xfrm>
        </p:grpSpPr>
        <p:pic>
          <p:nvPicPr>
            <p:cNvPr id="4" name="Image 3"/>
            <p:cNvPicPr>
              <a:picLocks noChangeAspect="1"/>
            </p:cNvPicPr>
            <p:nvPr/>
          </p:nvPicPr>
          <p:blipFill>
            <a:blip r:embed="rId2"/>
            <a:stretch>
              <a:fillRect/>
            </a:stretch>
          </p:blipFill>
          <p:spPr>
            <a:xfrm>
              <a:off x="656718" y="809005"/>
              <a:ext cx="4800600" cy="3162300"/>
            </a:xfrm>
            <a:prstGeom prst="rect">
              <a:avLst/>
            </a:prstGeom>
          </p:spPr>
        </p:pic>
        <p:sp>
          <p:nvSpPr>
            <p:cNvPr id="5" name="Rectangle 4"/>
            <p:cNvSpPr/>
            <p:nvPr/>
          </p:nvSpPr>
          <p:spPr>
            <a:xfrm>
              <a:off x="2276163" y="3981478"/>
              <a:ext cx="1561710" cy="369332"/>
            </a:xfrm>
            <a:prstGeom prst="rect">
              <a:avLst/>
            </a:prstGeom>
          </p:spPr>
          <p:txBody>
            <a:bodyPr wrap="none">
              <a:spAutoFit/>
            </a:bodyPr>
            <a:lstStyle/>
            <a:p>
              <a:r>
                <a:rPr lang="fr-FR" dirty="0">
                  <a:solidFill>
                    <a:srgbClr val="5B3578"/>
                  </a:solidFill>
                </a:rPr>
                <a:t>Franck </a:t>
              </a:r>
              <a:r>
                <a:rPr lang="fr-FR" dirty="0" smtClean="0">
                  <a:solidFill>
                    <a:srgbClr val="5B3578"/>
                  </a:solidFill>
                </a:rPr>
                <a:t>Derrien</a:t>
              </a:r>
            </a:p>
          </p:txBody>
        </p:sp>
      </p:grpSp>
      <p:sp>
        <p:nvSpPr>
          <p:cNvPr id="7" name="Rectangle 6"/>
          <p:cNvSpPr/>
          <p:nvPr/>
        </p:nvSpPr>
        <p:spPr>
          <a:xfrm>
            <a:off x="591790" y="4167510"/>
            <a:ext cx="7502544" cy="1754326"/>
          </a:xfrm>
          <a:prstGeom prst="rect">
            <a:avLst/>
          </a:prstGeom>
        </p:spPr>
        <p:txBody>
          <a:bodyPr wrap="square">
            <a:spAutoFit/>
          </a:bodyPr>
          <a:lstStyle/>
          <a:p>
            <a:r>
              <a:rPr lang="fr-FR" dirty="0" smtClean="0">
                <a:solidFill>
                  <a:srgbClr val="5B3578"/>
                </a:solidFill>
              </a:rPr>
              <a:t>« La </a:t>
            </a:r>
            <a:r>
              <a:rPr lang="fr-FR" dirty="0">
                <a:solidFill>
                  <a:srgbClr val="5B3578"/>
                </a:solidFill>
              </a:rPr>
              <a:t>course à pied est un moyen de lutter contre </a:t>
            </a:r>
            <a:r>
              <a:rPr lang="fr-FR" dirty="0" smtClean="0">
                <a:solidFill>
                  <a:srgbClr val="5B3578"/>
                </a:solidFill>
              </a:rPr>
              <a:t>mon handicap </a:t>
            </a:r>
            <a:r>
              <a:rPr lang="fr-FR" dirty="0">
                <a:solidFill>
                  <a:srgbClr val="5B3578"/>
                </a:solidFill>
              </a:rPr>
              <a:t>(l’autisme Asperger). Sur une course, il </a:t>
            </a:r>
            <a:r>
              <a:rPr lang="fr-FR" dirty="0" smtClean="0">
                <a:solidFill>
                  <a:srgbClr val="5B3578"/>
                </a:solidFill>
              </a:rPr>
              <a:t>n’y a </a:t>
            </a:r>
            <a:r>
              <a:rPr lang="fr-FR" dirty="0">
                <a:solidFill>
                  <a:srgbClr val="5B3578"/>
                </a:solidFill>
              </a:rPr>
              <a:t>pas de pauvres, de riches, de blancs, de noirs… </a:t>
            </a:r>
            <a:r>
              <a:rPr lang="fr-FR" dirty="0" smtClean="0">
                <a:solidFill>
                  <a:srgbClr val="5B3578"/>
                </a:solidFill>
              </a:rPr>
              <a:t>On est </a:t>
            </a:r>
            <a:r>
              <a:rPr lang="fr-FR" dirty="0">
                <a:solidFill>
                  <a:srgbClr val="5B3578"/>
                </a:solidFill>
              </a:rPr>
              <a:t>tous avec un short et un tee-shirt et c’est ça qui </a:t>
            </a:r>
            <a:r>
              <a:rPr lang="fr-FR" dirty="0" smtClean="0">
                <a:solidFill>
                  <a:srgbClr val="5B3578"/>
                </a:solidFill>
              </a:rPr>
              <a:t>est formidable</a:t>
            </a:r>
            <a:r>
              <a:rPr lang="fr-FR" dirty="0">
                <a:solidFill>
                  <a:srgbClr val="5B3578"/>
                </a:solidFill>
              </a:rPr>
              <a:t> ! La course à pied m’aide à me voir comme l’égal des autres car, sur une course, il n y a pas de </a:t>
            </a:r>
            <a:r>
              <a:rPr lang="fr-FR" dirty="0" smtClean="0">
                <a:solidFill>
                  <a:srgbClr val="5B3578"/>
                </a:solidFill>
              </a:rPr>
              <a:t>différences </a:t>
            </a:r>
            <a:r>
              <a:rPr lang="fr-FR" dirty="0">
                <a:solidFill>
                  <a:srgbClr val="5B3578"/>
                </a:solidFill>
              </a:rPr>
              <a:t>ni de jugement. On est tous avec un short… </a:t>
            </a:r>
            <a:r>
              <a:rPr lang="fr-FR" dirty="0" smtClean="0">
                <a:solidFill>
                  <a:srgbClr val="5B3578"/>
                </a:solidFill>
              </a:rPr>
              <a:t>La course </a:t>
            </a:r>
            <a:r>
              <a:rPr lang="fr-FR" dirty="0">
                <a:solidFill>
                  <a:srgbClr val="5B3578"/>
                </a:solidFill>
              </a:rPr>
              <a:t>à pied m’aide beaucoup dans ma </a:t>
            </a:r>
            <a:r>
              <a:rPr lang="fr-FR" dirty="0" smtClean="0">
                <a:solidFill>
                  <a:srgbClr val="5B3578"/>
                </a:solidFill>
              </a:rPr>
              <a:t>vie. »</a:t>
            </a:r>
            <a:endParaRPr lang="fr-FR" dirty="0">
              <a:solidFill>
                <a:srgbClr val="5B3578"/>
              </a:solidFill>
            </a:endParaRPr>
          </a:p>
        </p:txBody>
      </p:sp>
    </p:spTree>
    <p:extLst>
      <p:ext uri="{BB962C8B-B14F-4D97-AF65-F5344CB8AC3E}">
        <p14:creationId xmlns:p14="http://schemas.microsoft.com/office/powerpoint/2010/main" val="2573599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98874" y="1128679"/>
            <a:ext cx="2354042" cy="369332"/>
          </a:xfrm>
          <a:prstGeom prst="rect">
            <a:avLst/>
          </a:prstGeom>
        </p:spPr>
        <p:txBody>
          <a:bodyPr wrap="none">
            <a:spAutoFit/>
          </a:bodyPr>
          <a:lstStyle/>
          <a:p>
            <a:r>
              <a:rPr lang="fr-FR" dirty="0" smtClean="0">
                <a:solidFill>
                  <a:srgbClr val="5B3578"/>
                </a:solidFill>
              </a:rPr>
              <a:t>Ma rencontre </a:t>
            </a:r>
            <a:r>
              <a:rPr lang="fr-FR" dirty="0">
                <a:solidFill>
                  <a:srgbClr val="5B3578"/>
                </a:solidFill>
              </a:rPr>
              <a:t>avec </a:t>
            </a:r>
            <a:r>
              <a:rPr lang="fr-FR" dirty="0" smtClean="0">
                <a:solidFill>
                  <a:srgbClr val="5B3578"/>
                </a:solidFill>
              </a:rPr>
              <a:t>Just</a:t>
            </a:r>
            <a:endParaRPr lang="fr-FR" dirty="0"/>
          </a:p>
        </p:txBody>
      </p:sp>
      <p:sp>
        <p:nvSpPr>
          <p:cNvPr id="3" name="Rectangle 2"/>
          <p:cNvSpPr/>
          <p:nvPr/>
        </p:nvSpPr>
        <p:spPr>
          <a:xfrm>
            <a:off x="561415" y="516907"/>
            <a:ext cx="6732142" cy="477054"/>
          </a:xfrm>
          <a:prstGeom prst="rect">
            <a:avLst/>
          </a:prstGeom>
        </p:spPr>
        <p:txBody>
          <a:bodyPr wrap="square">
            <a:spAutoFit/>
          </a:bodyPr>
          <a:lstStyle/>
          <a:p>
            <a:r>
              <a:rPr lang="fr-FR" sz="2500" dirty="0" smtClean="0">
                <a:solidFill>
                  <a:srgbClr val="5B3578"/>
                </a:solidFill>
              </a:rPr>
              <a:t>6</a:t>
            </a:r>
            <a:r>
              <a:rPr lang="fr-FR" sz="2500" dirty="0">
                <a:solidFill>
                  <a:srgbClr val="5B3578"/>
                </a:solidFill>
              </a:rPr>
              <a:t>. </a:t>
            </a:r>
            <a:r>
              <a:rPr lang="fr-FR" sz="2500" dirty="0" smtClean="0">
                <a:solidFill>
                  <a:srgbClr val="5B3578"/>
                </a:solidFill>
              </a:rPr>
              <a:t>Découvrir </a:t>
            </a:r>
            <a:r>
              <a:rPr lang="fr-FR" sz="2500" dirty="0">
                <a:solidFill>
                  <a:srgbClr val="5B3578"/>
                </a:solidFill>
              </a:rPr>
              <a:t>des formes </a:t>
            </a:r>
            <a:r>
              <a:rPr lang="fr-FR" sz="2500" dirty="0" smtClean="0">
                <a:solidFill>
                  <a:srgbClr val="5B3578"/>
                </a:solidFill>
              </a:rPr>
              <a:t>particulières de </a:t>
            </a:r>
            <a:r>
              <a:rPr lang="fr-FR" sz="2500" dirty="0">
                <a:solidFill>
                  <a:srgbClr val="5B3578"/>
                </a:solidFill>
              </a:rPr>
              <a:t>sociabilité</a:t>
            </a:r>
            <a:endParaRPr lang="fr-FR" sz="2500" dirty="0"/>
          </a:p>
        </p:txBody>
      </p:sp>
      <p:pic>
        <p:nvPicPr>
          <p:cNvPr id="4" name="Image 3"/>
          <p:cNvPicPr>
            <a:picLocks noChangeAspect="1"/>
          </p:cNvPicPr>
          <p:nvPr/>
        </p:nvPicPr>
        <p:blipFill>
          <a:blip r:embed="rId2"/>
          <a:stretch>
            <a:fillRect/>
          </a:stretch>
        </p:blipFill>
        <p:spPr>
          <a:xfrm>
            <a:off x="228221" y="1545671"/>
            <a:ext cx="3495349" cy="4903826"/>
          </a:xfrm>
          <a:prstGeom prst="rect">
            <a:avLst/>
          </a:prstGeom>
        </p:spPr>
      </p:pic>
      <p:sp>
        <p:nvSpPr>
          <p:cNvPr id="5" name="Rectangle 4"/>
          <p:cNvSpPr/>
          <p:nvPr/>
        </p:nvSpPr>
        <p:spPr>
          <a:xfrm>
            <a:off x="4177557" y="1135172"/>
            <a:ext cx="4322576" cy="2585323"/>
          </a:xfrm>
          <a:prstGeom prst="rect">
            <a:avLst/>
          </a:prstGeom>
        </p:spPr>
        <p:txBody>
          <a:bodyPr wrap="square">
            <a:spAutoFit/>
          </a:bodyPr>
          <a:lstStyle/>
          <a:p>
            <a:r>
              <a:rPr lang="fr-FR" dirty="0" smtClean="0">
                <a:solidFill>
                  <a:srgbClr val="5B3578"/>
                </a:solidFill>
              </a:rPr>
              <a:t>Des relations parfois fortes</a:t>
            </a:r>
          </a:p>
          <a:p>
            <a:pPr marL="285750" indent="-285750">
              <a:buFont typeface="Arial" panose="020B0604020202020204" pitchFamily="34" charset="0"/>
              <a:buChar char="•"/>
            </a:pPr>
            <a:r>
              <a:rPr lang="fr-FR" dirty="0" smtClean="0">
                <a:solidFill>
                  <a:srgbClr val="5B3578"/>
                </a:solidFill>
              </a:rPr>
              <a:t>Rien </a:t>
            </a:r>
            <a:r>
              <a:rPr lang="fr-FR" dirty="0">
                <a:solidFill>
                  <a:srgbClr val="5B3578"/>
                </a:solidFill>
              </a:rPr>
              <a:t>d’autre à faire que de parler.</a:t>
            </a:r>
          </a:p>
          <a:p>
            <a:pPr marL="285750" indent="-285750">
              <a:buFont typeface="Arial" panose="020B0604020202020204" pitchFamily="34" charset="0"/>
              <a:buChar char="•"/>
            </a:pPr>
            <a:r>
              <a:rPr lang="fr-FR" dirty="0">
                <a:solidFill>
                  <a:srgbClr val="5B3578"/>
                </a:solidFill>
              </a:rPr>
              <a:t>Parler de nous, de nos projets, de nos </a:t>
            </a:r>
            <a:r>
              <a:rPr lang="fr-FR" dirty="0" smtClean="0">
                <a:solidFill>
                  <a:srgbClr val="5B3578"/>
                </a:solidFill>
              </a:rPr>
              <a:t>inquiétudes, voire </a:t>
            </a:r>
            <a:r>
              <a:rPr lang="fr-FR" dirty="0">
                <a:solidFill>
                  <a:srgbClr val="5B3578"/>
                </a:solidFill>
              </a:rPr>
              <a:t>de nos </a:t>
            </a:r>
            <a:r>
              <a:rPr lang="fr-FR" dirty="0" smtClean="0">
                <a:solidFill>
                  <a:srgbClr val="5B3578"/>
                </a:solidFill>
              </a:rPr>
              <a:t>angoisses.</a:t>
            </a:r>
          </a:p>
          <a:p>
            <a:pPr marL="285750" indent="-285750">
              <a:buFont typeface="Arial" panose="020B0604020202020204" pitchFamily="34" charset="0"/>
              <a:buChar char="•"/>
            </a:pPr>
            <a:r>
              <a:rPr lang="fr-FR" dirty="0" smtClean="0">
                <a:solidFill>
                  <a:srgbClr val="5B3578"/>
                </a:solidFill>
              </a:rPr>
              <a:t>Nous </a:t>
            </a:r>
            <a:r>
              <a:rPr lang="fr-FR" dirty="0">
                <a:solidFill>
                  <a:srgbClr val="5B3578"/>
                </a:solidFill>
              </a:rPr>
              <a:t>partageons </a:t>
            </a:r>
            <a:r>
              <a:rPr lang="fr-FR" dirty="0" smtClean="0">
                <a:solidFill>
                  <a:srgbClr val="5B3578"/>
                </a:solidFill>
              </a:rPr>
              <a:t>à travers le goût de l’effort quelque </a:t>
            </a:r>
            <a:r>
              <a:rPr lang="fr-FR" dirty="0">
                <a:solidFill>
                  <a:srgbClr val="5B3578"/>
                </a:solidFill>
              </a:rPr>
              <a:t>chose de plus </a:t>
            </a:r>
            <a:r>
              <a:rPr lang="fr-FR" dirty="0" smtClean="0">
                <a:solidFill>
                  <a:srgbClr val="5B3578"/>
                </a:solidFill>
              </a:rPr>
              <a:t>intense qu’une </a:t>
            </a:r>
            <a:r>
              <a:rPr lang="fr-FR" dirty="0">
                <a:solidFill>
                  <a:srgbClr val="5B3578"/>
                </a:solidFill>
              </a:rPr>
              <a:t>poignée d’informations </a:t>
            </a:r>
            <a:r>
              <a:rPr lang="fr-FR" dirty="0" smtClean="0">
                <a:solidFill>
                  <a:srgbClr val="5B3578"/>
                </a:solidFill>
              </a:rPr>
              <a:t>biographiques</a:t>
            </a:r>
          </a:p>
          <a:p>
            <a:pPr marL="285750" indent="-285750">
              <a:buFont typeface="Arial" panose="020B0604020202020204" pitchFamily="34" charset="0"/>
              <a:buChar char="•"/>
            </a:pPr>
            <a:r>
              <a:rPr lang="fr-FR" dirty="0" smtClean="0">
                <a:solidFill>
                  <a:srgbClr val="5B3578"/>
                </a:solidFill>
              </a:rPr>
              <a:t>Position côte-à-côte</a:t>
            </a:r>
            <a:endParaRPr lang="fr-FR" dirty="0">
              <a:solidFill>
                <a:srgbClr val="5B3578"/>
              </a:solidFill>
            </a:endParaRPr>
          </a:p>
        </p:txBody>
      </p:sp>
      <p:sp>
        <p:nvSpPr>
          <p:cNvPr id="6" name="Rectangle 5"/>
          <p:cNvSpPr/>
          <p:nvPr/>
        </p:nvSpPr>
        <p:spPr>
          <a:xfrm>
            <a:off x="4177557" y="3861706"/>
            <a:ext cx="4176528" cy="369332"/>
          </a:xfrm>
          <a:prstGeom prst="rect">
            <a:avLst/>
          </a:prstGeom>
        </p:spPr>
        <p:txBody>
          <a:bodyPr wrap="none">
            <a:spAutoFit/>
          </a:bodyPr>
          <a:lstStyle/>
          <a:p>
            <a:r>
              <a:rPr lang="fr-FR" dirty="0" smtClean="0">
                <a:solidFill>
                  <a:srgbClr val="5B3578"/>
                </a:solidFill>
              </a:rPr>
              <a:t>Rencontrer </a:t>
            </a:r>
            <a:r>
              <a:rPr lang="fr-FR" dirty="0">
                <a:solidFill>
                  <a:srgbClr val="5B3578"/>
                </a:solidFill>
              </a:rPr>
              <a:t>des personnes d’autres milieux</a:t>
            </a:r>
            <a:endParaRPr lang="fr-FR" dirty="0"/>
          </a:p>
        </p:txBody>
      </p:sp>
      <p:pic>
        <p:nvPicPr>
          <p:cNvPr id="7" name="Image 6"/>
          <p:cNvPicPr>
            <a:picLocks noChangeAspect="1"/>
          </p:cNvPicPr>
          <p:nvPr/>
        </p:nvPicPr>
        <p:blipFill>
          <a:blip r:embed="rId3"/>
          <a:stretch>
            <a:fillRect/>
          </a:stretch>
        </p:blipFill>
        <p:spPr>
          <a:xfrm>
            <a:off x="2886075" y="4477763"/>
            <a:ext cx="6257925" cy="2295525"/>
          </a:xfrm>
          <a:prstGeom prst="rect">
            <a:avLst/>
          </a:prstGeom>
        </p:spPr>
      </p:pic>
    </p:spTree>
    <p:extLst>
      <p:ext uri="{BB962C8B-B14F-4D97-AF65-F5344CB8AC3E}">
        <p14:creationId xmlns:p14="http://schemas.microsoft.com/office/powerpoint/2010/main" val="918153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61415" y="1150413"/>
            <a:ext cx="5246373" cy="369332"/>
          </a:xfrm>
          <a:prstGeom prst="rect">
            <a:avLst/>
          </a:prstGeom>
        </p:spPr>
        <p:txBody>
          <a:bodyPr wrap="none">
            <a:spAutoFit/>
          </a:bodyPr>
          <a:lstStyle/>
          <a:p>
            <a:r>
              <a:rPr lang="fr-FR" dirty="0" smtClean="0">
                <a:solidFill>
                  <a:srgbClr val="5B3578"/>
                </a:solidFill>
              </a:rPr>
              <a:t>On vit plus longtemps et, surtout, en meilleure santé !</a:t>
            </a:r>
            <a:endParaRPr lang="fr-FR" dirty="0"/>
          </a:p>
        </p:txBody>
      </p:sp>
      <p:sp>
        <p:nvSpPr>
          <p:cNvPr id="3" name="Rectangle 2"/>
          <p:cNvSpPr/>
          <p:nvPr/>
        </p:nvSpPr>
        <p:spPr>
          <a:xfrm>
            <a:off x="561415" y="516907"/>
            <a:ext cx="5282088" cy="477054"/>
          </a:xfrm>
          <a:prstGeom prst="rect">
            <a:avLst/>
          </a:prstGeom>
        </p:spPr>
        <p:txBody>
          <a:bodyPr wrap="square">
            <a:spAutoFit/>
          </a:bodyPr>
          <a:lstStyle/>
          <a:p>
            <a:r>
              <a:rPr lang="fr-FR" sz="2500" dirty="0" smtClean="0">
                <a:solidFill>
                  <a:srgbClr val="5B3578"/>
                </a:solidFill>
              </a:rPr>
              <a:t>7</a:t>
            </a:r>
            <a:r>
              <a:rPr lang="fr-FR" sz="2500" dirty="0">
                <a:solidFill>
                  <a:srgbClr val="5B3578"/>
                </a:solidFill>
              </a:rPr>
              <a:t>. </a:t>
            </a:r>
            <a:r>
              <a:rPr lang="fr-FR" sz="2500" dirty="0" smtClean="0">
                <a:solidFill>
                  <a:srgbClr val="5B3578"/>
                </a:solidFill>
              </a:rPr>
              <a:t>Mieux vivre son vieillissement</a:t>
            </a:r>
            <a:endParaRPr lang="fr-FR" sz="2500" dirty="0"/>
          </a:p>
        </p:txBody>
      </p:sp>
      <p:pic>
        <p:nvPicPr>
          <p:cNvPr id="4" name="Image 3"/>
          <p:cNvPicPr>
            <a:picLocks noChangeAspect="1"/>
          </p:cNvPicPr>
          <p:nvPr/>
        </p:nvPicPr>
        <p:blipFill>
          <a:blip r:embed="rId2"/>
          <a:stretch>
            <a:fillRect/>
          </a:stretch>
        </p:blipFill>
        <p:spPr>
          <a:xfrm>
            <a:off x="501898" y="2064355"/>
            <a:ext cx="6296025" cy="1714500"/>
          </a:xfrm>
          <a:prstGeom prst="rect">
            <a:avLst/>
          </a:prstGeom>
        </p:spPr>
      </p:pic>
      <p:sp>
        <p:nvSpPr>
          <p:cNvPr id="5" name="Rectangle 4"/>
          <p:cNvSpPr/>
          <p:nvPr/>
        </p:nvSpPr>
        <p:spPr>
          <a:xfrm>
            <a:off x="409917" y="3904250"/>
            <a:ext cx="7366602" cy="1754326"/>
          </a:xfrm>
          <a:prstGeom prst="rect">
            <a:avLst/>
          </a:prstGeom>
        </p:spPr>
        <p:txBody>
          <a:bodyPr wrap="square">
            <a:spAutoFit/>
          </a:bodyPr>
          <a:lstStyle/>
          <a:p>
            <a:pPr marL="285750" indent="-285750">
              <a:buFont typeface="Arial" panose="020B0604020202020204" pitchFamily="34" charset="0"/>
              <a:buChar char="•"/>
            </a:pPr>
            <a:r>
              <a:rPr lang="fr-FR" dirty="0" smtClean="0">
                <a:solidFill>
                  <a:srgbClr val="5B3578"/>
                </a:solidFill>
              </a:rPr>
              <a:t>Suivi </a:t>
            </a:r>
            <a:r>
              <a:rPr lang="fr-FR" dirty="0">
                <a:solidFill>
                  <a:srgbClr val="5B3578"/>
                </a:solidFill>
              </a:rPr>
              <a:t>pendant 21 ans 961 personnes âgées au </a:t>
            </a:r>
            <a:r>
              <a:rPr lang="fr-FR" dirty="0" smtClean="0">
                <a:solidFill>
                  <a:srgbClr val="5B3578"/>
                </a:solidFill>
              </a:rPr>
              <a:t>départ </a:t>
            </a:r>
            <a:r>
              <a:rPr lang="fr-FR" dirty="0">
                <a:solidFill>
                  <a:srgbClr val="5B3578"/>
                </a:solidFill>
              </a:rPr>
              <a:t>entre 50 et </a:t>
            </a:r>
            <a:r>
              <a:rPr lang="fr-FR" dirty="0" smtClean="0">
                <a:solidFill>
                  <a:srgbClr val="5B3578"/>
                </a:solidFill>
              </a:rPr>
              <a:t>70 ans</a:t>
            </a:r>
            <a:r>
              <a:rPr lang="fr-FR" dirty="0">
                <a:solidFill>
                  <a:srgbClr val="5B3578"/>
                </a:solidFill>
              </a:rPr>
              <a:t>. </a:t>
            </a:r>
            <a:endParaRPr lang="fr-FR" dirty="0" smtClean="0">
              <a:solidFill>
                <a:srgbClr val="5B3578"/>
              </a:solidFill>
            </a:endParaRPr>
          </a:p>
          <a:p>
            <a:pPr marL="285750" indent="-285750">
              <a:buFont typeface="Arial" panose="020B0604020202020204" pitchFamily="34" charset="0"/>
              <a:buChar char="•"/>
            </a:pPr>
            <a:r>
              <a:rPr lang="fr-FR" dirty="0" smtClean="0">
                <a:solidFill>
                  <a:srgbClr val="5B3578"/>
                </a:solidFill>
              </a:rPr>
              <a:t>À </a:t>
            </a:r>
            <a:r>
              <a:rPr lang="fr-FR" dirty="0">
                <a:solidFill>
                  <a:srgbClr val="5B3578"/>
                </a:solidFill>
              </a:rPr>
              <a:t>la fin, seuls 15 </a:t>
            </a:r>
            <a:r>
              <a:rPr lang="fr-FR" dirty="0" smtClean="0">
                <a:solidFill>
                  <a:srgbClr val="5B3578"/>
                </a:solidFill>
              </a:rPr>
              <a:t>% des </a:t>
            </a:r>
            <a:r>
              <a:rPr lang="fr-FR" dirty="0">
                <a:solidFill>
                  <a:srgbClr val="5B3578"/>
                </a:solidFill>
              </a:rPr>
              <a:t>coureurs étaient décédés alors que c’était le </a:t>
            </a:r>
            <a:r>
              <a:rPr lang="fr-FR" dirty="0" smtClean="0">
                <a:solidFill>
                  <a:srgbClr val="5B3578"/>
                </a:solidFill>
              </a:rPr>
              <a:t>cas de </a:t>
            </a:r>
            <a:r>
              <a:rPr lang="fr-FR" dirty="0">
                <a:solidFill>
                  <a:srgbClr val="5B3578"/>
                </a:solidFill>
              </a:rPr>
              <a:t>34 % des non-coureurs. </a:t>
            </a:r>
            <a:endParaRPr lang="fr-FR" dirty="0" smtClean="0">
              <a:solidFill>
                <a:srgbClr val="5B3578"/>
              </a:solidFill>
            </a:endParaRPr>
          </a:p>
          <a:p>
            <a:pPr marL="285750" indent="-285750">
              <a:buFont typeface="Arial" panose="020B0604020202020204" pitchFamily="34" charset="0"/>
              <a:buChar char="•"/>
            </a:pPr>
            <a:r>
              <a:rPr lang="fr-FR" dirty="0" smtClean="0">
                <a:solidFill>
                  <a:srgbClr val="5B3578"/>
                </a:solidFill>
              </a:rPr>
              <a:t>Surtout</a:t>
            </a:r>
            <a:r>
              <a:rPr lang="fr-FR" dirty="0">
                <a:solidFill>
                  <a:srgbClr val="5B3578"/>
                </a:solidFill>
              </a:rPr>
              <a:t>, la vie des </a:t>
            </a:r>
            <a:r>
              <a:rPr lang="fr-FR" dirty="0" smtClean="0">
                <a:solidFill>
                  <a:srgbClr val="5B3578"/>
                </a:solidFill>
              </a:rPr>
              <a:t>adeptes de </a:t>
            </a:r>
            <a:r>
              <a:rPr lang="fr-FR" dirty="0">
                <a:solidFill>
                  <a:srgbClr val="5B3578"/>
                </a:solidFill>
              </a:rPr>
              <a:t>la course à pied était marquée par une plus </a:t>
            </a:r>
            <a:r>
              <a:rPr lang="fr-FR" dirty="0" smtClean="0">
                <a:solidFill>
                  <a:srgbClr val="5B3578"/>
                </a:solidFill>
              </a:rPr>
              <a:t>longue période </a:t>
            </a:r>
            <a:r>
              <a:rPr lang="fr-FR" dirty="0">
                <a:solidFill>
                  <a:srgbClr val="5B3578"/>
                </a:solidFill>
              </a:rPr>
              <a:t>en bonne santé, des troubles invalidants arrivant 16 ans plus tard que chez les non-coureurs ! </a:t>
            </a:r>
            <a:endParaRPr lang="fr-FR" dirty="0">
              <a:solidFill>
                <a:srgbClr val="5B3578"/>
              </a:solidFill>
            </a:endParaRPr>
          </a:p>
        </p:txBody>
      </p:sp>
      <p:pic>
        <p:nvPicPr>
          <p:cNvPr id="5122" name="Picture 2" descr="103-year-old Diane Friedman breaks senior Olympic record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9329" y="831662"/>
            <a:ext cx="1857375" cy="246697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6857440" y="3334542"/>
            <a:ext cx="2074992" cy="646331"/>
          </a:xfrm>
          <a:prstGeom prst="rect">
            <a:avLst/>
          </a:prstGeom>
        </p:spPr>
        <p:txBody>
          <a:bodyPr wrap="none">
            <a:spAutoFit/>
          </a:bodyPr>
          <a:lstStyle/>
          <a:p>
            <a:pPr algn="ctr"/>
            <a:r>
              <a:rPr lang="fr-FR" dirty="0">
                <a:solidFill>
                  <a:srgbClr val="5B3578"/>
                </a:solidFill>
              </a:rPr>
              <a:t>Diane </a:t>
            </a:r>
            <a:r>
              <a:rPr lang="fr-FR" dirty="0" smtClean="0">
                <a:solidFill>
                  <a:srgbClr val="5B3578"/>
                </a:solidFill>
              </a:rPr>
              <a:t>Friedman </a:t>
            </a:r>
          </a:p>
          <a:p>
            <a:pPr algn="ctr"/>
            <a:r>
              <a:rPr lang="fr-FR" dirty="0" smtClean="0">
                <a:solidFill>
                  <a:srgbClr val="5B3578"/>
                </a:solidFill>
              </a:rPr>
              <a:t>103-year-old </a:t>
            </a:r>
            <a:r>
              <a:rPr lang="fr-FR" dirty="0" err="1" smtClean="0">
                <a:solidFill>
                  <a:srgbClr val="5B3578"/>
                </a:solidFill>
              </a:rPr>
              <a:t>runner</a:t>
            </a:r>
            <a:endParaRPr lang="fr-FR" dirty="0"/>
          </a:p>
        </p:txBody>
      </p:sp>
      <p:sp>
        <p:nvSpPr>
          <p:cNvPr id="7" name="Rectangle 6"/>
          <p:cNvSpPr/>
          <p:nvPr/>
        </p:nvSpPr>
        <p:spPr>
          <a:xfrm>
            <a:off x="651983" y="5668463"/>
            <a:ext cx="5857029" cy="923330"/>
          </a:xfrm>
          <a:prstGeom prst="rect">
            <a:avLst/>
          </a:prstGeom>
        </p:spPr>
        <p:txBody>
          <a:bodyPr wrap="square">
            <a:spAutoFit/>
          </a:bodyPr>
          <a:lstStyle/>
          <a:p>
            <a:r>
              <a:rPr lang="fr-FR" dirty="0">
                <a:solidFill>
                  <a:srgbClr val="5B3578"/>
                </a:solidFill>
              </a:rPr>
              <a:t>Courir n’est pas refuser de vieillir mais prendre conscience de l’âge qui avance et profiter pleinement de la vie dans ce qu’elle a de plus simple.</a:t>
            </a:r>
            <a:endParaRPr lang="fr-FR" dirty="0">
              <a:solidFill>
                <a:srgbClr val="5B3578"/>
              </a:solidFill>
            </a:endParaRPr>
          </a:p>
        </p:txBody>
      </p:sp>
    </p:spTree>
    <p:extLst>
      <p:ext uri="{BB962C8B-B14F-4D97-AF65-F5344CB8AC3E}">
        <p14:creationId xmlns:p14="http://schemas.microsoft.com/office/powerpoint/2010/main" val="2826199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12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P spid="6" grpId="0"/>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373540" y="673569"/>
            <a:ext cx="4233835" cy="1477328"/>
          </a:xfrm>
          <a:prstGeom prst="rect">
            <a:avLst/>
          </a:prstGeom>
        </p:spPr>
        <p:txBody>
          <a:bodyPr wrap="square">
            <a:spAutoFit/>
          </a:bodyPr>
          <a:lstStyle/>
          <a:p>
            <a:r>
              <a:rPr lang="fr-FR" dirty="0">
                <a:solidFill>
                  <a:srgbClr val="5B3578"/>
                </a:solidFill>
              </a:rPr>
              <a:t>Charly </a:t>
            </a:r>
            <a:r>
              <a:rPr lang="fr-FR" dirty="0" err="1" smtClean="0">
                <a:solidFill>
                  <a:srgbClr val="5B3578"/>
                </a:solidFill>
              </a:rPr>
              <a:t>Bancarel</a:t>
            </a:r>
            <a:r>
              <a:rPr lang="fr-FR" dirty="0" smtClean="0">
                <a:solidFill>
                  <a:srgbClr val="5B3578"/>
                </a:solidFill>
              </a:rPr>
              <a:t>, 93 ans lorsqu’il a bouclé </a:t>
            </a:r>
            <a:r>
              <a:rPr lang="fr-FR" dirty="0">
                <a:solidFill>
                  <a:srgbClr val="5B3578"/>
                </a:solidFill>
              </a:rPr>
              <a:t>le </a:t>
            </a:r>
            <a:r>
              <a:rPr lang="fr-FR" dirty="0" smtClean="0">
                <a:solidFill>
                  <a:srgbClr val="5B3578"/>
                </a:solidFill>
              </a:rPr>
              <a:t>marathon de Paris en 2023 (en 7h22) avait </a:t>
            </a:r>
            <a:r>
              <a:rPr lang="fr-FR" dirty="0">
                <a:solidFill>
                  <a:srgbClr val="5B3578"/>
                </a:solidFill>
              </a:rPr>
              <a:t>expliqué aux journalistes, non sans malice </a:t>
            </a:r>
            <a:r>
              <a:rPr lang="fr-FR" dirty="0" smtClean="0">
                <a:solidFill>
                  <a:srgbClr val="5B3578"/>
                </a:solidFill>
              </a:rPr>
              <a:t>: « </a:t>
            </a:r>
            <a:r>
              <a:rPr lang="fr-FR" dirty="0">
                <a:solidFill>
                  <a:srgbClr val="5B3578"/>
                </a:solidFill>
              </a:rPr>
              <a:t>On ne s’arrête pas quand on vieillit mais on vieillit </a:t>
            </a:r>
            <a:r>
              <a:rPr lang="fr-FR" dirty="0" smtClean="0">
                <a:solidFill>
                  <a:srgbClr val="5B3578"/>
                </a:solidFill>
              </a:rPr>
              <a:t>si on </a:t>
            </a:r>
            <a:r>
              <a:rPr lang="fr-FR" dirty="0">
                <a:solidFill>
                  <a:srgbClr val="5B3578"/>
                </a:solidFill>
              </a:rPr>
              <a:t>s’arrête. </a:t>
            </a:r>
            <a:r>
              <a:rPr lang="fr-FR" dirty="0" smtClean="0">
                <a:solidFill>
                  <a:srgbClr val="5B3578"/>
                </a:solidFill>
              </a:rPr>
              <a:t>»</a:t>
            </a:r>
          </a:p>
        </p:txBody>
      </p:sp>
      <p:pic>
        <p:nvPicPr>
          <p:cNvPr id="5" name="Image 4"/>
          <p:cNvPicPr>
            <a:picLocks noChangeAspect="1"/>
          </p:cNvPicPr>
          <p:nvPr/>
        </p:nvPicPr>
        <p:blipFill>
          <a:blip r:embed="rId2"/>
          <a:stretch>
            <a:fillRect/>
          </a:stretch>
        </p:blipFill>
        <p:spPr>
          <a:xfrm>
            <a:off x="671203" y="691182"/>
            <a:ext cx="2461564" cy="3088281"/>
          </a:xfrm>
          <a:prstGeom prst="rect">
            <a:avLst/>
          </a:prstGeom>
        </p:spPr>
      </p:pic>
      <p:sp>
        <p:nvSpPr>
          <p:cNvPr id="6" name="Rectangle 5"/>
          <p:cNvSpPr/>
          <p:nvPr/>
        </p:nvSpPr>
        <p:spPr>
          <a:xfrm>
            <a:off x="515364" y="4052898"/>
            <a:ext cx="5234806" cy="2585323"/>
          </a:xfrm>
          <a:prstGeom prst="rect">
            <a:avLst/>
          </a:prstGeom>
        </p:spPr>
        <p:txBody>
          <a:bodyPr wrap="square">
            <a:spAutoFit/>
          </a:bodyPr>
          <a:lstStyle/>
          <a:p>
            <a:r>
              <a:rPr lang="fr-FR" dirty="0" smtClean="0">
                <a:solidFill>
                  <a:srgbClr val="5B3578"/>
                </a:solidFill>
              </a:rPr>
              <a:t>« J’ai </a:t>
            </a:r>
            <a:r>
              <a:rPr lang="fr-FR" dirty="0">
                <a:solidFill>
                  <a:srgbClr val="5B3578"/>
                </a:solidFill>
              </a:rPr>
              <a:t>finalement compris, je crois, que je m’entête </a:t>
            </a:r>
            <a:r>
              <a:rPr lang="fr-FR" dirty="0" smtClean="0">
                <a:solidFill>
                  <a:srgbClr val="5B3578"/>
                </a:solidFill>
              </a:rPr>
              <a:t>à courir </a:t>
            </a:r>
            <a:r>
              <a:rPr lang="fr-FR" dirty="0">
                <a:solidFill>
                  <a:srgbClr val="5B3578"/>
                </a:solidFill>
              </a:rPr>
              <a:t>parce que c’est la manière la plus concrète </a:t>
            </a:r>
            <a:r>
              <a:rPr lang="fr-FR" dirty="0" smtClean="0">
                <a:solidFill>
                  <a:srgbClr val="5B3578"/>
                </a:solidFill>
              </a:rPr>
              <a:t>et efficace </a:t>
            </a:r>
            <a:r>
              <a:rPr lang="fr-FR" dirty="0">
                <a:solidFill>
                  <a:srgbClr val="5B3578"/>
                </a:solidFill>
              </a:rPr>
              <a:t>de me sentir vivante, ou du moins la seule </a:t>
            </a:r>
            <a:r>
              <a:rPr lang="fr-FR" dirty="0" smtClean="0">
                <a:solidFill>
                  <a:srgbClr val="5B3578"/>
                </a:solidFill>
              </a:rPr>
              <a:t>que je </a:t>
            </a:r>
            <a:r>
              <a:rPr lang="fr-FR" dirty="0">
                <a:solidFill>
                  <a:srgbClr val="5B3578"/>
                </a:solidFill>
              </a:rPr>
              <a:t>connaisse. En d’autres termes, je cours parce que </a:t>
            </a:r>
            <a:r>
              <a:rPr lang="fr-FR" dirty="0" smtClean="0">
                <a:solidFill>
                  <a:srgbClr val="5B3578"/>
                </a:solidFill>
              </a:rPr>
              <a:t>j’ai peur </a:t>
            </a:r>
            <a:r>
              <a:rPr lang="fr-FR" dirty="0">
                <a:solidFill>
                  <a:srgbClr val="5B3578"/>
                </a:solidFill>
              </a:rPr>
              <a:t>de mourir. (…) [C]</a:t>
            </a:r>
            <a:r>
              <a:rPr lang="fr-FR" dirty="0" err="1">
                <a:solidFill>
                  <a:srgbClr val="5B3578"/>
                </a:solidFill>
              </a:rPr>
              <a:t>ourir</a:t>
            </a:r>
            <a:r>
              <a:rPr lang="fr-FR" dirty="0">
                <a:solidFill>
                  <a:srgbClr val="5B3578"/>
                </a:solidFill>
              </a:rPr>
              <a:t> est pour moi le </a:t>
            </a:r>
            <a:r>
              <a:rPr lang="fr-FR" dirty="0" smtClean="0">
                <a:solidFill>
                  <a:srgbClr val="5B3578"/>
                </a:solidFill>
              </a:rPr>
              <a:t>meilleur antidote </a:t>
            </a:r>
            <a:r>
              <a:rPr lang="fr-FR" dirty="0">
                <a:solidFill>
                  <a:srgbClr val="5B3578"/>
                </a:solidFill>
              </a:rPr>
              <a:t>contre la peur de mourir. C’est </a:t>
            </a:r>
            <a:r>
              <a:rPr lang="fr-FR" dirty="0" smtClean="0">
                <a:solidFill>
                  <a:srgbClr val="5B3578"/>
                </a:solidFill>
              </a:rPr>
              <a:t>l’attestation concrète</a:t>
            </a:r>
            <a:r>
              <a:rPr lang="fr-FR" dirty="0">
                <a:solidFill>
                  <a:srgbClr val="5B3578"/>
                </a:solidFill>
              </a:rPr>
              <a:t>, le certificat qui montre qu’aujourd’hui, et </a:t>
            </a:r>
            <a:r>
              <a:rPr lang="fr-FR" dirty="0" smtClean="0">
                <a:solidFill>
                  <a:srgbClr val="5B3578"/>
                </a:solidFill>
              </a:rPr>
              <a:t>au moins </a:t>
            </a:r>
            <a:r>
              <a:rPr lang="fr-FR" dirty="0">
                <a:solidFill>
                  <a:srgbClr val="5B3578"/>
                </a:solidFill>
              </a:rPr>
              <a:t>jusqu’à demain, je suis en bonne santé : je </a:t>
            </a:r>
            <a:r>
              <a:rPr lang="fr-FR" dirty="0" smtClean="0">
                <a:solidFill>
                  <a:srgbClr val="5B3578"/>
                </a:solidFill>
              </a:rPr>
              <a:t>suis en </a:t>
            </a:r>
            <a:r>
              <a:rPr lang="fr-FR" dirty="0">
                <a:solidFill>
                  <a:srgbClr val="5B3578"/>
                </a:solidFill>
              </a:rPr>
              <a:t>vie</a:t>
            </a:r>
            <a:r>
              <a:rPr lang="fr-FR" dirty="0" smtClean="0">
                <a:solidFill>
                  <a:srgbClr val="5B3578"/>
                </a:solidFill>
              </a:rPr>
              <a:t>. »</a:t>
            </a:r>
            <a:endParaRPr lang="fr-FR" dirty="0">
              <a:solidFill>
                <a:srgbClr val="5B3578"/>
              </a:solidFill>
            </a:endParaRPr>
          </a:p>
        </p:txBody>
      </p:sp>
      <p:grpSp>
        <p:nvGrpSpPr>
          <p:cNvPr id="8" name="Groupe 7"/>
          <p:cNvGrpSpPr/>
          <p:nvPr/>
        </p:nvGrpSpPr>
        <p:grpSpPr>
          <a:xfrm>
            <a:off x="5830650" y="2150897"/>
            <a:ext cx="2997747" cy="4671990"/>
            <a:chOff x="5830650" y="2150897"/>
            <a:chExt cx="2997747" cy="4671990"/>
          </a:xfrm>
        </p:grpSpPr>
        <p:pic>
          <p:nvPicPr>
            <p:cNvPr id="12290" name="Picture 2" descr="Courir », d'Andrea Marcolongo : la chronique « essai » de Roger-Pol Droi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30650" y="2150897"/>
              <a:ext cx="2997747" cy="431151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7003151" y="6453555"/>
              <a:ext cx="652743" cy="369332"/>
            </a:xfrm>
            <a:prstGeom prst="rect">
              <a:avLst/>
            </a:prstGeom>
          </p:spPr>
          <p:txBody>
            <a:bodyPr wrap="none">
              <a:spAutoFit/>
            </a:bodyPr>
            <a:lstStyle/>
            <a:p>
              <a:r>
                <a:rPr lang="fr-FR" dirty="0">
                  <a:solidFill>
                    <a:srgbClr val="5B3578"/>
                  </a:solidFill>
                </a:rPr>
                <a:t>2024</a:t>
              </a:r>
              <a:endParaRPr lang="fr-FR" dirty="0"/>
            </a:p>
          </p:txBody>
        </p:sp>
      </p:grpSp>
    </p:spTree>
    <p:extLst>
      <p:ext uri="{BB962C8B-B14F-4D97-AF65-F5344CB8AC3E}">
        <p14:creationId xmlns:p14="http://schemas.microsoft.com/office/powerpoint/2010/main" val="2339539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68905" y="2729101"/>
            <a:ext cx="5488211" cy="1200329"/>
          </a:xfrm>
          <a:prstGeom prst="rect">
            <a:avLst/>
          </a:prstGeom>
        </p:spPr>
        <p:txBody>
          <a:bodyPr wrap="square">
            <a:spAutoFit/>
          </a:bodyPr>
          <a:lstStyle/>
          <a:p>
            <a:r>
              <a:rPr lang="fr-FR" dirty="0" smtClean="0">
                <a:solidFill>
                  <a:srgbClr val="5B3578"/>
                </a:solidFill>
              </a:rPr>
              <a:t>À </a:t>
            </a:r>
            <a:r>
              <a:rPr lang="fr-FR" dirty="0">
                <a:solidFill>
                  <a:srgbClr val="5B3578"/>
                </a:solidFill>
              </a:rPr>
              <a:t>haut niveau, le sport </a:t>
            </a:r>
            <a:r>
              <a:rPr lang="fr-FR" dirty="0" smtClean="0">
                <a:solidFill>
                  <a:srgbClr val="5B3578"/>
                </a:solidFill>
              </a:rPr>
              <a:t>repose </a:t>
            </a:r>
            <a:r>
              <a:rPr lang="fr-FR" dirty="0">
                <a:solidFill>
                  <a:srgbClr val="5B3578"/>
                </a:solidFill>
              </a:rPr>
              <a:t>sur un </a:t>
            </a:r>
            <a:r>
              <a:rPr lang="fr-FR" dirty="0" smtClean="0">
                <a:solidFill>
                  <a:srgbClr val="5B3578"/>
                </a:solidFill>
              </a:rPr>
              <a:t>dépassement perpétuel </a:t>
            </a:r>
            <a:r>
              <a:rPr lang="fr-FR" dirty="0">
                <a:solidFill>
                  <a:srgbClr val="5B3578"/>
                </a:solidFill>
              </a:rPr>
              <a:t>de ses performances, ce qui, en fin de compte</a:t>
            </a:r>
            <a:r>
              <a:rPr lang="fr-FR" dirty="0" smtClean="0">
                <a:solidFill>
                  <a:srgbClr val="5B3578"/>
                </a:solidFill>
              </a:rPr>
              <a:t>, n’est </a:t>
            </a:r>
            <a:r>
              <a:rPr lang="fr-FR" dirty="0">
                <a:solidFill>
                  <a:srgbClr val="5B3578"/>
                </a:solidFill>
              </a:rPr>
              <a:t>autre qu’une injonction à compromettre sa santé</a:t>
            </a:r>
            <a:r>
              <a:rPr lang="fr-FR" dirty="0" smtClean="0">
                <a:solidFill>
                  <a:srgbClr val="5B3578"/>
                </a:solidFill>
              </a:rPr>
              <a:t>, présente </a:t>
            </a:r>
            <a:r>
              <a:rPr lang="fr-FR" dirty="0">
                <a:solidFill>
                  <a:srgbClr val="5B3578"/>
                </a:solidFill>
              </a:rPr>
              <a:t>ou </a:t>
            </a:r>
            <a:r>
              <a:rPr lang="fr-FR" dirty="0" smtClean="0">
                <a:solidFill>
                  <a:srgbClr val="5B3578"/>
                </a:solidFill>
              </a:rPr>
              <a:t>future.</a:t>
            </a:r>
            <a:r>
              <a:rPr lang="fr-FR" dirty="0">
                <a:solidFill>
                  <a:srgbClr val="5B3578"/>
                </a:solidFill>
              </a:rPr>
              <a:t> </a:t>
            </a:r>
            <a:endParaRPr lang="fr-FR" dirty="0" smtClean="0">
              <a:solidFill>
                <a:srgbClr val="5B3578"/>
              </a:solidFill>
            </a:endParaRPr>
          </a:p>
        </p:txBody>
      </p:sp>
      <p:sp>
        <p:nvSpPr>
          <p:cNvPr id="3" name="Rectangle 2"/>
          <p:cNvSpPr/>
          <p:nvPr/>
        </p:nvSpPr>
        <p:spPr>
          <a:xfrm>
            <a:off x="561415" y="516907"/>
            <a:ext cx="5103192" cy="477054"/>
          </a:xfrm>
          <a:prstGeom prst="rect">
            <a:avLst/>
          </a:prstGeom>
        </p:spPr>
        <p:txBody>
          <a:bodyPr wrap="none">
            <a:spAutoFit/>
          </a:bodyPr>
          <a:lstStyle/>
          <a:p>
            <a:r>
              <a:rPr lang="fr-FR" sz="2500" dirty="0" smtClean="0">
                <a:solidFill>
                  <a:srgbClr val="5B3578"/>
                </a:solidFill>
              </a:rPr>
              <a:t>8. S’accomplir et </a:t>
            </a:r>
            <a:r>
              <a:rPr lang="fr-FR" sz="2500" dirty="0">
                <a:solidFill>
                  <a:srgbClr val="5B3578"/>
                </a:solidFill>
              </a:rPr>
              <a:t>non plus se dépasser</a:t>
            </a:r>
            <a:endParaRPr lang="fr-FR" sz="2500" dirty="0"/>
          </a:p>
        </p:txBody>
      </p:sp>
      <p:sp>
        <p:nvSpPr>
          <p:cNvPr id="4" name="Rectangle 3"/>
          <p:cNvSpPr/>
          <p:nvPr/>
        </p:nvSpPr>
        <p:spPr>
          <a:xfrm>
            <a:off x="379467" y="4213962"/>
            <a:ext cx="5111436" cy="1754326"/>
          </a:xfrm>
          <a:prstGeom prst="rect">
            <a:avLst/>
          </a:prstGeom>
        </p:spPr>
        <p:txBody>
          <a:bodyPr wrap="square">
            <a:spAutoFit/>
          </a:bodyPr>
          <a:lstStyle/>
          <a:p>
            <a:r>
              <a:rPr lang="fr-FR" dirty="0">
                <a:solidFill>
                  <a:srgbClr val="5B3578"/>
                </a:solidFill>
              </a:rPr>
              <a:t>Le sport de haut niveau dont les Jeux olympiques sont l’emblème, c’est la résurgence des jeux du cirque de la civilisation romaine, au mépris de la santé des </a:t>
            </a:r>
            <a:r>
              <a:rPr lang="fr-FR" dirty="0" err="1" smtClean="0">
                <a:solidFill>
                  <a:srgbClr val="5B3578"/>
                </a:solidFill>
              </a:rPr>
              <a:t>concurrent·es</a:t>
            </a:r>
            <a:r>
              <a:rPr lang="fr-FR" dirty="0">
                <a:solidFill>
                  <a:srgbClr val="5B3578"/>
                </a:solidFill>
              </a:rPr>
              <a:t>. </a:t>
            </a:r>
            <a:endParaRPr lang="fr-FR" dirty="0" smtClean="0">
              <a:solidFill>
                <a:srgbClr val="5B3578"/>
              </a:solidFill>
            </a:endParaRPr>
          </a:p>
          <a:p>
            <a:r>
              <a:rPr lang="fr-FR" dirty="0" smtClean="0">
                <a:solidFill>
                  <a:srgbClr val="5B3578"/>
                </a:solidFill>
              </a:rPr>
              <a:t>En </a:t>
            </a:r>
            <a:r>
              <a:rPr lang="fr-FR" dirty="0">
                <a:solidFill>
                  <a:srgbClr val="5B3578"/>
                </a:solidFill>
              </a:rPr>
              <a:t>France, entre 650 000 et trois millions de sportifs amateurs se dopent</a:t>
            </a:r>
            <a:r>
              <a:rPr lang="fr-FR" dirty="0" smtClean="0">
                <a:solidFill>
                  <a:srgbClr val="5B3578"/>
                </a:solidFill>
              </a:rPr>
              <a:t>. </a:t>
            </a:r>
            <a:endParaRPr lang="fr-FR" dirty="0">
              <a:solidFill>
                <a:srgbClr val="5B3578"/>
              </a:solidFill>
            </a:endParaRPr>
          </a:p>
        </p:txBody>
      </p:sp>
      <p:grpSp>
        <p:nvGrpSpPr>
          <p:cNvPr id="6" name="Groupe 5"/>
          <p:cNvGrpSpPr/>
          <p:nvPr/>
        </p:nvGrpSpPr>
        <p:grpSpPr>
          <a:xfrm>
            <a:off x="6698386" y="755434"/>
            <a:ext cx="1877496" cy="3417333"/>
            <a:chOff x="6698386" y="755434"/>
            <a:chExt cx="1877496" cy="3417333"/>
          </a:xfrm>
        </p:grpSpPr>
        <p:pic>
          <p:nvPicPr>
            <p:cNvPr id="4098" name="Picture 2" descr="S'accomplir ou se dépasser"/>
            <p:cNvPicPr>
              <a:picLocks noChangeAspect="1" noChangeArrowheads="1"/>
            </p:cNvPicPr>
            <p:nvPr/>
          </p:nvPicPr>
          <p:blipFill rotWithShape="1">
            <a:blip r:embed="rId2">
              <a:extLst>
                <a:ext uri="{28A0092B-C50C-407E-A947-70E740481C1C}">
                  <a14:useLocalDpi xmlns:a14="http://schemas.microsoft.com/office/drawing/2010/main" val="0"/>
                </a:ext>
              </a:extLst>
            </a:blip>
            <a:srcRect l="25171" r="25551"/>
            <a:stretch/>
          </p:blipFill>
          <p:spPr bwMode="auto">
            <a:xfrm>
              <a:off x="6698386" y="755434"/>
              <a:ext cx="1877496" cy="304800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7310133" y="3803435"/>
              <a:ext cx="652743" cy="369332"/>
            </a:xfrm>
            <a:prstGeom prst="rect">
              <a:avLst/>
            </a:prstGeom>
          </p:spPr>
          <p:txBody>
            <a:bodyPr wrap="none">
              <a:spAutoFit/>
            </a:bodyPr>
            <a:lstStyle/>
            <a:p>
              <a:r>
                <a:rPr lang="fr-FR" dirty="0">
                  <a:solidFill>
                    <a:srgbClr val="5B3578"/>
                  </a:solidFill>
                </a:rPr>
                <a:t>2004</a:t>
              </a:r>
              <a:endParaRPr lang="fr-FR" dirty="0"/>
            </a:p>
          </p:txBody>
        </p:sp>
      </p:grpSp>
      <p:pic>
        <p:nvPicPr>
          <p:cNvPr id="7" name="Image 6"/>
          <p:cNvPicPr>
            <a:picLocks noChangeAspect="1"/>
          </p:cNvPicPr>
          <p:nvPr/>
        </p:nvPicPr>
        <p:blipFill>
          <a:blip r:embed="rId3"/>
          <a:stretch>
            <a:fillRect/>
          </a:stretch>
        </p:blipFill>
        <p:spPr>
          <a:xfrm>
            <a:off x="5559271" y="3900595"/>
            <a:ext cx="3249295" cy="2721557"/>
          </a:xfrm>
          <a:prstGeom prst="rect">
            <a:avLst/>
          </a:prstGeom>
        </p:spPr>
      </p:pic>
      <p:sp>
        <p:nvSpPr>
          <p:cNvPr id="8" name="Rectangle 7"/>
          <p:cNvSpPr/>
          <p:nvPr/>
        </p:nvSpPr>
        <p:spPr>
          <a:xfrm>
            <a:off x="3847695" y="6252820"/>
            <a:ext cx="1643207" cy="369332"/>
          </a:xfrm>
          <a:prstGeom prst="rect">
            <a:avLst/>
          </a:prstGeom>
        </p:spPr>
        <p:txBody>
          <a:bodyPr wrap="none">
            <a:spAutoFit/>
          </a:bodyPr>
          <a:lstStyle/>
          <a:p>
            <a:r>
              <a:rPr lang="fr-FR" dirty="0">
                <a:solidFill>
                  <a:srgbClr val="5B3578"/>
                </a:solidFill>
              </a:rPr>
              <a:t>Barcelone 2006</a:t>
            </a:r>
            <a:endParaRPr lang="fr-FR" dirty="0"/>
          </a:p>
        </p:txBody>
      </p:sp>
      <p:sp>
        <p:nvSpPr>
          <p:cNvPr id="9" name="Rectangle 8"/>
          <p:cNvSpPr/>
          <p:nvPr/>
        </p:nvSpPr>
        <p:spPr>
          <a:xfrm>
            <a:off x="379467" y="1247873"/>
            <a:ext cx="6162010" cy="1200329"/>
          </a:xfrm>
          <a:prstGeom prst="rect">
            <a:avLst/>
          </a:prstGeom>
        </p:spPr>
        <p:txBody>
          <a:bodyPr wrap="square">
            <a:spAutoFit/>
          </a:bodyPr>
          <a:lstStyle/>
          <a:p>
            <a:r>
              <a:rPr lang="fr-FR" dirty="0">
                <a:solidFill>
                  <a:srgbClr val="5B3578"/>
                </a:solidFill>
              </a:rPr>
              <a:t>S’accomplir, c’est améliorer sa santé qui est considérée par Georges Canguilhem dans </a:t>
            </a:r>
            <a:r>
              <a:rPr lang="fr-FR" i="1" dirty="0">
                <a:solidFill>
                  <a:srgbClr val="5B3578"/>
                </a:solidFill>
              </a:rPr>
              <a:t>Le Normal et </a:t>
            </a:r>
            <a:r>
              <a:rPr lang="fr-FR" i="1" dirty="0" smtClean="0">
                <a:solidFill>
                  <a:srgbClr val="5B3578"/>
                </a:solidFill>
              </a:rPr>
              <a:t>le Pathologique</a:t>
            </a:r>
            <a:r>
              <a:rPr lang="fr-FR" dirty="0">
                <a:solidFill>
                  <a:srgbClr val="5B3578"/>
                </a:solidFill>
              </a:rPr>
              <a:t>, comme « la capacité d’élargissement </a:t>
            </a:r>
            <a:r>
              <a:rPr lang="fr-FR" dirty="0" smtClean="0">
                <a:solidFill>
                  <a:srgbClr val="5B3578"/>
                </a:solidFill>
              </a:rPr>
              <a:t>des latitudes </a:t>
            </a:r>
            <a:r>
              <a:rPr lang="fr-FR" dirty="0">
                <a:solidFill>
                  <a:srgbClr val="5B3578"/>
                </a:solidFill>
              </a:rPr>
              <a:t>fonctionnelles de l’homme »</a:t>
            </a:r>
          </a:p>
        </p:txBody>
      </p:sp>
    </p:spTree>
    <p:extLst>
      <p:ext uri="{BB962C8B-B14F-4D97-AF65-F5344CB8AC3E}">
        <p14:creationId xmlns:p14="http://schemas.microsoft.com/office/powerpoint/2010/main" val="825202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P spid="8" grpId="0"/>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2993" y="1104915"/>
            <a:ext cx="7258391" cy="2585323"/>
          </a:xfrm>
          <a:prstGeom prst="rect">
            <a:avLst/>
          </a:prstGeom>
        </p:spPr>
        <p:txBody>
          <a:bodyPr wrap="square">
            <a:spAutoFit/>
          </a:bodyPr>
          <a:lstStyle/>
          <a:p>
            <a:r>
              <a:rPr lang="fr-FR" dirty="0" smtClean="0">
                <a:solidFill>
                  <a:srgbClr val="5B3578"/>
                </a:solidFill>
              </a:rPr>
              <a:t>Conduites dopantes, mise en danger de sa santé… </a:t>
            </a:r>
          </a:p>
          <a:p>
            <a:r>
              <a:rPr lang="fr-FR" dirty="0" smtClean="0">
                <a:solidFill>
                  <a:srgbClr val="5B3578"/>
                </a:solidFill>
              </a:rPr>
              <a:t>Tout </a:t>
            </a:r>
            <a:r>
              <a:rPr lang="fr-FR" dirty="0">
                <a:solidFill>
                  <a:srgbClr val="5B3578"/>
                </a:solidFill>
              </a:rPr>
              <a:t>cela pour quoi ? </a:t>
            </a:r>
            <a:r>
              <a:rPr lang="fr-FR" dirty="0" smtClean="0">
                <a:solidFill>
                  <a:srgbClr val="5B3578"/>
                </a:solidFill>
              </a:rPr>
              <a:t>Annoncer </a:t>
            </a:r>
            <a:r>
              <a:rPr lang="fr-FR" dirty="0">
                <a:solidFill>
                  <a:srgbClr val="5B3578"/>
                </a:solidFill>
              </a:rPr>
              <a:t>fièrement à </a:t>
            </a:r>
            <a:r>
              <a:rPr lang="fr-FR" dirty="0" smtClean="0">
                <a:solidFill>
                  <a:srgbClr val="5B3578"/>
                </a:solidFill>
              </a:rPr>
              <a:t>la cantine </a:t>
            </a:r>
            <a:r>
              <a:rPr lang="fr-FR" dirty="0">
                <a:solidFill>
                  <a:srgbClr val="5B3578"/>
                </a:solidFill>
              </a:rPr>
              <a:t>de l’entreprise, le lundi suivant le marathon</a:t>
            </a:r>
            <a:r>
              <a:rPr lang="fr-FR" dirty="0" smtClean="0">
                <a:solidFill>
                  <a:srgbClr val="5B3578"/>
                </a:solidFill>
              </a:rPr>
              <a:t>, qu’on </a:t>
            </a:r>
            <a:r>
              <a:rPr lang="fr-FR" dirty="0">
                <a:solidFill>
                  <a:srgbClr val="5B3578"/>
                </a:solidFill>
              </a:rPr>
              <a:t>« est » marathonien et qu’on a fait tel chrono </a:t>
            </a:r>
            <a:r>
              <a:rPr lang="fr-FR" dirty="0" smtClean="0">
                <a:solidFill>
                  <a:srgbClr val="5B3578"/>
                </a:solidFill>
              </a:rPr>
              <a:t>? Se </a:t>
            </a:r>
            <a:r>
              <a:rPr lang="fr-FR" dirty="0">
                <a:solidFill>
                  <a:srgbClr val="5B3578"/>
                </a:solidFill>
              </a:rPr>
              <a:t>présenter comme quelqu’un d’endurant, volontaire</a:t>
            </a:r>
            <a:r>
              <a:rPr lang="fr-FR" dirty="0" smtClean="0">
                <a:solidFill>
                  <a:srgbClr val="5B3578"/>
                </a:solidFill>
              </a:rPr>
              <a:t>, « </a:t>
            </a:r>
            <a:r>
              <a:rPr lang="fr-FR" dirty="0">
                <a:solidFill>
                  <a:srgbClr val="5B3578"/>
                </a:solidFill>
              </a:rPr>
              <a:t>performant » dans tous les domaines ? </a:t>
            </a:r>
            <a:endParaRPr lang="fr-FR" dirty="0" smtClean="0">
              <a:solidFill>
                <a:srgbClr val="5B3578"/>
              </a:solidFill>
            </a:endParaRPr>
          </a:p>
          <a:p>
            <a:r>
              <a:rPr lang="fr-FR" dirty="0">
                <a:solidFill>
                  <a:srgbClr val="5B3578"/>
                </a:solidFill>
              </a:rPr>
              <a:t>Raphaël </a:t>
            </a:r>
            <a:r>
              <a:rPr lang="fr-FR" dirty="0" smtClean="0">
                <a:solidFill>
                  <a:srgbClr val="5B3578"/>
                </a:solidFill>
              </a:rPr>
              <a:t>Verchère : devenir </a:t>
            </a:r>
            <a:r>
              <a:rPr lang="fr-FR" dirty="0">
                <a:solidFill>
                  <a:srgbClr val="5B3578"/>
                </a:solidFill>
              </a:rPr>
              <a:t>« entrepreneur de soi-même, on gère son corps et son esprit à partir des notions de rendements, comme on gère une entreprise. L'idée, c'est d'accroître sa performance en employant des moyens rationnels </a:t>
            </a:r>
            <a:r>
              <a:rPr lang="fr-FR" dirty="0" smtClean="0">
                <a:solidFill>
                  <a:srgbClr val="5B3578"/>
                </a:solidFill>
              </a:rPr>
              <a:t>»</a:t>
            </a:r>
          </a:p>
        </p:txBody>
      </p:sp>
      <p:sp>
        <p:nvSpPr>
          <p:cNvPr id="3" name="Rectangle 2"/>
          <p:cNvSpPr/>
          <p:nvPr/>
        </p:nvSpPr>
        <p:spPr>
          <a:xfrm>
            <a:off x="554590" y="562829"/>
            <a:ext cx="5819155" cy="369332"/>
          </a:xfrm>
          <a:prstGeom prst="rect">
            <a:avLst/>
          </a:prstGeom>
        </p:spPr>
        <p:txBody>
          <a:bodyPr wrap="square">
            <a:spAutoFit/>
          </a:bodyPr>
          <a:lstStyle/>
          <a:p>
            <a:r>
              <a:rPr lang="fr-FR" dirty="0">
                <a:solidFill>
                  <a:srgbClr val="5B3578"/>
                </a:solidFill>
              </a:rPr>
              <a:t>L’instrumentalisation du sport par le capitalisme</a:t>
            </a:r>
          </a:p>
        </p:txBody>
      </p:sp>
      <p:pic>
        <p:nvPicPr>
          <p:cNvPr id="4" name="Image 3"/>
          <p:cNvPicPr>
            <a:picLocks noChangeAspect="1"/>
          </p:cNvPicPr>
          <p:nvPr/>
        </p:nvPicPr>
        <p:blipFill>
          <a:blip r:embed="rId2"/>
          <a:stretch>
            <a:fillRect/>
          </a:stretch>
        </p:blipFill>
        <p:spPr>
          <a:xfrm>
            <a:off x="302993" y="3615158"/>
            <a:ext cx="8108001" cy="3156300"/>
          </a:xfrm>
          <a:prstGeom prst="rect">
            <a:avLst/>
          </a:prstGeom>
        </p:spPr>
      </p:pic>
      <p:pic>
        <p:nvPicPr>
          <p:cNvPr id="5" name="Image 4"/>
          <p:cNvPicPr>
            <a:picLocks noChangeAspect="1"/>
          </p:cNvPicPr>
          <p:nvPr/>
        </p:nvPicPr>
        <p:blipFill>
          <a:blip r:embed="rId3"/>
          <a:stretch>
            <a:fillRect/>
          </a:stretch>
        </p:blipFill>
        <p:spPr>
          <a:xfrm>
            <a:off x="5890563" y="1104915"/>
            <a:ext cx="2838450" cy="4914900"/>
          </a:xfrm>
          <a:prstGeom prst="rect">
            <a:avLst/>
          </a:prstGeom>
        </p:spPr>
      </p:pic>
    </p:spTree>
    <p:extLst>
      <p:ext uri="{BB962C8B-B14F-4D97-AF65-F5344CB8AC3E}">
        <p14:creationId xmlns:p14="http://schemas.microsoft.com/office/powerpoint/2010/main" val="206564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41702" y="1356018"/>
            <a:ext cx="4069611" cy="1754326"/>
          </a:xfrm>
          <a:prstGeom prst="rect">
            <a:avLst/>
          </a:prstGeom>
        </p:spPr>
        <p:txBody>
          <a:bodyPr wrap="square">
            <a:spAutoFit/>
          </a:bodyPr>
          <a:lstStyle/>
          <a:p>
            <a:r>
              <a:rPr lang="fr-FR" dirty="0">
                <a:solidFill>
                  <a:srgbClr val="5B3578"/>
                </a:solidFill>
              </a:rPr>
              <a:t>Pour </a:t>
            </a:r>
            <a:r>
              <a:rPr lang="fr-FR" dirty="0" smtClean="0">
                <a:solidFill>
                  <a:srgbClr val="5B3578"/>
                </a:solidFill>
              </a:rPr>
              <a:t>les longues distances comme le marathon, il faut </a:t>
            </a:r>
            <a:r>
              <a:rPr lang="fr-FR" dirty="0">
                <a:solidFill>
                  <a:srgbClr val="5B3578"/>
                </a:solidFill>
              </a:rPr>
              <a:t>savoir ne pas partir trop vite, ne pas négliger </a:t>
            </a:r>
            <a:r>
              <a:rPr lang="fr-FR" dirty="0" smtClean="0">
                <a:solidFill>
                  <a:srgbClr val="5B3578"/>
                </a:solidFill>
              </a:rPr>
              <a:t>les ravitaillements</a:t>
            </a:r>
            <a:r>
              <a:rPr lang="fr-FR" dirty="0">
                <a:solidFill>
                  <a:srgbClr val="5B3578"/>
                </a:solidFill>
              </a:rPr>
              <a:t>, laisser passer sans arrière-pensée les</a:t>
            </a:r>
          </a:p>
          <a:p>
            <a:r>
              <a:rPr lang="fr-FR" dirty="0">
                <a:solidFill>
                  <a:srgbClr val="5B3578"/>
                </a:solidFill>
              </a:rPr>
              <a:t>coureurs qui vont plus vite… et surtout </a:t>
            </a:r>
            <a:r>
              <a:rPr lang="fr-FR" b="1" dirty="0">
                <a:solidFill>
                  <a:srgbClr val="5B3578"/>
                </a:solidFill>
              </a:rPr>
              <a:t>se </a:t>
            </a:r>
            <a:r>
              <a:rPr lang="fr-FR" b="1" dirty="0" smtClean="0">
                <a:solidFill>
                  <a:srgbClr val="5B3578"/>
                </a:solidFill>
              </a:rPr>
              <a:t>connaître soi-même</a:t>
            </a:r>
            <a:r>
              <a:rPr lang="fr-FR" dirty="0" smtClean="0">
                <a:solidFill>
                  <a:srgbClr val="5B3578"/>
                </a:solidFill>
              </a:rPr>
              <a:t>.</a:t>
            </a:r>
          </a:p>
        </p:txBody>
      </p:sp>
      <p:sp>
        <p:nvSpPr>
          <p:cNvPr id="3" name="Rectangle 2"/>
          <p:cNvSpPr/>
          <p:nvPr/>
        </p:nvSpPr>
        <p:spPr>
          <a:xfrm>
            <a:off x="561415" y="516907"/>
            <a:ext cx="4902817" cy="477054"/>
          </a:xfrm>
          <a:prstGeom prst="rect">
            <a:avLst/>
          </a:prstGeom>
        </p:spPr>
        <p:txBody>
          <a:bodyPr wrap="none">
            <a:spAutoFit/>
          </a:bodyPr>
          <a:lstStyle/>
          <a:p>
            <a:r>
              <a:rPr lang="fr-FR" sz="2500" dirty="0" smtClean="0">
                <a:solidFill>
                  <a:srgbClr val="5B3578"/>
                </a:solidFill>
              </a:rPr>
              <a:t>9. Découvrir </a:t>
            </a:r>
            <a:r>
              <a:rPr lang="fr-FR" sz="2500" dirty="0">
                <a:solidFill>
                  <a:srgbClr val="5B3578"/>
                </a:solidFill>
              </a:rPr>
              <a:t>un sport « intellectuel »</a:t>
            </a:r>
            <a:endParaRPr lang="fr-FR" sz="2500" dirty="0"/>
          </a:p>
        </p:txBody>
      </p:sp>
      <p:pic>
        <p:nvPicPr>
          <p:cNvPr id="4" name="Image 3"/>
          <p:cNvPicPr>
            <a:picLocks noChangeAspect="1"/>
          </p:cNvPicPr>
          <p:nvPr/>
        </p:nvPicPr>
        <p:blipFill>
          <a:blip r:embed="rId2"/>
          <a:stretch>
            <a:fillRect/>
          </a:stretch>
        </p:blipFill>
        <p:spPr>
          <a:xfrm>
            <a:off x="4837121" y="1144816"/>
            <a:ext cx="4107163" cy="2176730"/>
          </a:xfrm>
          <a:prstGeom prst="rect">
            <a:avLst/>
          </a:prstGeom>
        </p:spPr>
      </p:pic>
      <p:sp>
        <p:nvSpPr>
          <p:cNvPr id="5" name="Rectangle 4"/>
          <p:cNvSpPr/>
          <p:nvPr/>
        </p:nvSpPr>
        <p:spPr>
          <a:xfrm>
            <a:off x="441702" y="3567586"/>
            <a:ext cx="4491294" cy="369332"/>
          </a:xfrm>
          <a:prstGeom prst="rect">
            <a:avLst/>
          </a:prstGeom>
        </p:spPr>
        <p:txBody>
          <a:bodyPr wrap="none">
            <a:spAutoFit/>
          </a:bodyPr>
          <a:lstStyle/>
          <a:p>
            <a:r>
              <a:rPr lang="it-IT" i="1" dirty="0">
                <a:solidFill>
                  <a:srgbClr val="5B3578"/>
                </a:solidFill>
              </a:rPr>
              <a:t>Anima Sana In Corpore </a:t>
            </a:r>
            <a:r>
              <a:rPr lang="it-IT" i="1" dirty="0" smtClean="0">
                <a:solidFill>
                  <a:srgbClr val="5B3578"/>
                </a:solidFill>
              </a:rPr>
              <a:t>Sano</a:t>
            </a:r>
            <a:r>
              <a:rPr lang="it-IT" dirty="0" smtClean="0">
                <a:solidFill>
                  <a:srgbClr val="5B3578"/>
                </a:solidFill>
              </a:rPr>
              <a:t> (Juvenal) =&gt; ASIC</a:t>
            </a:r>
          </a:p>
        </p:txBody>
      </p:sp>
      <p:sp>
        <p:nvSpPr>
          <p:cNvPr id="6" name="Rectangle 5"/>
          <p:cNvSpPr/>
          <p:nvPr/>
        </p:nvSpPr>
        <p:spPr>
          <a:xfrm>
            <a:off x="441702" y="3116424"/>
            <a:ext cx="2545056" cy="369332"/>
          </a:xfrm>
          <a:prstGeom prst="rect">
            <a:avLst/>
          </a:prstGeom>
        </p:spPr>
        <p:txBody>
          <a:bodyPr wrap="none">
            <a:spAutoFit/>
          </a:bodyPr>
          <a:lstStyle/>
          <a:p>
            <a:r>
              <a:rPr lang="fr-FR" dirty="0">
                <a:solidFill>
                  <a:srgbClr val="5B3578"/>
                </a:solidFill>
              </a:rPr>
              <a:t>Anecdote « Rome 2005 »</a:t>
            </a:r>
          </a:p>
        </p:txBody>
      </p:sp>
      <p:pic>
        <p:nvPicPr>
          <p:cNvPr id="7" name="Image 6"/>
          <p:cNvPicPr>
            <a:picLocks noChangeAspect="1"/>
          </p:cNvPicPr>
          <p:nvPr/>
        </p:nvPicPr>
        <p:blipFill>
          <a:blip r:embed="rId3"/>
          <a:stretch>
            <a:fillRect/>
          </a:stretch>
        </p:blipFill>
        <p:spPr>
          <a:xfrm>
            <a:off x="5867709" y="3503955"/>
            <a:ext cx="3076575" cy="3219450"/>
          </a:xfrm>
          <a:prstGeom prst="rect">
            <a:avLst/>
          </a:prstGeom>
        </p:spPr>
      </p:pic>
      <p:sp>
        <p:nvSpPr>
          <p:cNvPr id="8" name="Rectangle 7"/>
          <p:cNvSpPr/>
          <p:nvPr/>
        </p:nvSpPr>
        <p:spPr>
          <a:xfrm>
            <a:off x="441702" y="4261479"/>
            <a:ext cx="5147348" cy="1200329"/>
          </a:xfrm>
          <a:prstGeom prst="rect">
            <a:avLst/>
          </a:prstGeom>
        </p:spPr>
        <p:txBody>
          <a:bodyPr wrap="square">
            <a:spAutoFit/>
          </a:bodyPr>
          <a:lstStyle/>
          <a:p>
            <a:r>
              <a:rPr lang="fr-FR" dirty="0">
                <a:solidFill>
                  <a:srgbClr val="5B3578"/>
                </a:solidFill>
              </a:rPr>
              <a:t>Albert </a:t>
            </a:r>
            <a:r>
              <a:rPr lang="fr-FR" dirty="0" smtClean="0">
                <a:solidFill>
                  <a:srgbClr val="5B3578"/>
                </a:solidFill>
              </a:rPr>
              <a:t>Camus écrit </a:t>
            </a:r>
            <a:r>
              <a:rPr lang="fr-FR" dirty="0">
                <a:solidFill>
                  <a:srgbClr val="5B3578"/>
                </a:solidFill>
              </a:rPr>
              <a:t>en 1941 (sous l’inspiration probable du philosophe japonais </a:t>
            </a:r>
            <a:r>
              <a:rPr lang="fr-FR" dirty="0" err="1">
                <a:solidFill>
                  <a:srgbClr val="5B3578"/>
                </a:solidFill>
              </a:rPr>
              <a:t>Shuzo</a:t>
            </a:r>
            <a:r>
              <a:rPr lang="fr-FR" dirty="0">
                <a:solidFill>
                  <a:srgbClr val="5B3578"/>
                </a:solidFill>
              </a:rPr>
              <a:t> </a:t>
            </a:r>
            <a:r>
              <a:rPr lang="fr-FR" dirty="0" err="1">
                <a:solidFill>
                  <a:srgbClr val="5B3578"/>
                </a:solidFill>
              </a:rPr>
              <a:t>Kuki</a:t>
            </a:r>
            <a:r>
              <a:rPr lang="fr-FR" dirty="0">
                <a:solidFill>
                  <a:srgbClr val="5B3578"/>
                </a:solidFill>
              </a:rPr>
              <a:t>) « La lutte elle-même </a:t>
            </a:r>
            <a:r>
              <a:rPr lang="fr-FR" dirty="0" smtClean="0">
                <a:solidFill>
                  <a:srgbClr val="5B3578"/>
                </a:solidFill>
              </a:rPr>
              <a:t>vers les </a:t>
            </a:r>
            <a:r>
              <a:rPr lang="fr-FR" dirty="0">
                <a:solidFill>
                  <a:srgbClr val="5B3578"/>
                </a:solidFill>
              </a:rPr>
              <a:t>sommets suffit à remplir un cœur d’homme. Il </a:t>
            </a:r>
            <a:r>
              <a:rPr lang="fr-FR" dirty="0" smtClean="0">
                <a:solidFill>
                  <a:srgbClr val="5B3578"/>
                </a:solidFill>
              </a:rPr>
              <a:t>faut imaginer </a:t>
            </a:r>
            <a:r>
              <a:rPr lang="fr-FR" dirty="0">
                <a:solidFill>
                  <a:srgbClr val="5B3578"/>
                </a:solidFill>
              </a:rPr>
              <a:t>Sisyphe heureux. </a:t>
            </a:r>
            <a:r>
              <a:rPr lang="fr-FR" dirty="0" smtClean="0">
                <a:solidFill>
                  <a:srgbClr val="5B3578"/>
                </a:solidFill>
              </a:rPr>
              <a:t>»</a:t>
            </a:r>
          </a:p>
        </p:txBody>
      </p:sp>
      <p:sp>
        <p:nvSpPr>
          <p:cNvPr id="9" name="Rectangle 8"/>
          <p:cNvSpPr/>
          <p:nvPr/>
        </p:nvSpPr>
        <p:spPr>
          <a:xfrm>
            <a:off x="441702" y="5578624"/>
            <a:ext cx="5339179" cy="369332"/>
          </a:xfrm>
          <a:prstGeom prst="rect">
            <a:avLst/>
          </a:prstGeom>
        </p:spPr>
        <p:txBody>
          <a:bodyPr wrap="square">
            <a:spAutoFit/>
          </a:bodyPr>
          <a:lstStyle/>
          <a:p>
            <a:r>
              <a:rPr lang="it-IT" dirty="0">
                <a:solidFill>
                  <a:srgbClr val="5B3578"/>
                </a:solidFill>
              </a:rPr>
              <a:t>=&gt; Il fautimaginer Sysiphe heureux... dans son effort !</a:t>
            </a:r>
            <a:endParaRPr lang="fr-FR" dirty="0">
              <a:solidFill>
                <a:srgbClr val="5B3578"/>
              </a:solidFill>
            </a:endParaRPr>
          </a:p>
        </p:txBody>
      </p:sp>
    </p:spTree>
    <p:extLst>
      <p:ext uri="{BB962C8B-B14F-4D97-AF65-F5344CB8AC3E}">
        <p14:creationId xmlns:p14="http://schemas.microsoft.com/office/powerpoint/2010/main" val="3539031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8" grpId="0" build="p"/>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3616" y="566061"/>
            <a:ext cx="3040641" cy="369332"/>
          </a:xfrm>
          <a:prstGeom prst="rect">
            <a:avLst/>
          </a:prstGeom>
        </p:spPr>
        <p:txBody>
          <a:bodyPr wrap="none">
            <a:spAutoFit/>
          </a:bodyPr>
          <a:lstStyle/>
          <a:p>
            <a:r>
              <a:rPr lang="fr-FR" dirty="0" smtClean="0">
                <a:solidFill>
                  <a:srgbClr val="5B3578"/>
                </a:solidFill>
              </a:rPr>
              <a:t>Développer une force mentale</a:t>
            </a:r>
          </a:p>
        </p:txBody>
      </p:sp>
      <p:sp>
        <p:nvSpPr>
          <p:cNvPr id="3" name="Rectangle 2"/>
          <p:cNvSpPr/>
          <p:nvPr/>
        </p:nvSpPr>
        <p:spPr>
          <a:xfrm>
            <a:off x="257006" y="1093269"/>
            <a:ext cx="6982444" cy="3139321"/>
          </a:xfrm>
          <a:prstGeom prst="rect">
            <a:avLst/>
          </a:prstGeom>
        </p:spPr>
        <p:txBody>
          <a:bodyPr wrap="square">
            <a:spAutoFit/>
          </a:bodyPr>
          <a:lstStyle/>
          <a:p>
            <a:pPr marL="285750" indent="-285750">
              <a:buFont typeface="Arial" panose="020B0604020202020204" pitchFamily="34" charset="0"/>
              <a:buChar char="•"/>
            </a:pPr>
            <a:r>
              <a:rPr lang="fr-FR" dirty="0">
                <a:solidFill>
                  <a:srgbClr val="5B3578"/>
                </a:solidFill>
              </a:rPr>
              <a:t>ralentir </a:t>
            </a:r>
            <a:r>
              <a:rPr lang="fr-FR" dirty="0" smtClean="0">
                <a:solidFill>
                  <a:srgbClr val="5B3578"/>
                </a:solidFill>
              </a:rPr>
              <a:t>ou accélérer </a:t>
            </a:r>
            <a:r>
              <a:rPr lang="fr-FR" dirty="0">
                <a:solidFill>
                  <a:srgbClr val="5B3578"/>
                </a:solidFill>
              </a:rPr>
              <a:t>la cadence, </a:t>
            </a:r>
            <a:endParaRPr lang="fr-FR" dirty="0" smtClean="0">
              <a:solidFill>
                <a:srgbClr val="5B3578"/>
              </a:solidFill>
            </a:endParaRPr>
          </a:p>
          <a:p>
            <a:pPr marL="285750" indent="-285750">
              <a:buFont typeface="Arial" panose="020B0604020202020204" pitchFamily="34" charset="0"/>
              <a:buChar char="•"/>
            </a:pPr>
            <a:r>
              <a:rPr lang="fr-FR" dirty="0" smtClean="0">
                <a:solidFill>
                  <a:srgbClr val="5B3578"/>
                </a:solidFill>
              </a:rPr>
              <a:t>se </a:t>
            </a:r>
            <a:r>
              <a:rPr lang="fr-FR" dirty="0">
                <a:solidFill>
                  <a:srgbClr val="5B3578"/>
                </a:solidFill>
              </a:rPr>
              <a:t>mettre à marcher dans </a:t>
            </a:r>
            <a:r>
              <a:rPr lang="fr-FR" dirty="0" smtClean="0">
                <a:solidFill>
                  <a:srgbClr val="5B3578"/>
                </a:solidFill>
              </a:rPr>
              <a:t>les pentes </a:t>
            </a:r>
            <a:r>
              <a:rPr lang="fr-FR" dirty="0">
                <a:solidFill>
                  <a:srgbClr val="5B3578"/>
                </a:solidFill>
              </a:rPr>
              <a:t>trop raides pour se préserver, </a:t>
            </a:r>
            <a:endParaRPr lang="fr-FR" dirty="0" smtClean="0">
              <a:solidFill>
                <a:srgbClr val="5B3578"/>
              </a:solidFill>
            </a:endParaRPr>
          </a:p>
          <a:p>
            <a:pPr marL="285750" indent="-285750">
              <a:buFont typeface="Arial" panose="020B0604020202020204" pitchFamily="34" charset="0"/>
              <a:buChar char="•"/>
            </a:pPr>
            <a:r>
              <a:rPr lang="fr-FR" dirty="0" smtClean="0">
                <a:solidFill>
                  <a:srgbClr val="5B3578"/>
                </a:solidFill>
              </a:rPr>
              <a:t>estimer </a:t>
            </a:r>
            <a:r>
              <a:rPr lang="fr-FR" dirty="0">
                <a:solidFill>
                  <a:srgbClr val="5B3578"/>
                </a:solidFill>
              </a:rPr>
              <a:t>le </a:t>
            </a:r>
            <a:r>
              <a:rPr lang="fr-FR" dirty="0" smtClean="0">
                <a:solidFill>
                  <a:srgbClr val="5B3578"/>
                </a:solidFill>
              </a:rPr>
              <a:t>temps de </a:t>
            </a:r>
            <a:r>
              <a:rPr lang="fr-FR" dirty="0">
                <a:solidFill>
                  <a:srgbClr val="5B3578"/>
                </a:solidFill>
              </a:rPr>
              <a:t>pause dont on a besoin pendant un ravitaillement</a:t>
            </a:r>
            <a:r>
              <a:rPr lang="fr-FR" dirty="0" smtClean="0">
                <a:solidFill>
                  <a:srgbClr val="5B3578"/>
                </a:solidFill>
              </a:rPr>
              <a:t>,</a:t>
            </a:r>
          </a:p>
          <a:p>
            <a:pPr marL="285750" indent="-285750">
              <a:buFont typeface="Arial" panose="020B0604020202020204" pitchFamily="34" charset="0"/>
              <a:buChar char="•"/>
            </a:pPr>
            <a:r>
              <a:rPr lang="fr-FR" dirty="0" smtClean="0">
                <a:solidFill>
                  <a:srgbClr val="5B3578"/>
                </a:solidFill>
              </a:rPr>
              <a:t>prendre </a:t>
            </a:r>
            <a:r>
              <a:rPr lang="fr-FR" dirty="0">
                <a:solidFill>
                  <a:srgbClr val="5B3578"/>
                </a:solidFill>
              </a:rPr>
              <a:t>en compte la météo, </a:t>
            </a:r>
            <a:endParaRPr lang="fr-FR" dirty="0" smtClean="0">
              <a:solidFill>
                <a:srgbClr val="5B3578"/>
              </a:solidFill>
            </a:endParaRPr>
          </a:p>
          <a:p>
            <a:pPr marL="285750" indent="-285750">
              <a:buFont typeface="Arial" panose="020B0604020202020204" pitchFamily="34" charset="0"/>
              <a:buChar char="•"/>
            </a:pPr>
            <a:r>
              <a:rPr lang="fr-FR" dirty="0" smtClean="0">
                <a:solidFill>
                  <a:srgbClr val="5B3578"/>
                </a:solidFill>
              </a:rPr>
              <a:t>estimer </a:t>
            </a:r>
            <a:r>
              <a:rPr lang="fr-FR" dirty="0">
                <a:solidFill>
                  <a:srgbClr val="5B3578"/>
                </a:solidFill>
              </a:rPr>
              <a:t>sa propre fatigue</a:t>
            </a:r>
            <a:r>
              <a:rPr lang="fr-FR" dirty="0" smtClean="0">
                <a:solidFill>
                  <a:srgbClr val="5B3578"/>
                </a:solidFill>
              </a:rPr>
              <a:t>,</a:t>
            </a:r>
          </a:p>
          <a:p>
            <a:pPr marL="285750" indent="-285750">
              <a:buFont typeface="Arial" panose="020B0604020202020204" pitchFamily="34" charset="0"/>
              <a:buChar char="•"/>
            </a:pPr>
            <a:r>
              <a:rPr lang="fr-FR" dirty="0" smtClean="0">
                <a:solidFill>
                  <a:srgbClr val="5B3578"/>
                </a:solidFill>
              </a:rPr>
              <a:t>anticiper </a:t>
            </a:r>
            <a:r>
              <a:rPr lang="fr-FR" dirty="0">
                <a:solidFill>
                  <a:srgbClr val="5B3578"/>
                </a:solidFill>
              </a:rPr>
              <a:t>les côtes ou descentes techniques </a:t>
            </a:r>
            <a:r>
              <a:rPr lang="fr-FR" dirty="0" smtClean="0">
                <a:solidFill>
                  <a:srgbClr val="5B3578"/>
                </a:solidFill>
              </a:rPr>
              <a:t>qu’il reste </a:t>
            </a:r>
            <a:r>
              <a:rPr lang="fr-FR" dirty="0">
                <a:solidFill>
                  <a:srgbClr val="5B3578"/>
                </a:solidFill>
              </a:rPr>
              <a:t>à courir, </a:t>
            </a:r>
            <a:endParaRPr lang="fr-FR" dirty="0" smtClean="0">
              <a:solidFill>
                <a:srgbClr val="5B3578"/>
              </a:solidFill>
            </a:endParaRPr>
          </a:p>
          <a:p>
            <a:r>
              <a:rPr lang="fr-FR" dirty="0" smtClean="0">
                <a:solidFill>
                  <a:srgbClr val="5B3578"/>
                </a:solidFill>
              </a:rPr>
              <a:t>privilégier </a:t>
            </a:r>
            <a:r>
              <a:rPr lang="fr-FR" dirty="0">
                <a:solidFill>
                  <a:srgbClr val="5B3578"/>
                </a:solidFill>
              </a:rPr>
              <a:t>tel ou tel chemin raide </a:t>
            </a:r>
            <a:r>
              <a:rPr lang="fr-FR" dirty="0" smtClean="0">
                <a:solidFill>
                  <a:srgbClr val="5B3578"/>
                </a:solidFill>
              </a:rPr>
              <a:t>pour monter </a:t>
            </a:r>
            <a:r>
              <a:rPr lang="fr-FR" dirty="0">
                <a:solidFill>
                  <a:srgbClr val="5B3578"/>
                </a:solidFill>
              </a:rPr>
              <a:t>vers une barre rocheuse, </a:t>
            </a:r>
            <a:r>
              <a:rPr lang="fr-FR" dirty="0" smtClean="0">
                <a:solidFill>
                  <a:srgbClr val="5B3578"/>
                </a:solidFill>
              </a:rPr>
              <a:t/>
            </a:r>
            <a:br>
              <a:rPr lang="fr-FR" dirty="0" smtClean="0">
                <a:solidFill>
                  <a:srgbClr val="5B3578"/>
                </a:solidFill>
              </a:rPr>
            </a:br>
            <a:endParaRPr lang="fr-FR" dirty="0" smtClean="0">
              <a:solidFill>
                <a:srgbClr val="5B3578"/>
              </a:solidFill>
            </a:endParaRPr>
          </a:p>
          <a:p>
            <a:r>
              <a:rPr lang="fr-FR" dirty="0" smtClean="0">
                <a:solidFill>
                  <a:srgbClr val="5B3578"/>
                </a:solidFill>
              </a:rPr>
              <a:t>=&gt; toutes </a:t>
            </a:r>
            <a:r>
              <a:rPr lang="fr-FR" dirty="0">
                <a:solidFill>
                  <a:srgbClr val="5B3578"/>
                </a:solidFill>
              </a:rPr>
              <a:t>ces </a:t>
            </a:r>
            <a:r>
              <a:rPr lang="fr-FR" dirty="0" smtClean="0">
                <a:solidFill>
                  <a:srgbClr val="5B3578"/>
                </a:solidFill>
              </a:rPr>
              <a:t>décisions deviennent </a:t>
            </a:r>
            <a:r>
              <a:rPr lang="fr-FR" dirty="0">
                <a:solidFill>
                  <a:srgbClr val="5B3578"/>
                </a:solidFill>
              </a:rPr>
              <a:t>cruciales et les conséquences sont rapidement à assumer</a:t>
            </a:r>
            <a:r>
              <a:rPr lang="fr-FR" dirty="0" smtClean="0">
                <a:solidFill>
                  <a:srgbClr val="5B3578"/>
                </a:solidFill>
              </a:rPr>
              <a:t>…</a:t>
            </a:r>
            <a:endParaRPr lang="fr-FR" dirty="0">
              <a:solidFill>
                <a:srgbClr val="5B3578"/>
              </a:solidFill>
            </a:endParaRPr>
          </a:p>
        </p:txBody>
      </p:sp>
      <p:sp>
        <p:nvSpPr>
          <p:cNvPr id="6" name="Rectangle 5"/>
          <p:cNvSpPr/>
          <p:nvPr/>
        </p:nvSpPr>
        <p:spPr>
          <a:xfrm>
            <a:off x="300290" y="4995327"/>
            <a:ext cx="6820126" cy="1200329"/>
          </a:xfrm>
          <a:prstGeom prst="rect">
            <a:avLst/>
          </a:prstGeom>
        </p:spPr>
        <p:txBody>
          <a:bodyPr wrap="square">
            <a:spAutoFit/>
          </a:bodyPr>
          <a:lstStyle/>
          <a:p>
            <a:r>
              <a:rPr lang="fr-FR" dirty="0">
                <a:solidFill>
                  <a:srgbClr val="5B3578"/>
                </a:solidFill>
              </a:rPr>
              <a:t>Gérer </a:t>
            </a:r>
            <a:r>
              <a:rPr lang="fr-FR" dirty="0" smtClean="0">
                <a:solidFill>
                  <a:srgbClr val="5B3578"/>
                </a:solidFill>
              </a:rPr>
              <a:t>la douleur qui peut survenir. Elle  </a:t>
            </a:r>
            <a:r>
              <a:rPr lang="fr-FR" dirty="0">
                <a:solidFill>
                  <a:srgbClr val="5B3578"/>
                </a:solidFill>
              </a:rPr>
              <a:t>annonce la blessure, c’est un signal que </a:t>
            </a:r>
            <a:r>
              <a:rPr lang="fr-FR" dirty="0" smtClean="0">
                <a:solidFill>
                  <a:srgbClr val="5B3578"/>
                </a:solidFill>
              </a:rPr>
              <a:t>le corps </a:t>
            </a:r>
            <a:r>
              <a:rPr lang="fr-FR" dirty="0">
                <a:solidFill>
                  <a:srgbClr val="5B3578"/>
                </a:solidFill>
              </a:rPr>
              <a:t>nous envoie et qu’il faut prendre au sérieux, </a:t>
            </a:r>
            <a:r>
              <a:rPr lang="fr-FR" dirty="0" smtClean="0">
                <a:solidFill>
                  <a:srgbClr val="5B3578"/>
                </a:solidFill>
              </a:rPr>
              <a:t>sous peine </a:t>
            </a:r>
            <a:r>
              <a:rPr lang="fr-FR" dirty="0">
                <a:solidFill>
                  <a:srgbClr val="5B3578"/>
                </a:solidFill>
              </a:rPr>
              <a:t>de sombrer dans le sport de haut niveau </a:t>
            </a:r>
            <a:r>
              <a:rPr lang="fr-FR" dirty="0" smtClean="0">
                <a:solidFill>
                  <a:srgbClr val="5B3578"/>
                </a:solidFill>
              </a:rPr>
              <a:t>avec toutes </a:t>
            </a:r>
            <a:r>
              <a:rPr lang="fr-FR" dirty="0">
                <a:solidFill>
                  <a:srgbClr val="5B3578"/>
                </a:solidFill>
              </a:rPr>
              <a:t>ses </a:t>
            </a:r>
            <a:r>
              <a:rPr lang="fr-FR" dirty="0" smtClean="0">
                <a:solidFill>
                  <a:srgbClr val="5B3578"/>
                </a:solidFill>
              </a:rPr>
              <a:t>dérives.</a:t>
            </a:r>
          </a:p>
          <a:p>
            <a:r>
              <a:rPr lang="fr-FR" u="sng" dirty="0" smtClean="0">
                <a:solidFill>
                  <a:srgbClr val="5B3578"/>
                </a:solidFill>
              </a:rPr>
              <a:t>Anecdote</a:t>
            </a:r>
            <a:r>
              <a:rPr lang="fr-FR" dirty="0" smtClean="0">
                <a:solidFill>
                  <a:srgbClr val="5B3578"/>
                </a:solidFill>
              </a:rPr>
              <a:t> : Paris 2010 (2h49’35) le 11 avril =&gt; Vienne le </a:t>
            </a:r>
            <a:r>
              <a:rPr lang="fr-FR" b="1" dirty="0" smtClean="0">
                <a:solidFill>
                  <a:srgbClr val="5B3578"/>
                </a:solidFill>
              </a:rPr>
              <a:t>18 avril</a:t>
            </a:r>
            <a:r>
              <a:rPr lang="fr-FR" dirty="0" smtClean="0">
                <a:solidFill>
                  <a:srgbClr val="5B3578"/>
                </a:solidFill>
              </a:rPr>
              <a:t>, 3h07</a:t>
            </a:r>
            <a:endParaRPr lang="fr-FR" dirty="0"/>
          </a:p>
        </p:txBody>
      </p:sp>
      <p:pic>
        <p:nvPicPr>
          <p:cNvPr id="7" name="Image 6"/>
          <p:cNvPicPr>
            <a:picLocks noChangeAspect="1"/>
          </p:cNvPicPr>
          <p:nvPr/>
        </p:nvPicPr>
        <p:blipFill>
          <a:blip r:embed="rId2"/>
          <a:stretch>
            <a:fillRect/>
          </a:stretch>
        </p:blipFill>
        <p:spPr>
          <a:xfrm>
            <a:off x="6122377" y="935393"/>
            <a:ext cx="2819400" cy="3619500"/>
          </a:xfrm>
          <a:prstGeom prst="rect">
            <a:avLst/>
          </a:prstGeom>
        </p:spPr>
      </p:pic>
      <p:sp>
        <p:nvSpPr>
          <p:cNvPr id="8" name="Rectangle 7"/>
          <p:cNvSpPr/>
          <p:nvPr/>
        </p:nvSpPr>
        <p:spPr>
          <a:xfrm>
            <a:off x="257006" y="4288133"/>
            <a:ext cx="8048345" cy="646331"/>
          </a:xfrm>
          <a:prstGeom prst="rect">
            <a:avLst/>
          </a:prstGeom>
        </p:spPr>
        <p:txBody>
          <a:bodyPr wrap="square">
            <a:spAutoFit/>
          </a:bodyPr>
          <a:lstStyle/>
          <a:p>
            <a:r>
              <a:rPr lang="fr-FR" dirty="0">
                <a:solidFill>
                  <a:srgbClr val="5B3578"/>
                </a:solidFill>
              </a:rPr>
              <a:t>L’endurance change notre rapport </a:t>
            </a:r>
            <a:r>
              <a:rPr lang="fr-FR" dirty="0" smtClean="0">
                <a:solidFill>
                  <a:srgbClr val="5B3578"/>
                </a:solidFill>
              </a:rPr>
              <a:t>aux distances </a:t>
            </a:r>
            <a:r>
              <a:rPr lang="fr-FR" dirty="0">
                <a:solidFill>
                  <a:srgbClr val="5B3578"/>
                </a:solidFill>
              </a:rPr>
              <a:t>courues, à </a:t>
            </a:r>
            <a:r>
              <a:rPr lang="fr-FR" dirty="0" smtClean="0">
                <a:solidFill>
                  <a:srgbClr val="5B3578"/>
                </a:solidFill>
              </a:rPr>
              <a:t>la</a:t>
            </a:r>
          </a:p>
          <a:p>
            <a:r>
              <a:rPr lang="fr-FR" dirty="0" smtClean="0">
                <a:solidFill>
                  <a:srgbClr val="5B3578"/>
                </a:solidFill>
              </a:rPr>
              <a:t>perception </a:t>
            </a:r>
            <a:r>
              <a:rPr lang="fr-FR" dirty="0">
                <a:solidFill>
                  <a:srgbClr val="5B3578"/>
                </a:solidFill>
              </a:rPr>
              <a:t>du </a:t>
            </a:r>
            <a:r>
              <a:rPr lang="fr-FR" dirty="0" smtClean="0">
                <a:solidFill>
                  <a:srgbClr val="5B3578"/>
                </a:solidFill>
              </a:rPr>
              <a:t>temps. Gérer les « </a:t>
            </a:r>
            <a:r>
              <a:rPr lang="fr-FR" b="1" dirty="0" smtClean="0">
                <a:solidFill>
                  <a:srgbClr val="5B3578"/>
                </a:solidFill>
              </a:rPr>
              <a:t>épreuves</a:t>
            </a:r>
            <a:r>
              <a:rPr lang="fr-FR" dirty="0" smtClean="0">
                <a:solidFill>
                  <a:srgbClr val="5B3578"/>
                </a:solidFill>
              </a:rPr>
              <a:t> » d’un concours (capes, </a:t>
            </a:r>
            <a:r>
              <a:rPr lang="fr-FR" dirty="0" err="1" smtClean="0">
                <a:solidFill>
                  <a:srgbClr val="5B3578"/>
                </a:solidFill>
              </a:rPr>
              <a:t>agreg</a:t>
            </a:r>
            <a:r>
              <a:rPr lang="fr-FR" dirty="0" smtClean="0">
                <a:solidFill>
                  <a:srgbClr val="5B3578"/>
                </a:solidFill>
              </a:rPr>
              <a:t>…)</a:t>
            </a:r>
            <a:endParaRPr lang="fr-FR" dirty="0">
              <a:solidFill>
                <a:srgbClr val="5B3578"/>
              </a:solidFill>
            </a:endParaRPr>
          </a:p>
        </p:txBody>
      </p:sp>
    </p:spTree>
    <p:extLst>
      <p:ext uri="{BB962C8B-B14F-4D97-AF65-F5344CB8AC3E}">
        <p14:creationId xmlns:p14="http://schemas.microsoft.com/office/powerpoint/2010/main" val="2253661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build="p"/>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41153" y="484902"/>
            <a:ext cx="5970096" cy="646331"/>
          </a:xfrm>
          <a:prstGeom prst="rect">
            <a:avLst/>
          </a:prstGeom>
        </p:spPr>
        <p:txBody>
          <a:bodyPr wrap="none">
            <a:spAutoFit/>
          </a:bodyPr>
          <a:lstStyle/>
          <a:p>
            <a:r>
              <a:rPr lang="fr-FR" dirty="0">
                <a:solidFill>
                  <a:srgbClr val="5B3578"/>
                </a:solidFill>
              </a:rPr>
              <a:t>+ 5,7 </a:t>
            </a:r>
            <a:r>
              <a:rPr lang="fr-FR" dirty="0" smtClean="0">
                <a:solidFill>
                  <a:srgbClr val="5B3578"/>
                </a:solidFill>
              </a:rPr>
              <a:t>% d’augmentation </a:t>
            </a:r>
            <a:r>
              <a:rPr lang="fr-FR" dirty="0">
                <a:solidFill>
                  <a:srgbClr val="5B3578"/>
                </a:solidFill>
              </a:rPr>
              <a:t>de l’activité du cerveau après six mois</a:t>
            </a:r>
          </a:p>
          <a:p>
            <a:r>
              <a:rPr lang="fr-FR" dirty="0">
                <a:solidFill>
                  <a:srgbClr val="5B3578"/>
                </a:solidFill>
              </a:rPr>
              <a:t>d’activité physique </a:t>
            </a:r>
            <a:r>
              <a:rPr lang="fr-FR" b="1" dirty="0">
                <a:solidFill>
                  <a:srgbClr val="5B3578"/>
                </a:solidFill>
              </a:rPr>
              <a:t>aérobique</a:t>
            </a:r>
            <a:r>
              <a:rPr lang="fr-FR" dirty="0">
                <a:solidFill>
                  <a:srgbClr val="5B3578"/>
                </a:solidFill>
              </a:rPr>
              <a:t> longue. </a:t>
            </a:r>
            <a:endParaRPr lang="fr-FR" dirty="0"/>
          </a:p>
        </p:txBody>
      </p:sp>
      <p:sp>
        <p:nvSpPr>
          <p:cNvPr id="3" name="Rectangle 2"/>
          <p:cNvSpPr/>
          <p:nvPr/>
        </p:nvSpPr>
        <p:spPr>
          <a:xfrm>
            <a:off x="305701" y="1180216"/>
            <a:ext cx="5370071" cy="646331"/>
          </a:xfrm>
          <a:prstGeom prst="rect">
            <a:avLst/>
          </a:prstGeom>
        </p:spPr>
        <p:txBody>
          <a:bodyPr wrap="square">
            <a:spAutoFit/>
          </a:bodyPr>
          <a:lstStyle/>
          <a:p>
            <a:r>
              <a:rPr lang="fr-FR" dirty="0">
                <a:solidFill>
                  <a:srgbClr val="5B3578"/>
                </a:solidFill>
              </a:rPr>
              <a:t>Les zones </a:t>
            </a:r>
            <a:r>
              <a:rPr lang="fr-FR" dirty="0" smtClean="0">
                <a:solidFill>
                  <a:srgbClr val="5B3578"/>
                </a:solidFill>
              </a:rPr>
              <a:t>cérébrales </a:t>
            </a:r>
            <a:r>
              <a:rPr lang="fr-FR" dirty="0">
                <a:solidFill>
                  <a:srgbClr val="5B3578"/>
                </a:solidFill>
              </a:rPr>
              <a:t>concernées sont celles qui sont </a:t>
            </a:r>
            <a:r>
              <a:rPr lang="fr-FR" dirty="0" smtClean="0">
                <a:solidFill>
                  <a:srgbClr val="5B3578"/>
                </a:solidFill>
              </a:rPr>
              <a:t>responsables des </a:t>
            </a:r>
            <a:r>
              <a:rPr lang="fr-FR" dirty="0">
                <a:solidFill>
                  <a:srgbClr val="5B3578"/>
                </a:solidFill>
              </a:rPr>
              <a:t>« fonctions </a:t>
            </a:r>
            <a:r>
              <a:rPr lang="fr-FR" dirty="0" smtClean="0">
                <a:solidFill>
                  <a:srgbClr val="5B3578"/>
                </a:solidFill>
              </a:rPr>
              <a:t>exécutives ». </a:t>
            </a:r>
            <a:endParaRPr lang="fr-FR" dirty="0"/>
          </a:p>
        </p:txBody>
      </p:sp>
      <p:pic>
        <p:nvPicPr>
          <p:cNvPr id="4" name="Image 3"/>
          <p:cNvPicPr>
            <a:picLocks noChangeAspect="1"/>
          </p:cNvPicPr>
          <p:nvPr/>
        </p:nvPicPr>
        <p:blipFill>
          <a:blip r:embed="rId2"/>
          <a:stretch>
            <a:fillRect/>
          </a:stretch>
        </p:blipFill>
        <p:spPr>
          <a:xfrm>
            <a:off x="2533650" y="1736195"/>
            <a:ext cx="6610350" cy="2409825"/>
          </a:xfrm>
          <a:prstGeom prst="rect">
            <a:avLst/>
          </a:prstGeom>
        </p:spPr>
      </p:pic>
      <p:pic>
        <p:nvPicPr>
          <p:cNvPr id="6" name="Image 5"/>
          <p:cNvPicPr>
            <a:picLocks noChangeAspect="1"/>
          </p:cNvPicPr>
          <p:nvPr/>
        </p:nvPicPr>
        <p:blipFill>
          <a:blip r:embed="rId3"/>
          <a:stretch>
            <a:fillRect/>
          </a:stretch>
        </p:blipFill>
        <p:spPr>
          <a:xfrm>
            <a:off x="2143125" y="4219059"/>
            <a:ext cx="7000875" cy="2543175"/>
          </a:xfrm>
          <a:prstGeom prst="rect">
            <a:avLst/>
          </a:prstGeom>
        </p:spPr>
      </p:pic>
      <p:sp>
        <p:nvSpPr>
          <p:cNvPr id="7" name="Rectangle 6"/>
          <p:cNvSpPr/>
          <p:nvPr/>
        </p:nvSpPr>
        <p:spPr>
          <a:xfrm>
            <a:off x="135348" y="3278728"/>
            <a:ext cx="2268227" cy="2031325"/>
          </a:xfrm>
          <a:prstGeom prst="rect">
            <a:avLst/>
          </a:prstGeom>
        </p:spPr>
        <p:txBody>
          <a:bodyPr wrap="square">
            <a:spAutoFit/>
          </a:bodyPr>
          <a:lstStyle/>
          <a:p>
            <a:r>
              <a:rPr lang="fr-FR" dirty="0" smtClean="0">
                <a:solidFill>
                  <a:srgbClr val="5B3578"/>
                </a:solidFill>
              </a:rPr>
              <a:t>Sécrétion </a:t>
            </a:r>
            <a:r>
              <a:rPr lang="fr-FR" dirty="0">
                <a:solidFill>
                  <a:srgbClr val="5B3578"/>
                </a:solidFill>
              </a:rPr>
              <a:t>de nouveaux neurones dans l’hippocampe, zone du cerveau responsable de la mémoire et de l’orientation spatiale</a:t>
            </a:r>
            <a:endParaRPr lang="fr-FR" dirty="0">
              <a:solidFill>
                <a:srgbClr val="5B3578"/>
              </a:solidFill>
            </a:endParaRPr>
          </a:p>
        </p:txBody>
      </p:sp>
    </p:spTree>
    <p:extLst>
      <p:ext uri="{BB962C8B-B14F-4D97-AF65-F5344CB8AC3E}">
        <p14:creationId xmlns:p14="http://schemas.microsoft.com/office/powerpoint/2010/main" val="3630590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81637" y="1236983"/>
            <a:ext cx="5542799" cy="3139321"/>
          </a:xfrm>
          <a:prstGeom prst="rect">
            <a:avLst/>
          </a:prstGeom>
        </p:spPr>
        <p:txBody>
          <a:bodyPr wrap="none">
            <a:spAutoFit/>
          </a:bodyPr>
          <a:lstStyle/>
          <a:p>
            <a:r>
              <a:rPr lang="fr-FR" dirty="0" smtClean="0">
                <a:solidFill>
                  <a:srgbClr val="5B3578"/>
                </a:solidFill>
              </a:rPr>
              <a:t>Pourquoi courir ? (plusieurs réponses possibles)</a:t>
            </a:r>
          </a:p>
          <a:p>
            <a:pPr marL="285750" indent="-285750">
              <a:buFont typeface="Arial" panose="020B0604020202020204" pitchFamily="34" charset="0"/>
              <a:buChar char="•"/>
            </a:pPr>
            <a:r>
              <a:rPr lang="fr-FR" dirty="0" smtClean="0">
                <a:solidFill>
                  <a:srgbClr val="5B3578"/>
                </a:solidFill>
              </a:rPr>
              <a:t>46</a:t>
            </a:r>
            <a:r>
              <a:rPr lang="fr-FR" dirty="0">
                <a:solidFill>
                  <a:srgbClr val="5B3578"/>
                </a:solidFill>
              </a:rPr>
              <a:t> % courent pour se sentir bien dans leur corps,</a:t>
            </a:r>
          </a:p>
          <a:p>
            <a:pPr marL="285750" indent="-285750">
              <a:buFont typeface="Arial" panose="020B0604020202020204" pitchFamily="34" charset="0"/>
              <a:buChar char="•"/>
            </a:pPr>
            <a:r>
              <a:rPr lang="fr-FR" dirty="0">
                <a:solidFill>
                  <a:srgbClr val="5B3578"/>
                </a:solidFill>
              </a:rPr>
              <a:t>44 % pour évacuer le stress et se détendre, </a:t>
            </a:r>
            <a:endParaRPr lang="fr-FR" dirty="0" smtClean="0">
              <a:solidFill>
                <a:srgbClr val="5B3578"/>
              </a:solidFill>
            </a:endParaRPr>
          </a:p>
          <a:p>
            <a:pPr marL="285750" indent="-285750">
              <a:buFont typeface="Arial" panose="020B0604020202020204" pitchFamily="34" charset="0"/>
              <a:buChar char="•"/>
            </a:pPr>
            <a:r>
              <a:rPr lang="fr-FR" dirty="0" smtClean="0">
                <a:solidFill>
                  <a:srgbClr val="5B3578"/>
                </a:solidFill>
              </a:rPr>
              <a:t>40</a:t>
            </a:r>
            <a:r>
              <a:rPr lang="fr-FR" dirty="0">
                <a:solidFill>
                  <a:srgbClr val="5B3578"/>
                </a:solidFill>
              </a:rPr>
              <a:t> % </a:t>
            </a:r>
            <a:r>
              <a:rPr lang="fr-FR" dirty="0" smtClean="0">
                <a:solidFill>
                  <a:srgbClr val="5B3578"/>
                </a:solidFill>
              </a:rPr>
              <a:t>pour des </a:t>
            </a:r>
            <a:r>
              <a:rPr lang="fr-FR" dirty="0">
                <a:solidFill>
                  <a:srgbClr val="5B3578"/>
                </a:solidFill>
              </a:rPr>
              <a:t>raisons de santé, </a:t>
            </a:r>
            <a:endParaRPr lang="fr-FR" dirty="0" smtClean="0">
              <a:solidFill>
                <a:srgbClr val="5B3578"/>
              </a:solidFill>
            </a:endParaRPr>
          </a:p>
          <a:p>
            <a:pPr marL="285750" indent="-285750">
              <a:buFont typeface="Arial" panose="020B0604020202020204" pitchFamily="34" charset="0"/>
              <a:buChar char="•"/>
            </a:pPr>
            <a:r>
              <a:rPr lang="fr-FR" dirty="0" smtClean="0">
                <a:solidFill>
                  <a:srgbClr val="5B3578"/>
                </a:solidFill>
              </a:rPr>
              <a:t>34</a:t>
            </a:r>
            <a:r>
              <a:rPr lang="fr-FR" dirty="0">
                <a:solidFill>
                  <a:srgbClr val="5B3578"/>
                </a:solidFill>
              </a:rPr>
              <a:t> % pour se dépasser, </a:t>
            </a:r>
            <a:endParaRPr lang="fr-FR" dirty="0" smtClean="0">
              <a:solidFill>
                <a:srgbClr val="5B3578"/>
              </a:solidFill>
            </a:endParaRPr>
          </a:p>
          <a:p>
            <a:pPr marL="285750" indent="-285750">
              <a:buFont typeface="Arial" panose="020B0604020202020204" pitchFamily="34" charset="0"/>
              <a:buChar char="•"/>
            </a:pPr>
            <a:r>
              <a:rPr lang="fr-FR" dirty="0" smtClean="0">
                <a:solidFill>
                  <a:srgbClr val="5B3578"/>
                </a:solidFill>
              </a:rPr>
              <a:t>31</a:t>
            </a:r>
            <a:r>
              <a:rPr lang="fr-FR" dirty="0">
                <a:solidFill>
                  <a:srgbClr val="5B3578"/>
                </a:solidFill>
              </a:rPr>
              <a:t> </a:t>
            </a:r>
            <a:r>
              <a:rPr lang="fr-FR" dirty="0" smtClean="0">
                <a:solidFill>
                  <a:srgbClr val="5B3578"/>
                </a:solidFill>
              </a:rPr>
              <a:t>% pour </a:t>
            </a:r>
            <a:r>
              <a:rPr lang="fr-FR" dirty="0">
                <a:solidFill>
                  <a:srgbClr val="5B3578"/>
                </a:solidFill>
              </a:rPr>
              <a:t>prendre du plaisir, </a:t>
            </a:r>
            <a:endParaRPr lang="fr-FR" dirty="0" smtClean="0">
              <a:solidFill>
                <a:srgbClr val="5B3578"/>
              </a:solidFill>
            </a:endParaRPr>
          </a:p>
          <a:p>
            <a:pPr marL="285750" indent="-285750">
              <a:buFont typeface="Arial" panose="020B0604020202020204" pitchFamily="34" charset="0"/>
              <a:buChar char="•"/>
            </a:pPr>
            <a:r>
              <a:rPr lang="fr-FR" dirty="0" smtClean="0">
                <a:solidFill>
                  <a:srgbClr val="5B3578"/>
                </a:solidFill>
              </a:rPr>
              <a:t>23</a:t>
            </a:r>
            <a:r>
              <a:rPr lang="fr-FR" dirty="0">
                <a:solidFill>
                  <a:srgbClr val="5B3578"/>
                </a:solidFill>
              </a:rPr>
              <a:t> % pour participer à une </a:t>
            </a:r>
            <a:r>
              <a:rPr lang="fr-FR" dirty="0" smtClean="0">
                <a:solidFill>
                  <a:srgbClr val="5B3578"/>
                </a:solidFill>
              </a:rPr>
              <a:t>ou plusieurs </a:t>
            </a:r>
            <a:r>
              <a:rPr lang="fr-FR" dirty="0">
                <a:solidFill>
                  <a:srgbClr val="5B3578"/>
                </a:solidFill>
              </a:rPr>
              <a:t>compétitions, </a:t>
            </a:r>
            <a:endParaRPr lang="fr-FR" dirty="0" smtClean="0">
              <a:solidFill>
                <a:srgbClr val="5B3578"/>
              </a:solidFill>
            </a:endParaRPr>
          </a:p>
          <a:p>
            <a:pPr marL="285750" indent="-285750">
              <a:buFont typeface="Arial" panose="020B0604020202020204" pitchFamily="34" charset="0"/>
              <a:buChar char="•"/>
            </a:pPr>
            <a:r>
              <a:rPr lang="fr-FR" dirty="0" smtClean="0">
                <a:solidFill>
                  <a:srgbClr val="5B3578"/>
                </a:solidFill>
              </a:rPr>
              <a:t>20</a:t>
            </a:r>
            <a:r>
              <a:rPr lang="fr-FR" dirty="0">
                <a:solidFill>
                  <a:srgbClr val="5B3578"/>
                </a:solidFill>
              </a:rPr>
              <a:t> % pour s’évader et se </a:t>
            </a:r>
            <a:r>
              <a:rPr lang="fr-FR" dirty="0" smtClean="0">
                <a:solidFill>
                  <a:srgbClr val="5B3578"/>
                </a:solidFill>
              </a:rPr>
              <a:t>sentir libres</a:t>
            </a:r>
            <a:r>
              <a:rPr lang="fr-FR" dirty="0">
                <a:solidFill>
                  <a:srgbClr val="5B3578"/>
                </a:solidFill>
              </a:rPr>
              <a:t>, </a:t>
            </a:r>
            <a:endParaRPr lang="fr-FR" dirty="0" smtClean="0">
              <a:solidFill>
                <a:srgbClr val="5B3578"/>
              </a:solidFill>
            </a:endParaRPr>
          </a:p>
          <a:p>
            <a:pPr marL="285750" indent="-285750">
              <a:buFont typeface="Arial" panose="020B0604020202020204" pitchFamily="34" charset="0"/>
              <a:buChar char="•"/>
            </a:pPr>
            <a:r>
              <a:rPr lang="fr-FR" dirty="0" smtClean="0">
                <a:solidFill>
                  <a:srgbClr val="5B3578"/>
                </a:solidFill>
              </a:rPr>
              <a:t>16</a:t>
            </a:r>
            <a:r>
              <a:rPr lang="fr-FR" dirty="0">
                <a:solidFill>
                  <a:srgbClr val="5B3578"/>
                </a:solidFill>
              </a:rPr>
              <a:t> % pour être au contact de la nature, </a:t>
            </a:r>
            <a:endParaRPr lang="fr-FR" dirty="0" smtClean="0">
              <a:solidFill>
                <a:srgbClr val="5B3578"/>
              </a:solidFill>
            </a:endParaRPr>
          </a:p>
          <a:p>
            <a:pPr marL="285750" indent="-285750">
              <a:buFont typeface="Arial" panose="020B0604020202020204" pitchFamily="34" charset="0"/>
              <a:buChar char="•"/>
            </a:pPr>
            <a:r>
              <a:rPr lang="fr-FR" dirty="0" smtClean="0">
                <a:solidFill>
                  <a:srgbClr val="5B3578"/>
                </a:solidFill>
              </a:rPr>
              <a:t>16% pour </a:t>
            </a:r>
            <a:r>
              <a:rPr lang="fr-FR" dirty="0">
                <a:solidFill>
                  <a:srgbClr val="5B3578"/>
                </a:solidFill>
              </a:rPr>
              <a:t>perdre du poids </a:t>
            </a:r>
            <a:endParaRPr lang="fr-FR" dirty="0" smtClean="0">
              <a:solidFill>
                <a:srgbClr val="5B3578"/>
              </a:solidFill>
            </a:endParaRPr>
          </a:p>
          <a:p>
            <a:pPr marL="285750" indent="-285750">
              <a:buFont typeface="Arial" panose="020B0604020202020204" pitchFamily="34" charset="0"/>
              <a:buChar char="•"/>
            </a:pPr>
            <a:r>
              <a:rPr lang="fr-FR" dirty="0" smtClean="0">
                <a:solidFill>
                  <a:srgbClr val="5B3578"/>
                </a:solidFill>
              </a:rPr>
              <a:t>11</a:t>
            </a:r>
            <a:r>
              <a:rPr lang="fr-FR" dirty="0">
                <a:solidFill>
                  <a:srgbClr val="5B3578"/>
                </a:solidFill>
              </a:rPr>
              <a:t> % pour gagner en </a:t>
            </a:r>
            <a:r>
              <a:rPr lang="fr-FR" dirty="0" smtClean="0">
                <a:solidFill>
                  <a:srgbClr val="5B3578"/>
                </a:solidFill>
              </a:rPr>
              <a:t>confiance de </a:t>
            </a:r>
            <a:r>
              <a:rPr lang="fr-FR" dirty="0">
                <a:solidFill>
                  <a:srgbClr val="5B3578"/>
                </a:solidFill>
              </a:rPr>
              <a:t>soi </a:t>
            </a:r>
            <a:endParaRPr lang="fr-FR" dirty="0" smtClean="0">
              <a:solidFill>
                <a:srgbClr val="5B3578"/>
              </a:solidFill>
            </a:endParaRPr>
          </a:p>
        </p:txBody>
      </p:sp>
      <p:sp>
        <p:nvSpPr>
          <p:cNvPr id="3" name="Rectangle 2"/>
          <p:cNvSpPr/>
          <p:nvPr/>
        </p:nvSpPr>
        <p:spPr>
          <a:xfrm>
            <a:off x="561415" y="516907"/>
            <a:ext cx="3532698" cy="477054"/>
          </a:xfrm>
          <a:prstGeom prst="rect">
            <a:avLst/>
          </a:prstGeom>
        </p:spPr>
        <p:txBody>
          <a:bodyPr wrap="none">
            <a:spAutoFit/>
          </a:bodyPr>
          <a:lstStyle/>
          <a:p>
            <a:r>
              <a:rPr lang="fr-FR" sz="2500" dirty="0" smtClean="0">
                <a:solidFill>
                  <a:srgbClr val="5B3578"/>
                </a:solidFill>
              </a:rPr>
              <a:t>10. Courir c’est politique !</a:t>
            </a:r>
            <a:endParaRPr lang="fr-FR" sz="2500" dirty="0"/>
          </a:p>
        </p:txBody>
      </p:sp>
      <p:sp>
        <p:nvSpPr>
          <p:cNvPr id="5" name="Ellipse 4"/>
          <p:cNvSpPr/>
          <p:nvPr/>
        </p:nvSpPr>
        <p:spPr>
          <a:xfrm>
            <a:off x="493458" y="2900108"/>
            <a:ext cx="5530978" cy="335461"/>
          </a:xfrm>
          <a:prstGeom prst="ellipse">
            <a:avLst/>
          </a:prstGeom>
          <a:noFill/>
          <a:ln w="317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6" name="Rectangle 5"/>
          <p:cNvSpPr/>
          <p:nvPr/>
        </p:nvSpPr>
        <p:spPr>
          <a:xfrm>
            <a:off x="6858676" y="2744672"/>
            <a:ext cx="2079719" cy="646331"/>
          </a:xfrm>
          <a:prstGeom prst="rect">
            <a:avLst/>
          </a:prstGeom>
        </p:spPr>
        <p:txBody>
          <a:bodyPr wrap="square">
            <a:spAutoFit/>
          </a:bodyPr>
          <a:lstStyle/>
          <a:p>
            <a:r>
              <a:rPr lang="fr-FR" dirty="0">
                <a:solidFill>
                  <a:srgbClr val="5B3578"/>
                </a:solidFill>
              </a:rPr>
              <a:t>31 % des hommes </a:t>
            </a:r>
            <a:endParaRPr lang="fr-FR" dirty="0" smtClean="0">
              <a:solidFill>
                <a:srgbClr val="5B3578"/>
              </a:solidFill>
            </a:endParaRPr>
          </a:p>
          <a:p>
            <a:r>
              <a:rPr lang="fr-FR" dirty="0" smtClean="0">
                <a:solidFill>
                  <a:srgbClr val="5B3578"/>
                </a:solidFill>
              </a:rPr>
              <a:t>16</a:t>
            </a:r>
            <a:r>
              <a:rPr lang="fr-FR" dirty="0">
                <a:solidFill>
                  <a:srgbClr val="5B3578"/>
                </a:solidFill>
              </a:rPr>
              <a:t> % des </a:t>
            </a:r>
            <a:r>
              <a:rPr lang="fr-FR" dirty="0" smtClean="0">
                <a:solidFill>
                  <a:srgbClr val="5B3578"/>
                </a:solidFill>
              </a:rPr>
              <a:t>femmes</a:t>
            </a:r>
            <a:endParaRPr lang="fr-FR" dirty="0">
              <a:solidFill>
                <a:srgbClr val="5B3578"/>
              </a:solidFill>
            </a:endParaRPr>
          </a:p>
        </p:txBody>
      </p:sp>
      <p:sp>
        <p:nvSpPr>
          <p:cNvPr id="7" name="Flèche droite 6"/>
          <p:cNvSpPr/>
          <p:nvPr/>
        </p:nvSpPr>
        <p:spPr>
          <a:xfrm>
            <a:off x="6178963" y="2961112"/>
            <a:ext cx="620196" cy="213449"/>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8" name="Image 7"/>
          <p:cNvPicPr>
            <a:picLocks noChangeAspect="1"/>
          </p:cNvPicPr>
          <p:nvPr/>
        </p:nvPicPr>
        <p:blipFill>
          <a:blip r:embed="rId2"/>
          <a:stretch>
            <a:fillRect/>
          </a:stretch>
        </p:blipFill>
        <p:spPr>
          <a:xfrm>
            <a:off x="3363262" y="3522334"/>
            <a:ext cx="5476875" cy="3200400"/>
          </a:xfrm>
          <a:prstGeom prst="rect">
            <a:avLst/>
          </a:prstGeom>
        </p:spPr>
      </p:pic>
      <p:sp>
        <p:nvSpPr>
          <p:cNvPr id="9" name="Rectangle 8"/>
          <p:cNvSpPr/>
          <p:nvPr/>
        </p:nvSpPr>
        <p:spPr>
          <a:xfrm>
            <a:off x="481637" y="4898694"/>
            <a:ext cx="2200411" cy="369332"/>
          </a:xfrm>
          <a:prstGeom prst="rect">
            <a:avLst/>
          </a:prstGeom>
        </p:spPr>
        <p:txBody>
          <a:bodyPr wrap="none">
            <a:spAutoFit/>
          </a:bodyPr>
          <a:lstStyle/>
          <a:p>
            <a:r>
              <a:rPr lang="fr-FR" b="1" dirty="0">
                <a:solidFill>
                  <a:srgbClr val="5B3578"/>
                </a:solidFill>
              </a:rPr>
              <a:t>Courir par féminisme</a:t>
            </a:r>
            <a:endParaRPr lang="fr-FR" b="1" dirty="0"/>
          </a:p>
        </p:txBody>
      </p:sp>
      <p:sp>
        <p:nvSpPr>
          <p:cNvPr id="10" name="Rectangle 9"/>
          <p:cNvSpPr/>
          <p:nvPr/>
        </p:nvSpPr>
        <p:spPr>
          <a:xfrm>
            <a:off x="1070818" y="5738325"/>
            <a:ext cx="2292444" cy="923330"/>
          </a:xfrm>
          <a:prstGeom prst="rect">
            <a:avLst/>
          </a:prstGeom>
        </p:spPr>
        <p:txBody>
          <a:bodyPr wrap="square">
            <a:spAutoFit/>
          </a:bodyPr>
          <a:lstStyle/>
          <a:p>
            <a:pPr algn="r"/>
            <a:r>
              <a:rPr lang="fr-FR" dirty="0" err="1">
                <a:solidFill>
                  <a:srgbClr val="5B3578"/>
                </a:solidFill>
              </a:rPr>
              <a:t>Katrine</a:t>
            </a:r>
            <a:r>
              <a:rPr lang="fr-FR" dirty="0">
                <a:solidFill>
                  <a:srgbClr val="5B3578"/>
                </a:solidFill>
              </a:rPr>
              <a:t> </a:t>
            </a:r>
            <a:r>
              <a:rPr lang="fr-FR" dirty="0" smtClean="0">
                <a:solidFill>
                  <a:srgbClr val="5B3578"/>
                </a:solidFill>
              </a:rPr>
              <a:t>Switzer au marathon de Boston en 1967</a:t>
            </a:r>
            <a:endParaRPr lang="fr-FR" dirty="0"/>
          </a:p>
        </p:txBody>
      </p:sp>
    </p:spTree>
    <p:extLst>
      <p:ext uri="{BB962C8B-B14F-4D97-AF65-F5344CB8AC3E}">
        <p14:creationId xmlns:p14="http://schemas.microsoft.com/office/powerpoint/2010/main" val="2342157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5"/>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6"/>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8"/>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5" grpId="0" animBg="1"/>
      <p:bldP spid="6" grpId="0"/>
      <p:bldP spid="7" grpId="0" animBg="1"/>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91938" y="998913"/>
            <a:ext cx="5249835" cy="2308324"/>
          </a:xfrm>
          <a:prstGeom prst="rect">
            <a:avLst/>
          </a:prstGeom>
        </p:spPr>
        <p:txBody>
          <a:bodyPr wrap="none">
            <a:spAutoFit/>
          </a:bodyPr>
          <a:lstStyle/>
          <a:p>
            <a:r>
              <a:rPr lang="fr-FR" dirty="0" smtClean="0">
                <a:solidFill>
                  <a:srgbClr val="5B3578"/>
                </a:solidFill>
              </a:rPr>
              <a:t>« Les </a:t>
            </a:r>
            <a:r>
              <a:rPr lang="fr-FR" dirty="0">
                <a:solidFill>
                  <a:srgbClr val="5B3578"/>
                </a:solidFill>
              </a:rPr>
              <a:t>femmes ne sont pas faites pour courir ; quand</a:t>
            </a:r>
          </a:p>
          <a:p>
            <a:r>
              <a:rPr lang="fr-FR" dirty="0">
                <a:solidFill>
                  <a:srgbClr val="5B3578"/>
                </a:solidFill>
              </a:rPr>
              <a:t>elles fuient, c’est pour être atteintes. La course n’est</a:t>
            </a:r>
          </a:p>
          <a:p>
            <a:r>
              <a:rPr lang="fr-FR" dirty="0">
                <a:solidFill>
                  <a:srgbClr val="5B3578"/>
                </a:solidFill>
              </a:rPr>
              <a:t>pas la seule chose qu’elles fassent maladroitement,</a:t>
            </a:r>
          </a:p>
          <a:p>
            <a:r>
              <a:rPr lang="fr-FR" dirty="0">
                <a:solidFill>
                  <a:srgbClr val="5B3578"/>
                </a:solidFill>
              </a:rPr>
              <a:t>mais c’est la seule qu’elles fassent de mauvaise grâce :</a:t>
            </a:r>
          </a:p>
          <a:p>
            <a:r>
              <a:rPr lang="fr-FR" dirty="0">
                <a:solidFill>
                  <a:srgbClr val="5B3578"/>
                </a:solidFill>
              </a:rPr>
              <a:t>leurs coudes en arrière et collés contre leur corps leur</a:t>
            </a:r>
          </a:p>
          <a:p>
            <a:r>
              <a:rPr lang="fr-FR" dirty="0">
                <a:solidFill>
                  <a:srgbClr val="5B3578"/>
                </a:solidFill>
              </a:rPr>
              <a:t>donnent une attitude risible, et les hauts talons sur</a:t>
            </a:r>
          </a:p>
          <a:p>
            <a:r>
              <a:rPr lang="fr-FR" dirty="0">
                <a:solidFill>
                  <a:srgbClr val="5B3578"/>
                </a:solidFill>
              </a:rPr>
              <a:t>lesquels elles sont juchées les font paraître autant de</a:t>
            </a:r>
          </a:p>
          <a:p>
            <a:r>
              <a:rPr lang="fr-FR" dirty="0">
                <a:solidFill>
                  <a:srgbClr val="5B3578"/>
                </a:solidFill>
              </a:rPr>
              <a:t>sauterelles qui voudraient courir sans sauter</a:t>
            </a:r>
            <a:r>
              <a:rPr lang="fr-FR" dirty="0" smtClean="0">
                <a:solidFill>
                  <a:srgbClr val="5B3578"/>
                </a:solidFill>
              </a:rPr>
              <a:t>. »</a:t>
            </a:r>
          </a:p>
        </p:txBody>
      </p:sp>
      <p:grpSp>
        <p:nvGrpSpPr>
          <p:cNvPr id="8" name="Groupe 7"/>
          <p:cNvGrpSpPr/>
          <p:nvPr/>
        </p:nvGrpSpPr>
        <p:grpSpPr>
          <a:xfrm>
            <a:off x="5996156" y="144762"/>
            <a:ext cx="3038475" cy="4069160"/>
            <a:chOff x="5996156" y="144762"/>
            <a:chExt cx="3038475" cy="4069160"/>
          </a:xfrm>
        </p:grpSpPr>
        <p:sp>
          <p:nvSpPr>
            <p:cNvPr id="5" name="Rectangle 4"/>
            <p:cNvSpPr/>
            <p:nvPr/>
          </p:nvSpPr>
          <p:spPr>
            <a:xfrm>
              <a:off x="6312948" y="3567591"/>
              <a:ext cx="2404889" cy="646331"/>
            </a:xfrm>
            <a:prstGeom prst="rect">
              <a:avLst/>
            </a:prstGeom>
          </p:spPr>
          <p:txBody>
            <a:bodyPr wrap="none">
              <a:spAutoFit/>
            </a:bodyPr>
            <a:lstStyle/>
            <a:p>
              <a:pPr algn="ctr"/>
              <a:r>
                <a:rPr lang="fr-FR" dirty="0" smtClean="0">
                  <a:solidFill>
                    <a:srgbClr val="5B3578"/>
                  </a:solidFill>
                </a:rPr>
                <a:t>Jean-Jacques Rousseau </a:t>
              </a:r>
            </a:p>
            <a:p>
              <a:pPr algn="ctr"/>
              <a:r>
                <a:rPr lang="fr-FR" dirty="0" smtClean="0">
                  <a:solidFill>
                    <a:srgbClr val="5B3578"/>
                  </a:solidFill>
                </a:rPr>
                <a:t>(1712-1778)</a:t>
              </a:r>
              <a:endParaRPr lang="fr-FR" dirty="0"/>
            </a:p>
          </p:txBody>
        </p:sp>
        <p:pic>
          <p:nvPicPr>
            <p:cNvPr id="6" name="Image 5"/>
            <p:cNvPicPr>
              <a:picLocks noChangeAspect="1"/>
            </p:cNvPicPr>
            <p:nvPr/>
          </p:nvPicPr>
          <p:blipFill>
            <a:blip r:embed="rId2"/>
            <a:stretch>
              <a:fillRect/>
            </a:stretch>
          </p:blipFill>
          <p:spPr>
            <a:xfrm>
              <a:off x="5996156" y="144762"/>
              <a:ext cx="3038475" cy="3419475"/>
            </a:xfrm>
            <a:prstGeom prst="rect">
              <a:avLst/>
            </a:prstGeom>
          </p:spPr>
        </p:pic>
      </p:grpSp>
      <p:sp>
        <p:nvSpPr>
          <p:cNvPr id="7" name="Rectangle 6"/>
          <p:cNvSpPr/>
          <p:nvPr/>
        </p:nvSpPr>
        <p:spPr>
          <a:xfrm>
            <a:off x="546548" y="576883"/>
            <a:ext cx="2023439" cy="369332"/>
          </a:xfrm>
          <a:prstGeom prst="rect">
            <a:avLst/>
          </a:prstGeom>
        </p:spPr>
        <p:txBody>
          <a:bodyPr wrap="none">
            <a:spAutoFit/>
          </a:bodyPr>
          <a:lstStyle/>
          <a:p>
            <a:r>
              <a:rPr lang="fr-FR" dirty="0">
                <a:solidFill>
                  <a:srgbClr val="5B3578"/>
                </a:solidFill>
              </a:rPr>
              <a:t>On revient de loin…</a:t>
            </a:r>
            <a:endParaRPr lang="fr-FR" dirty="0"/>
          </a:p>
        </p:txBody>
      </p:sp>
      <p:sp>
        <p:nvSpPr>
          <p:cNvPr id="9" name="Rectangle 8"/>
          <p:cNvSpPr/>
          <p:nvPr/>
        </p:nvSpPr>
        <p:spPr>
          <a:xfrm>
            <a:off x="546547" y="3508467"/>
            <a:ext cx="5562078" cy="2862322"/>
          </a:xfrm>
          <a:prstGeom prst="rect">
            <a:avLst/>
          </a:prstGeom>
        </p:spPr>
        <p:txBody>
          <a:bodyPr wrap="square">
            <a:spAutoFit/>
          </a:bodyPr>
          <a:lstStyle/>
          <a:p>
            <a:r>
              <a:rPr lang="fr-FR" dirty="0" smtClean="0">
                <a:solidFill>
                  <a:srgbClr val="5B3578"/>
                </a:solidFill>
              </a:rPr>
              <a:t>Années 60-70 </a:t>
            </a:r>
            <a:r>
              <a:rPr lang="fr-FR" dirty="0">
                <a:solidFill>
                  <a:srgbClr val="5B3578"/>
                </a:solidFill>
              </a:rPr>
              <a:t>« Ton utérus va se décrocher </a:t>
            </a:r>
            <a:r>
              <a:rPr lang="fr-FR" dirty="0" smtClean="0">
                <a:solidFill>
                  <a:srgbClr val="5B3578"/>
                </a:solidFill>
              </a:rPr>
              <a:t>»</a:t>
            </a:r>
            <a:endParaRPr lang="fr-FR" dirty="0">
              <a:solidFill>
                <a:srgbClr val="5B3578"/>
              </a:solidFill>
            </a:endParaRPr>
          </a:p>
          <a:p>
            <a:r>
              <a:rPr lang="fr-FR" dirty="0" smtClean="0">
                <a:solidFill>
                  <a:srgbClr val="5B3578"/>
                </a:solidFill>
              </a:rPr>
              <a:t>« </a:t>
            </a:r>
            <a:r>
              <a:rPr lang="fr-FR" dirty="0">
                <a:solidFill>
                  <a:srgbClr val="5B3578"/>
                </a:solidFill>
              </a:rPr>
              <a:t>Des poils vont pousser ! »</a:t>
            </a:r>
          </a:p>
          <a:p>
            <a:r>
              <a:rPr lang="fr-FR" dirty="0" smtClean="0">
                <a:solidFill>
                  <a:srgbClr val="5B3578"/>
                </a:solidFill>
              </a:rPr>
              <a:t>Boston 1967 « </a:t>
            </a:r>
            <a:r>
              <a:rPr lang="fr-FR" dirty="0">
                <a:solidFill>
                  <a:srgbClr val="5B3578"/>
                </a:solidFill>
              </a:rPr>
              <a:t>Foutez le camp de ma course et donnez-moi ce dossard ! »</a:t>
            </a:r>
          </a:p>
          <a:p>
            <a:pPr marL="285750" indent="-285750">
              <a:buFont typeface="Arial" panose="020B0604020202020204" pitchFamily="34" charset="0"/>
              <a:buChar char="•"/>
            </a:pPr>
            <a:r>
              <a:rPr lang="fr-FR" dirty="0">
                <a:solidFill>
                  <a:srgbClr val="5B3578"/>
                </a:solidFill>
              </a:rPr>
              <a:t>Les femmes autorisées au marathon de Boston en 1972</a:t>
            </a:r>
          </a:p>
          <a:p>
            <a:pPr marL="285750" indent="-285750">
              <a:buFont typeface="Arial" panose="020B0604020202020204" pitchFamily="34" charset="0"/>
              <a:buChar char="•"/>
            </a:pPr>
            <a:r>
              <a:rPr lang="fr-FR" dirty="0">
                <a:solidFill>
                  <a:srgbClr val="5B3578"/>
                </a:solidFill>
              </a:rPr>
              <a:t>France 1980 pour les courses &gt; 5000 m</a:t>
            </a:r>
          </a:p>
          <a:p>
            <a:pPr marL="285750" indent="-285750">
              <a:buFont typeface="Arial" panose="020B0604020202020204" pitchFamily="34" charset="0"/>
              <a:buChar char="•"/>
            </a:pPr>
            <a:r>
              <a:rPr lang="fr-FR" dirty="0">
                <a:solidFill>
                  <a:srgbClr val="5B3578"/>
                </a:solidFill>
              </a:rPr>
              <a:t>JO 1984 pour le 1</a:t>
            </a:r>
            <a:r>
              <a:rPr lang="fr-FR" baseline="30000" dirty="0">
                <a:solidFill>
                  <a:srgbClr val="5B3578"/>
                </a:solidFill>
              </a:rPr>
              <a:t>er</a:t>
            </a:r>
            <a:r>
              <a:rPr lang="fr-FR" dirty="0">
                <a:solidFill>
                  <a:srgbClr val="5B3578"/>
                </a:solidFill>
              </a:rPr>
              <a:t> marathon </a:t>
            </a:r>
            <a:r>
              <a:rPr lang="fr-FR" dirty="0" smtClean="0">
                <a:solidFill>
                  <a:srgbClr val="5B3578"/>
                </a:solidFill>
              </a:rPr>
              <a:t>féminin</a:t>
            </a:r>
          </a:p>
          <a:p>
            <a:pPr marL="285750" indent="-285750">
              <a:buFont typeface="Arial" panose="020B0604020202020204" pitchFamily="34" charset="0"/>
              <a:buChar char="•"/>
            </a:pPr>
            <a:r>
              <a:rPr lang="fr-FR" dirty="0" smtClean="0">
                <a:solidFill>
                  <a:srgbClr val="5B3578"/>
                </a:solidFill>
              </a:rPr>
              <a:t>Depuis 2007, « La Parisienne », plus de 40 000 femmes</a:t>
            </a:r>
          </a:p>
          <a:p>
            <a:pPr marL="285750" indent="-285750">
              <a:buFont typeface="Arial" panose="020B0604020202020204" pitchFamily="34" charset="0"/>
              <a:buChar char="•"/>
            </a:pPr>
            <a:r>
              <a:rPr lang="fr-FR" dirty="0" err="1" smtClean="0">
                <a:solidFill>
                  <a:srgbClr val="5B3578"/>
                </a:solidFill>
              </a:rPr>
              <a:t>Odyssea</a:t>
            </a:r>
            <a:endParaRPr lang="fr-FR" dirty="0">
              <a:solidFill>
                <a:srgbClr val="5B3578"/>
              </a:solidFill>
            </a:endParaRPr>
          </a:p>
        </p:txBody>
      </p:sp>
    </p:spTree>
    <p:extLst>
      <p:ext uri="{BB962C8B-B14F-4D97-AF65-F5344CB8AC3E}">
        <p14:creationId xmlns:p14="http://schemas.microsoft.com/office/powerpoint/2010/main" val="1938782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61415" y="560651"/>
            <a:ext cx="2176365" cy="369332"/>
          </a:xfrm>
          <a:prstGeom prst="rect">
            <a:avLst/>
          </a:prstGeom>
        </p:spPr>
        <p:txBody>
          <a:bodyPr wrap="none">
            <a:spAutoFit/>
          </a:bodyPr>
          <a:lstStyle/>
          <a:p>
            <a:r>
              <a:rPr lang="fr-FR" dirty="0" smtClean="0">
                <a:solidFill>
                  <a:srgbClr val="5B3578"/>
                </a:solidFill>
              </a:rPr>
              <a:t>Récit de Cécile Bertin</a:t>
            </a:r>
            <a:endParaRPr lang="fr-FR" dirty="0"/>
          </a:p>
        </p:txBody>
      </p:sp>
      <p:sp>
        <p:nvSpPr>
          <p:cNvPr id="5" name="Rectangle 4"/>
          <p:cNvSpPr/>
          <p:nvPr/>
        </p:nvSpPr>
        <p:spPr>
          <a:xfrm>
            <a:off x="3932251" y="726324"/>
            <a:ext cx="2565941" cy="2031325"/>
          </a:xfrm>
          <a:prstGeom prst="rect">
            <a:avLst/>
          </a:prstGeom>
        </p:spPr>
        <p:txBody>
          <a:bodyPr wrap="square">
            <a:spAutoFit/>
          </a:bodyPr>
          <a:lstStyle/>
          <a:p>
            <a:r>
              <a:rPr lang="fr-FR" dirty="0">
                <a:solidFill>
                  <a:srgbClr val="5B3578"/>
                </a:solidFill>
              </a:rPr>
              <a:t>« Petit rappel à l’attention des hommes :</a:t>
            </a:r>
          </a:p>
          <a:p>
            <a:r>
              <a:rPr lang="fr-FR" dirty="0">
                <a:solidFill>
                  <a:srgbClr val="5B3578"/>
                </a:solidFill>
              </a:rPr>
              <a:t>si cela vous agace d’être dépassé par une fille, ce n’est pas parce que vous êtes lent, c’est parce que vous </a:t>
            </a:r>
            <a:r>
              <a:rPr lang="fr-FR" dirty="0" smtClean="0">
                <a:solidFill>
                  <a:srgbClr val="5B3578"/>
                </a:solidFill>
              </a:rPr>
              <a:t>êtes macho</a:t>
            </a:r>
            <a:r>
              <a:rPr lang="fr-FR" dirty="0">
                <a:solidFill>
                  <a:srgbClr val="5B3578"/>
                </a:solidFill>
              </a:rPr>
              <a:t>. </a:t>
            </a:r>
            <a:r>
              <a:rPr lang="fr-FR" dirty="0" smtClean="0">
                <a:solidFill>
                  <a:srgbClr val="5B3578"/>
                </a:solidFill>
              </a:rPr>
              <a:t>»</a:t>
            </a:r>
          </a:p>
        </p:txBody>
      </p:sp>
      <p:pic>
        <p:nvPicPr>
          <p:cNvPr id="15362" name="Picture 2" descr="Cécile BERTIN – Run, Fit &amp; Fu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4509" y="929983"/>
            <a:ext cx="2336744" cy="2820208"/>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5"/>
          <p:cNvPicPr>
            <a:picLocks noChangeAspect="1"/>
          </p:cNvPicPr>
          <p:nvPr/>
        </p:nvPicPr>
        <p:blipFill>
          <a:blip r:embed="rId3"/>
          <a:stretch>
            <a:fillRect/>
          </a:stretch>
        </p:blipFill>
        <p:spPr>
          <a:xfrm>
            <a:off x="6724003" y="744613"/>
            <a:ext cx="2062352" cy="2723614"/>
          </a:xfrm>
          <a:prstGeom prst="rect">
            <a:avLst/>
          </a:prstGeom>
        </p:spPr>
      </p:pic>
      <p:sp>
        <p:nvSpPr>
          <p:cNvPr id="7" name="Rectangle 6"/>
          <p:cNvSpPr/>
          <p:nvPr/>
        </p:nvSpPr>
        <p:spPr>
          <a:xfrm>
            <a:off x="392272" y="3946796"/>
            <a:ext cx="8216074" cy="2308324"/>
          </a:xfrm>
          <a:prstGeom prst="rect">
            <a:avLst/>
          </a:prstGeom>
        </p:spPr>
        <p:txBody>
          <a:bodyPr wrap="square">
            <a:spAutoFit/>
          </a:bodyPr>
          <a:lstStyle/>
          <a:p>
            <a:r>
              <a:rPr lang="fr-FR" dirty="0" smtClean="0">
                <a:solidFill>
                  <a:srgbClr val="5B3578"/>
                </a:solidFill>
              </a:rPr>
              <a:t>Faire évoluer la société </a:t>
            </a:r>
          </a:p>
          <a:p>
            <a:r>
              <a:rPr lang="fr-FR" dirty="0" smtClean="0">
                <a:solidFill>
                  <a:srgbClr val="5B3578"/>
                </a:solidFill>
              </a:rPr>
              <a:t>CB au sujet de sa prépa pour le marathon de Londres : </a:t>
            </a:r>
          </a:p>
          <a:p>
            <a:r>
              <a:rPr lang="fr-FR" dirty="0" smtClean="0">
                <a:solidFill>
                  <a:srgbClr val="5B3578"/>
                </a:solidFill>
              </a:rPr>
              <a:t>« J’ai pris </a:t>
            </a:r>
            <a:r>
              <a:rPr lang="fr-FR" dirty="0">
                <a:solidFill>
                  <a:srgbClr val="5B3578"/>
                </a:solidFill>
              </a:rPr>
              <a:t>l’option d’un plan en 5 heures, à </a:t>
            </a:r>
            <a:r>
              <a:rPr lang="fr-FR" dirty="0" smtClean="0">
                <a:solidFill>
                  <a:srgbClr val="5B3578"/>
                </a:solidFill>
              </a:rPr>
              <a:t>des années-lumière </a:t>
            </a:r>
            <a:r>
              <a:rPr lang="fr-FR" dirty="0">
                <a:solidFill>
                  <a:srgbClr val="5B3578"/>
                </a:solidFill>
              </a:rPr>
              <a:t>de ce que je valais à l’époque où </a:t>
            </a:r>
            <a:r>
              <a:rPr lang="fr-FR" dirty="0" smtClean="0">
                <a:solidFill>
                  <a:srgbClr val="5B3578"/>
                </a:solidFill>
              </a:rPr>
              <a:t>je courais </a:t>
            </a:r>
            <a:r>
              <a:rPr lang="fr-FR" dirty="0">
                <a:solidFill>
                  <a:srgbClr val="5B3578"/>
                </a:solidFill>
              </a:rPr>
              <a:t>mais composer en ce moment avec une ménopause plutôt compliquée que je ne peux pas </a:t>
            </a:r>
            <a:r>
              <a:rPr lang="fr-FR" dirty="0" smtClean="0">
                <a:solidFill>
                  <a:srgbClr val="5B3578"/>
                </a:solidFill>
              </a:rPr>
              <a:t>gérer avec </a:t>
            </a:r>
            <a:r>
              <a:rPr lang="fr-FR" dirty="0">
                <a:solidFill>
                  <a:srgbClr val="5B3578"/>
                </a:solidFill>
              </a:rPr>
              <a:t>un traitement hormonal qui limiterait la casse</a:t>
            </a:r>
            <a:r>
              <a:rPr lang="fr-FR" dirty="0" smtClean="0">
                <a:solidFill>
                  <a:srgbClr val="5B3578"/>
                </a:solidFill>
              </a:rPr>
              <a:t>… Prise </a:t>
            </a:r>
            <a:r>
              <a:rPr lang="fr-FR" dirty="0">
                <a:solidFill>
                  <a:srgbClr val="5B3578"/>
                </a:solidFill>
              </a:rPr>
              <a:t>de poids, cardio qui s’envole, j’en passe et </a:t>
            </a:r>
            <a:r>
              <a:rPr lang="fr-FR" dirty="0" smtClean="0">
                <a:solidFill>
                  <a:srgbClr val="5B3578"/>
                </a:solidFill>
              </a:rPr>
              <a:t>des meilleurs</a:t>
            </a:r>
            <a:r>
              <a:rPr lang="fr-FR" dirty="0">
                <a:solidFill>
                  <a:srgbClr val="5B3578"/>
                </a:solidFill>
              </a:rPr>
              <a:t>, le premier qui me parle égalité des sexes, je lui fais bouffer mon pyjama trempé par les </a:t>
            </a:r>
            <a:r>
              <a:rPr lang="fr-FR" dirty="0" smtClean="0">
                <a:solidFill>
                  <a:srgbClr val="5B3578"/>
                </a:solidFill>
              </a:rPr>
              <a:t>sueurs nocturnes</a:t>
            </a:r>
            <a:r>
              <a:rPr lang="fr-FR" dirty="0">
                <a:solidFill>
                  <a:srgbClr val="5B3578"/>
                </a:solidFill>
              </a:rPr>
              <a:t> </a:t>
            </a:r>
            <a:r>
              <a:rPr lang="fr-FR" dirty="0" smtClean="0">
                <a:solidFill>
                  <a:srgbClr val="5B3578"/>
                </a:solidFill>
              </a:rPr>
              <a:t>! »</a:t>
            </a:r>
            <a:endParaRPr lang="fr-FR" dirty="0">
              <a:solidFill>
                <a:srgbClr val="5B3578"/>
              </a:solidFill>
            </a:endParaRPr>
          </a:p>
        </p:txBody>
      </p:sp>
    </p:spTree>
    <p:extLst>
      <p:ext uri="{BB962C8B-B14F-4D97-AF65-F5344CB8AC3E}">
        <p14:creationId xmlns:p14="http://schemas.microsoft.com/office/powerpoint/2010/main" val="1389769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94419" y="1209929"/>
            <a:ext cx="3622120" cy="2308324"/>
          </a:xfrm>
          <a:prstGeom prst="rect">
            <a:avLst/>
          </a:prstGeom>
        </p:spPr>
        <p:txBody>
          <a:bodyPr wrap="square">
            <a:spAutoFit/>
          </a:bodyPr>
          <a:lstStyle/>
          <a:p>
            <a:r>
              <a:rPr lang="fr-FR" dirty="0">
                <a:solidFill>
                  <a:srgbClr val="5B3578"/>
                </a:solidFill>
              </a:rPr>
              <a:t>Kiran Gandhi a décidé de courir sans </a:t>
            </a:r>
            <a:r>
              <a:rPr lang="fr-FR" dirty="0" smtClean="0">
                <a:solidFill>
                  <a:srgbClr val="5B3578"/>
                </a:solidFill>
              </a:rPr>
              <a:t>protection, expliquant </a:t>
            </a:r>
            <a:r>
              <a:rPr lang="fr-FR" dirty="0">
                <a:solidFill>
                  <a:srgbClr val="5B3578"/>
                </a:solidFill>
              </a:rPr>
              <a:t>« J’ai couru avec du sang qui coulait le </a:t>
            </a:r>
            <a:r>
              <a:rPr lang="fr-FR" dirty="0" smtClean="0">
                <a:solidFill>
                  <a:srgbClr val="5B3578"/>
                </a:solidFill>
              </a:rPr>
              <a:t>long de </a:t>
            </a:r>
            <a:r>
              <a:rPr lang="fr-FR" dirty="0">
                <a:solidFill>
                  <a:srgbClr val="5B3578"/>
                </a:solidFill>
              </a:rPr>
              <a:t>mes jambes pour les sœurs qui n’ont pas accès à </a:t>
            </a:r>
            <a:r>
              <a:rPr lang="fr-FR" dirty="0" smtClean="0">
                <a:solidFill>
                  <a:srgbClr val="5B3578"/>
                </a:solidFill>
              </a:rPr>
              <a:t>des tampons </a:t>
            </a:r>
            <a:r>
              <a:rPr lang="fr-FR" dirty="0">
                <a:solidFill>
                  <a:srgbClr val="5B3578"/>
                </a:solidFill>
              </a:rPr>
              <a:t>et pour les sœurs qui, malgré les crampes </a:t>
            </a:r>
            <a:r>
              <a:rPr lang="fr-FR" dirty="0" smtClean="0">
                <a:solidFill>
                  <a:srgbClr val="5B3578"/>
                </a:solidFill>
              </a:rPr>
              <a:t>et la </a:t>
            </a:r>
            <a:r>
              <a:rPr lang="fr-FR" dirty="0">
                <a:solidFill>
                  <a:srgbClr val="5B3578"/>
                </a:solidFill>
              </a:rPr>
              <a:t>douleur, cachent leurs règles et font comme si </a:t>
            </a:r>
            <a:r>
              <a:rPr lang="fr-FR" dirty="0" smtClean="0">
                <a:solidFill>
                  <a:srgbClr val="5B3578"/>
                </a:solidFill>
              </a:rPr>
              <a:t>elles n’existaient </a:t>
            </a:r>
            <a:r>
              <a:rPr lang="fr-FR" dirty="0">
                <a:solidFill>
                  <a:srgbClr val="5B3578"/>
                </a:solidFill>
              </a:rPr>
              <a:t>pas. »</a:t>
            </a:r>
            <a:endParaRPr lang="fr-FR" dirty="0"/>
          </a:p>
        </p:txBody>
      </p:sp>
      <p:sp>
        <p:nvSpPr>
          <p:cNvPr id="5" name="Rectangle 4"/>
          <p:cNvSpPr/>
          <p:nvPr/>
        </p:nvSpPr>
        <p:spPr>
          <a:xfrm>
            <a:off x="561415" y="560651"/>
            <a:ext cx="3512052" cy="369332"/>
          </a:xfrm>
          <a:prstGeom prst="rect">
            <a:avLst/>
          </a:prstGeom>
        </p:spPr>
        <p:txBody>
          <a:bodyPr wrap="none">
            <a:spAutoFit/>
          </a:bodyPr>
          <a:lstStyle/>
          <a:p>
            <a:r>
              <a:rPr lang="fr-FR" dirty="0" smtClean="0">
                <a:solidFill>
                  <a:srgbClr val="5B3578"/>
                </a:solidFill>
              </a:rPr>
              <a:t>Londres 2015 et le tabou des règles</a:t>
            </a:r>
            <a:endParaRPr lang="fr-FR" dirty="0">
              <a:solidFill>
                <a:srgbClr val="5B3578"/>
              </a:solidFill>
            </a:endParaRPr>
          </a:p>
        </p:txBody>
      </p:sp>
      <p:pic>
        <p:nvPicPr>
          <p:cNvPr id="2" name="Image 1"/>
          <p:cNvPicPr>
            <a:picLocks noChangeAspect="1"/>
          </p:cNvPicPr>
          <p:nvPr/>
        </p:nvPicPr>
        <p:blipFill>
          <a:blip r:embed="rId2"/>
          <a:stretch>
            <a:fillRect/>
          </a:stretch>
        </p:blipFill>
        <p:spPr>
          <a:xfrm>
            <a:off x="400388" y="1117089"/>
            <a:ext cx="4851494" cy="2626459"/>
          </a:xfrm>
          <a:prstGeom prst="rect">
            <a:avLst/>
          </a:prstGeom>
        </p:spPr>
      </p:pic>
      <p:sp>
        <p:nvSpPr>
          <p:cNvPr id="6" name="Rectangle 5"/>
          <p:cNvSpPr/>
          <p:nvPr/>
        </p:nvSpPr>
        <p:spPr>
          <a:xfrm>
            <a:off x="400388" y="3934008"/>
            <a:ext cx="5575309" cy="646331"/>
          </a:xfrm>
          <a:prstGeom prst="rect">
            <a:avLst/>
          </a:prstGeom>
        </p:spPr>
        <p:txBody>
          <a:bodyPr wrap="none">
            <a:spAutoFit/>
          </a:bodyPr>
          <a:lstStyle/>
          <a:p>
            <a:r>
              <a:rPr lang="fr-FR" dirty="0" smtClean="0">
                <a:solidFill>
                  <a:srgbClr val="5B3578"/>
                </a:solidFill>
              </a:rPr>
              <a:t>La couse à pied comme fête lors des compétitions</a:t>
            </a:r>
            <a:endParaRPr lang="fr-FR" dirty="0">
              <a:solidFill>
                <a:srgbClr val="5B3578"/>
              </a:solidFill>
            </a:endParaRPr>
          </a:p>
          <a:p>
            <a:r>
              <a:rPr lang="fr-FR" dirty="0" smtClean="0">
                <a:solidFill>
                  <a:srgbClr val="5B3578"/>
                </a:solidFill>
              </a:rPr>
              <a:t>Musique, encouragements (2 millions de personnes à NY)</a:t>
            </a:r>
          </a:p>
        </p:txBody>
      </p:sp>
      <p:grpSp>
        <p:nvGrpSpPr>
          <p:cNvPr id="12" name="Groupe 11"/>
          <p:cNvGrpSpPr/>
          <p:nvPr/>
        </p:nvGrpSpPr>
        <p:grpSpPr>
          <a:xfrm>
            <a:off x="400388" y="4595706"/>
            <a:ext cx="1361270" cy="800776"/>
            <a:chOff x="400388" y="4595706"/>
            <a:chExt cx="1361270" cy="800776"/>
          </a:xfrm>
        </p:grpSpPr>
        <p:sp>
          <p:nvSpPr>
            <p:cNvPr id="7" name="Rectangle à coins arrondis 6"/>
            <p:cNvSpPr/>
            <p:nvPr/>
          </p:nvSpPr>
          <p:spPr>
            <a:xfrm>
              <a:off x="400388" y="4595706"/>
              <a:ext cx="1349027" cy="800776"/>
            </a:xfrm>
            <a:prstGeom prst="wedgeRoundRectCallout">
              <a:avLst>
                <a:gd name="adj1" fmla="val 48553"/>
                <a:gd name="adj2" fmla="val 94257"/>
                <a:gd name="adj3" fmla="val 16667"/>
              </a:avLst>
            </a:prstGeom>
            <a:noFill/>
            <a:ln w="34925">
              <a:solidFill>
                <a:srgbClr val="5B357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 name="Rectangle 8"/>
            <p:cNvSpPr/>
            <p:nvPr/>
          </p:nvSpPr>
          <p:spPr>
            <a:xfrm>
              <a:off x="400388" y="4665613"/>
              <a:ext cx="1361270" cy="646331"/>
            </a:xfrm>
            <a:prstGeom prst="rect">
              <a:avLst/>
            </a:prstGeom>
          </p:spPr>
          <p:txBody>
            <a:bodyPr wrap="none">
              <a:spAutoFit/>
            </a:bodyPr>
            <a:lstStyle/>
            <a:p>
              <a:pPr algn="ctr"/>
              <a:r>
                <a:rPr lang="fr-FR" dirty="0" smtClean="0">
                  <a:solidFill>
                    <a:srgbClr val="5B3578"/>
                  </a:solidFill>
                </a:rPr>
                <a:t>Go </a:t>
              </a:r>
              <a:r>
                <a:rPr lang="fr-FR" dirty="0" err="1" smtClean="0">
                  <a:solidFill>
                    <a:srgbClr val="5B3578"/>
                  </a:solidFill>
                </a:rPr>
                <a:t>Djéhôme</a:t>
              </a:r>
              <a:r>
                <a:rPr lang="fr-FR" dirty="0" smtClean="0">
                  <a:solidFill>
                    <a:srgbClr val="5B3578"/>
                  </a:solidFill>
                </a:rPr>
                <a:t/>
              </a:r>
              <a:br>
                <a:rPr lang="fr-FR" dirty="0" smtClean="0">
                  <a:solidFill>
                    <a:srgbClr val="5B3578"/>
                  </a:solidFill>
                </a:rPr>
              </a:br>
              <a:r>
                <a:rPr lang="fr-FR" dirty="0" smtClean="0">
                  <a:solidFill>
                    <a:srgbClr val="5B3578"/>
                  </a:solidFill>
                </a:rPr>
                <a:t> </a:t>
              </a:r>
              <a:r>
                <a:rPr lang="fr-FR" dirty="0">
                  <a:solidFill>
                    <a:srgbClr val="5B3578"/>
                  </a:solidFill>
                </a:rPr>
                <a:t>go </a:t>
              </a:r>
              <a:r>
                <a:rPr lang="fr-FR" dirty="0" smtClean="0">
                  <a:solidFill>
                    <a:srgbClr val="5B3578"/>
                  </a:solidFill>
                </a:rPr>
                <a:t>!</a:t>
              </a:r>
              <a:endParaRPr lang="fr-FR" dirty="0">
                <a:solidFill>
                  <a:srgbClr val="5B3578"/>
                </a:solidFill>
              </a:endParaRPr>
            </a:p>
          </p:txBody>
        </p:sp>
      </p:grpSp>
      <p:grpSp>
        <p:nvGrpSpPr>
          <p:cNvPr id="11" name="Groupe 10"/>
          <p:cNvGrpSpPr/>
          <p:nvPr/>
        </p:nvGrpSpPr>
        <p:grpSpPr>
          <a:xfrm>
            <a:off x="6162254" y="3665996"/>
            <a:ext cx="2707034" cy="3200769"/>
            <a:chOff x="6162254" y="3665996"/>
            <a:chExt cx="2707034" cy="3200769"/>
          </a:xfrm>
        </p:grpSpPr>
        <p:pic>
          <p:nvPicPr>
            <p:cNvPr id="8" name="Image 7"/>
            <p:cNvPicPr>
              <a:picLocks noChangeAspect="1"/>
            </p:cNvPicPr>
            <p:nvPr/>
          </p:nvPicPr>
          <p:blipFill>
            <a:blip r:embed="rId3"/>
            <a:stretch>
              <a:fillRect/>
            </a:stretch>
          </p:blipFill>
          <p:spPr>
            <a:xfrm>
              <a:off x="6162254" y="3665996"/>
              <a:ext cx="2707034" cy="2900926"/>
            </a:xfrm>
            <a:prstGeom prst="rect">
              <a:avLst/>
            </a:prstGeom>
          </p:spPr>
        </p:pic>
        <p:sp>
          <p:nvSpPr>
            <p:cNvPr id="10" name="Rectangle 9"/>
            <p:cNvSpPr/>
            <p:nvPr/>
          </p:nvSpPr>
          <p:spPr>
            <a:xfrm>
              <a:off x="7286413" y="6497433"/>
              <a:ext cx="652743" cy="369332"/>
            </a:xfrm>
            <a:prstGeom prst="rect">
              <a:avLst/>
            </a:prstGeom>
          </p:spPr>
          <p:txBody>
            <a:bodyPr wrap="none">
              <a:spAutoFit/>
            </a:bodyPr>
            <a:lstStyle/>
            <a:p>
              <a:r>
                <a:rPr lang="fr-FR" dirty="0">
                  <a:solidFill>
                    <a:srgbClr val="5B3578"/>
                  </a:solidFill>
                </a:rPr>
                <a:t>2010</a:t>
              </a:r>
              <a:endParaRPr lang="fr-FR" dirty="0"/>
            </a:p>
          </p:txBody>
        </p:sp>
      </p:grpSp>
    </p:spTree>
    <p:extLst>
      <p:ext uri="{BB962C8B-B14F-4D97-AF65-F5344CB8AC3E}">
        <p14:creationId xmlns:p14="http://schemas.microsoft.com/office/powerpoint/2010/main" val="3181053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61415" y="576881"/>
            <a:ext cx="2539798" cy="369332"/>
          </a:xfrm>
          <a:prstGeom prst="rect">
            <a:avLst/>
          </a:prstGeom>
        </p:spPr>
        <p:txBody>
          <a:bodyPr wrap="none">
            <a:spAutoFit/>
          </a:bodyPr>
          <a:lstStyle/>
          <a:p>
            <a:r>
              <a:rPr lang="fr-FR" dirty="0" smtClean="0">
                <a:solidFill>
                  <a:srgbClr val="5B3578"/>
                </a:solidFill>
              </a:rPr>
              <a:t>Courir c’est même punk !</a:t>
            </a:r>
            <a:endParaRPr lang="fr-FR" dirty="0"/>
          </a:p>
        </p:txBody>
      </p:sp>
      <p:sp>
        <p:nvSpPr>
          <p:cNvPr id="5" name="Rectangle 4"/>
          <p:cNvSpPr/>
          <p:nvPr/>
        </p:nvSpPr>
        <p:spPr>
          <a:xfrm>
            <a:off x="657336" y="1321323"/>
            <a:ext cx="4482782" cy="3970318"/>
          </a:xfrm>
          <a:prstGeom prst="rect">
            <a:avLst/>
          </a:prstGeom>
        </p:spPr>
        <p:txBody>
          <a:bodyPr wrap="square">
            <a:spAutoFit/>
          </a:bodyPr>
          <a:lstStyle/>
          <a:p>
            <a:r>
              <a:rPr lang="fr-FR" dirty="0" smtClean="0">
                <a:solidFill>
                  <a:srgbClr val="5B3578"/>
                </a:solidFill>
              </a:rPr>
              <a:t>Au-delà des « propriétés privées »</a:t>
            </a:r>
          </a:p>
          <a:p>
            <a:r>
              <a:rPr lang="fr-FR" dirty="0" smtClean="0">
                <a:solidFill>
                  <a:srgbClr val="5B3578"/>
                </a:solidFill>
              </a:rPr>
              <a:t>À travers les frontières…</a:t>
            </a:r>
          </a:p>
          <a:p>
            <a:r>
              <a:rPr lang="fr-FR" dirty="0" smtClean="0">
                <a:solidFill>
                  <a:srgbClr val="5B3578"/>
                </a:solidFill>
              </a:rPr>
              <a:t>S’approprier l’espace, où qu’on soit,</a:t>
            </a:r>
          </a:p>
          <a:p>
            <a:r>
              <a:rPr lang="fr-FR" dirty="0">
                <a:solidFill>
                  <a:srgbClr val="5B3578"/>
                </a:solidFill>
              </a:rPr>
              <a:t>La terre n’est pas sacrée, on la foule.</a:t>
            </a:r>
            <a:endParaRPr lang="fr-FR" dirty="0" smtClean="0">
              <a:solidFill>
                <a:srgbClr val="5B3578"/>
              </a:solidFill>
            </a:endParaRPr>
          </a:p>
          <a:p>
            <a:r>
              <a:rPr lang="fr-FR" dirty="0" smtClean="0">
                <a:solidFill>
                  <a:srgbClr val="5B3578"/>
                </a:solidFill>
              </a:rPr>
              <a:t>DYI - Joe </a:t>
            </a:r>
            <a:r>
              <a:rPr lang="fr-FR" dirty="0" err="1" smtClean="0">
                <a:solidFill>
                  <a:srgbClr val="5B3578"/>
                </a:solidFill>
              </a:rPr>
              <a:t>Strummer</a:t>
            </a:r>
            <a:r>
              <a:rPr lang="fr-FR" dirty="0" smtClean="0">
                <a:solidFill>
                  <a:srgbClr val="5B3578"/>
                </a:solidFill>
              </a:rPr>
              <a:t> au marathon de Londres en 1983</a:t>
            </a:r>
          </a:p>
          <a:p>
            <a:r>
              <a:rPr lang="fr-FR" dirty="0" smtClean="0">
                <a:solidFill>
                  <a:srgbClr val="5B3578"/>
                </a:solidFill>
              </a:rPr>
              <a:t>Le photographe Steve Rapport :</a:t>
            </a:r>
          </a:p>
          <a:p>
            <a:r>
              <a:rPr lang="fr-FR" dirty="0" smtClean="0">
                <a:solidFill>
                  <a:srgbClr val="5B3578"/>
                </a:solidFill>
              </a:rPr>
              <a:t>« Joe </a:t>
            </a:r>
            <a:r>
              <a:rPr lang="fr-FR" dirty="0">
                <a:solidFill>
                  <a:srgbClr val="5B3578"/>
                </a:solidFill>
              </a:rPr>
              <a:t>imprégnait tout ce </a:t>
            </a:r>
            <a:r>
              <a:rPr lang="fr-FR" dirty="0" smtClean="0">
                <a:solidFill>
                  <a:srgbClr val="5B3578"/>
                </a:solidFill>
              </a:rPr>
              <a:t>qu’il faisait </a:t>
            </a:r>
            <a:r>
              <a:rPr lang="fr-FR" dirty="0">
                <a:solidFill>
                  <a:srgbClr val="5B3578"/>
                </a:solidFill>
              </a:rPr>
              <a:t>– sa musique, sa politique et sa course – </a:t>
            </a:r>
            <a:r>
              <a:rPr lang="fr-FR" dirty="0" smtClean="0">
                <a:solidFill>
                  <a:srgbClr val="5B3578"/>
                </a:solidFill>
              </a:rPr>
              <a:t>d’une croyance </a:t>
            </a:r>
            <a:r>
              <a:rPr lang="fr-FR" dirty="0">
                <a:solidFill>
                  <a:srgbClr val="5B3578"/>
                </a:solidFill>
              </a:rPr>
              <a:t>passionnée. Ces trois aspects étaient liés, </a:t>
            </a:r>
            <a:r>
              <a:rPr lang="fr-FR" dirty="0" smtClean="0">
                <a:solidFill>
                  <a:srgbClr val="5B3578"/>
                </a:solidFill>
              </a:rPr>
              <a:t>car il </a:t>
            </a:r>
            <a:r>
              <a:rPr lang="fr-FR" dirty="0">
                <a:solidFill>
                  <a:srgbClr val="5B3578"/>
                </a:solidFill>
              </a:rPr>
              <a:t>composait souvent des chansons en courant, et utilisait sa musique et sa course comme véhicules de </a:t>
            </a:r>
            <a:r>
              <a:rPr lang="fr-FR" dirty="0" smtClean="0">
                <a:solidFill>
                  <a:srgbClr val="5B3578"/>
                </a:solidFill>
              </a:rPr>
              <a:t>son activisme </a:t>
            </a:r>
            <a:r>
              <a:rPr lang="fr-FR" dirty="0">
                <a:solidFill>
                  <a:srgbClr val="5B3578"/>
                </a:solidFill>
              </a:rPr>
              <a:t>et de ses convictions</a:t>
            </a:r>
            <a:r>
              <a:rPr lang="fr-FR" dirty="0" smtClean="0">
                <a:solidFill>
                  <a:srgbClr val="5B3578"/>
                </a:solidFill>
              </a:rPr>
              <a:t>. »</a:t>
            </a:r>
            <a:endParaRPr lang="fr-FR" dirty="0">
              <a:solidFill>
                <a:srgbClr val="5B3578"/>
              </a:solidFill>
            </a:endParaRPr>
          </a:p>
        </p:txBody>
      </p:sp>
      <p:pic>
        <p:nvPicPr>
          <p:cNvPr id="13314" name="Picture 2" descr="Joe Strummer, running in the London marathon, 1983 (by Steve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9420" y="1196271"/>
            <a:ext cx="3473453" cy="528415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Image associée"/>
          <p:cNvPicPr>
            <a:picLocks noChangeAspect="1" noChangeArrowheads="1"/>
          </p:cNvPicPr>
          <p:nvPr/>
        </p:nvPicPr>
        <p:blipFill>
          <a:blip r:embed="rId3" cstate="print"/>
          <a:srcRect l="7791" t="6925" r="9109" b="7667"/>
          <a:stretch>
            <a:fillRect/>
          </a:stretch>
        </p:blipFill>
        <p:spPr bwMode="auto">
          <a:xfrm>
            <a:off x="1723714" y="2234599"/>
            <a:ext cx="6416836" cy="3709734"/>
          </a:xfrm>
          <a:prstGeom prst="rect">
            <a:avLst/>
          </a:prstGeom>
          <a:noFill/>
        </p:spPr>
      </p:pic>
    </p:spTree>
    <p:extLst>
      <p:ext uri="{BB962C8B-B14F-4D97-AF65-F5344CB8AC3E}">
        <p14:creationId xmlns:p14="http://schemas.microsoft.com/office/powerpoint/2010/main" val="3871431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33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theme/theme1.xml><?xml version="1.0" encoding="utf-8"?>
<a:theme xmlns:a="http://schemas.openxmlformats.org/drawingml/2006/main" name="Thèmesylvain">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hèmesylvain" id="{1CD13830-D498-934F-9E20-1BAEE74A903B}" vid="{B729EBA2-383E-F741-85D1-A8762425010F}"/>
    </a:ext>
  </a:extLst>
</a:theme>
</file>

<file path=docProps/app.xml><?xml version="1.0" encoding="utf-8"?>
<Properties xmlns="http://schemas.openxmlformats.org/officeDocument/2006/extended-properties" xmlns:vt="http://schemas.openxmlformats.org/officeDocument/2006/docPropsVTypes">
  <Template>Thèmesylvain</Template>
  <TotalTime>6278</TotalTime>
  <Words>2635</Words>
  <Application>Microsoft Office PowerPoint</Application>
  <PresentationFormat>Affichage à l'écran (4:3)</PresentationFormat>
  <Paragraphs>199</Paragraphs>
  <Slides>27</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27</vt:i4>
      </vt:variant>
    </vt:vector>
  </HeadingPairs>
  <TitlesOfParts>
    <vt:vector size="31" baseType="lpstr">
      <vt:lpstr>Arial</vt:lpstr>
      <vt:lpstr>Calibri</vt:lpstr>
      <vt:lpstr>Wingdings</vt:lpstr>
      <vt:lpstr>Thèmesylvain</vt:lpstr>
      <vt:lpstr>Pourquoi courir ?  10 des 20 raisons de pratique la course à pied</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Microsoft Office User</dc:creator>
  <cp:lastModifiedBy>Jerome Segal</cp:lastModifiedBy>
  <cp:revision>109</cp:revision>
  <dcterms:created xsi:type="dcterms:W3CDTF">2020-01-21T09:47:51Z</dcterms:created>
  <dcterms:modified xsi:type="dcterms:W3CDTF">2026-06-24T17:08:21Z</dcterms:modified>
</cp:coreProperties>
</file>